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0" r:id="rId3"/>
    <p:sldId id="261" r:id="rId4"/>
    <p:sldId id="263" r:id="rId5"/>
    <p:sldId id="267" r:id="rId6"/>
    <p:sldId id="262" r:id="rId7"/>
    <p:sldId id="268" r:id="rId8"/>
    <p:sldId id="265" r:id="rId9"/>
    <p:sldId id="269" r:id="rId10"/>
    <p:sldId id="270" r:id="rId11"/>
    <p:sldId id="271" r:id="rId12"/>
    <p:sldId id="272" r:id="rId13"/>
    <p:sldId id="273" r:id="rId14"/>
    <p:sldId id="290" r:id="rId15"/>
    <p:sldId id="291" r:id="rId16"/>
    <p:sldId id="292" r:id="rId17"/>
    <p:sldId id="294" r:id="rId18"/>
    <p:sldId id="295" r:id="rId19"/>
    <p:sldId id="296" r:id="rId20"/>
    <p:sldId id="298" r:id="rId21"/>
    <p:sldId id="299" r:id="rId22"/>
    <p:sldId id="300" r:id="rId23"/>
    <p:sldId id="301" r:id="rId24"/>
    <p:sldId id="302" r:id="rId25"/>
    <p:sldId id="304" r:id="rId26"/>
    <p:sldId id="305" r:id="rId2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1F02E9A-0C91-43CC-895E-13AE9288411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0548615-86C2-4DA0-B094-2DB3FA58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1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BCC25B4-E51A-4648-8EC9-D285717F298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4AF9695-27A6-45D6-AC30-BCE2466A8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24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19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46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62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1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1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1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1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1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1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1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14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1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1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1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1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17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17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1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0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78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07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59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24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32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9695-27A6-45D6-AC30-BCE2466A89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4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178C-2072-4811-803C-EFB73F1007D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BF6-CFDB-4D39-BF0C-9982723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0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178C-2072-4811-803C-EFB73F1007D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BF6-CFDB-4D39-BF0C-9982723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2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178C-2072-4811-803C-EFB73F1007D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BF6-CFDB-4D39-BF0C-9982723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178C-2072-4811-803C-EFB73F1007D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BF6-CFDB-4D39-BF0C-9982723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9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178C-2072-4811-803C-EFB73F1007D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BF6-CFDB-4D39-BF0C-9982723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7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178C-2072-4811-803C-EFB73F1007D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BF6-CFDB-4D39-BF0C-9982723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0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178C-2072-4811-803C-EFB73F1007D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BF6-CFDB-4D39-BF0C-9982723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178C-2072-4811-803C-EFB73F1007D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BF6-CFDB-4D39-BF0C-9982723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2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178C-2072-4811-803C-EFB73F1007D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BF6-CFDB-4D39-BF0C-9982723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6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178C-2072-4811-803C-EFB73F1007D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BF6-CFDB-4D39-BF0C-9982723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6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178C-2072-4811-803C-EFB73F1007D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BF6-CFDB-4D39-BF0C-9982723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5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9178C-2072-4811-803C-EFB73F1007D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33BF6-CFDB-4D39-BF0C-9982723D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dmin &amp; Finance - Business Off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391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Business Office Clinic</a:t>
            </a:r>
            <a:br>
              <a:rPr lang="en-US" b="1" dirty="0" smtClean="0"/>
            </a:br>
            <a:r>
              <a:rPr lang="en-US" sz="4900" i="1" dirty="0" smtClean="0"/>
              <a:t>Non-Appropriated Funds (NAF)</a:t>
            </a:r>
            <a:br>
              <a:rPr lang="en-US" sz="4900" i="1" dirty="0" smtClean="0"/>
            </a:br>
            <a:r>
              <a:rPr lang="en-US" sz="4900" i="1" dirty="0" smtClean="0"/>
              <a:t>&amp; Auxiliary Funds</a:t>
            </a:r>
            <a:endParaRPr lang="en-US" sz="49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November 23, 2015</a:t>
            </a:r>
          </a:p>
          <a:p>
            <a:r>
              <a:rPr lang="en-US" dirty="0" smtClean="0"/>
              <a:t>SBPA Building, Room 261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u="sng" dirty="0" smtClean="0"/>
              <a:t>27 – Discretionary Funds</a:t>
            </a:r>
          </a:p>
          <a:p>
            <a:pPr marL="0" indent="0">
              <a:buNone/>
            </a:pPr>
            <a:r>
              <a:rPr lang="en-US" sz="4400" dirty="0" smtClean="0"/>
              <a:t>Where are these funds from?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</a:t>
            </a:r>
            <a:r>
              <a:rPr lang="en-US" sz="4000" dirty="0" smtClean="0">
                <a:solidFill>
                  <a:srgbClr val="009900"/>
                </a:solidFill>
              </a:rPr>
              <a:t>- Salary Buy-outs</a:t>
            </a:r>
          </a:p>
          <a:p>
            <a:pPr marL="0" indent="0">
              <a:buNone/>
            </a:pPr>
            <a:r>
              <a:rPr lang="en-US" sz="4400" dirty="0" smtClean="0"/>
              <a:t>What can these funds be used for?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009900"/>
                </a:solidFill>
              </a:rPr>
              <a:t>- Expenses for Unit/department to meet their objective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u="sng" dirty="0" smtClean="0"/>
              <a:t>28 – Non-Appropriated Funds</a:t>
            </a:r>
          </a:p>
          <a:p>
            <a:pPr marL="0" indent="0">
              <a:buNone/>
            </a:pPr>
            <a:r>
              <a:rPr lang="en-US" sz="4000" dirty="0" smtClean="0"/>
              <a:t>Where are these funds from?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</a:t>
            </a:r>
            <a:r>
              <a:rPr lang="en-US" sz="2800" dirty="0" smtClean="0">
                <a:solidFill>
                  <a:srgbClr val="009900"/>
                </a:solidFill>
              </a:rPr>
              <a:t>- Revenue from income generated by departments</a:t>
            </a:r>
          </a:p>
          <a:p>
            <a:pPr marL="0" indent="0">
              <a:buNone/>
            </a:pPr>
            <a:r>
              <a:rPr lang="en-US" sz="4000" dirty="0" smtClean="0"/>
              <a:t>What can these funds be used for?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9900"/>
                </a:solidFill>
              </a:rPr>
              <a:t>- Expenses for Unit/department to meet their  objective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8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/>
              <a:t>41 – Auxiliary</a:t>
            </a:r>
          </a:p>
          <a:p>
            <a:pPr marL="0" indent="0">
              <a:buNone/>
            </a:pPr>
            <a:r>
              <a:rPr lang="en-US" dirty="0" smtClean="0"/>
              <a:t>Where are these funds from?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009900"/>
                </a:solidFill>
              </a:rPr>
              <a:t>Revenue generated by departments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009900"/>
                </a:solidFill>
              </a:rPr>
              <a:t>Bookstore, Housing/Dorm, ELI, </a:t>
            </a:r>
            <a:r>
              <a:rPr lang="en-US" sz="2400" dirty="0" err="1" smtClean="0">
                <a:solidFill>
                  <a:srgbClr val="009900"/>
                </a:solidFill>
              </a:rPr>
              <a:t>Calvo</a:t>
            </a:r>
            <a:r>
              <a:rPr lang="en-US" sz="2400" dirty="0" smtClean="0">
                <a:solidFill>
                  <a:srgbClr val="009900"/>
                </a:solidFill>
              </a:rPr>
              <a:t> Fieldhouse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2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US" dirty="0" smtClean="0"/>
              <a:t>What can these funds be used for?</a:t>
            </a:r>
          </a:p>
          <a:p>
            <a:r>
              <a:rPr lang="en-US" sz="2800" dirty="0" smtClean="0">
                <a:solidFill>
                  <a:srgbClr val="009900"/>
                </a:solidFill>
              </a:rPr>
              <a:t>Expenses for Unit/department to meet their  objective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7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/>
              <a:t>42 – Non-Auxiliary</a:t>
            </a:r>
          </a:p>
          <a:p>
            <a:pPr marL="0" indent="0">
              <a:buNone/>
            </a:pPr>
            <a:r>
              <a:rPr lang="en-US" dirty="0" smtClean="0"/>
              <a:t>Where are these funds from?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009900"/>
                </a:solidFill>
              </a:rPr>
              <a:t>Revenue generated by departments;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009900"/>
                </a:solidFill>
              </a:rPr>
              <a:t>PIP, SGA, CLASS, Student Health Services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9900"/>
                </a:solidFill>
              </a:rPr>
              <a:t>	</a:t>
            </a:r>
            <a:endParaRPr lang="en-US" sz="12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US" dirty="0" smtClean="0"/>
              <a:t>What can these funds be used for?</a:t>
            </a:r>
          </a:p>
          <a:p>
            <a:r>
              <a:rPr lang="en-US" sz="2800" dirty="0" smtClean="0">
                <a:solidFill>
                  <a:srgbClr val="009900"/>
                </a:solidFill>
              </a:rPr>
              <a:t>Expenses for Unit/department to meet their  objective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6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622449"/>
            <a:ext cx="8229600" cy="448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622449"/>
            <a:ext cx="8229600" cy="448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622449"/>
            <a:ext cx="8229600" cy="448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2449"/>
            <a:ext cx="8229600" cy="448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7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2449"/>
            <a:ext cx="8229600" cy="448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2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2449"/>
            <a:ext cx="8229600" cy="448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3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 smtClean="0"/>
              <a:t>Account Structure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Example:</a:t>
            </a:r>
            <a:endParaRPr lang="en-US" sz="3600" dirty="0"/>
          </a:p>
          <a:p>
            <a:pPr marL="0" indent="0" algn="ctr">
              <a:buNone/>
            </a:pPr>
            <a:r>
              <a:rPr lang="en-US" sz="4800" dirty="0" smtClean="0"/>
              <a:t>26-2F-120010-A-5200510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1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2449"/>
            <a:ext cx="8229600" cy="448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31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2449"/>
            <a:ext cx="8229600" cy="448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2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2449"/>
            <a:ext cx="8229600" cy="448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7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2449"/>
            <a:ext cx="8229600" cy="448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8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2008"/>
            <a:ext cx="8229600" cy="444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6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2449"/>
            <a:ext cx="8229600" cy="448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1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2634"/>
            <a:ext cx="8229600" cy="446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4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u="sng" dirty="0" smtClean="0"/>
              <a:t>Account Structure</a:t>
            </a:r>
          </a:p>
          <a:p>
            <a:pPr marL="0" indent="0">
              <a:buNone/>
            </a:pPr>
            <a:r>
              <a:rPr lang="en-US" sz="4000" dirty="0" smtClean="0"/>
              <a:t>Fund:        </a:t>
            </a:r>
            <a:r>
              <a:rPr lang="en-US" sz="4000" b="1" i="1" dirty="0" smtClean="0"/>
              <a:t>26</a:t>
            </a:r>
            <a:r>
              <a:rPr lang="en-US" sz="4000" dirty="0" smtClean="0"/>
              <a:t>-2F-120010-A-5200510</a:t>
            </a:r>
          </a:p>
          <a:p>
            <a:pPr marL="0" indent="0">
              <a:buNone/>
            </a:pPr>
            <a:r>
              <a:rPr lang="en-US" sz="4000" dirty="0" smtClean="0"/>
              <a:t>Source:     26-</a:t>
            </a:r>
            <a:r>
              <a:rPr lang="en-US" sz="4000" b="1" i="1" dirty="0" smtClean="0"/>
              <a:t>2F</a:t>
            </a:r>
            <a:r>
              <a:rPr lang="en-US" sz="4000" dirty="0" smtClean="0"/>
              <a:t>-120010-A-5200510</a:t>
            </a:r>
          </a:p>
          <a:p>
            <a:pPr marL="0" indent="0">
              <a:buNone/>
            </a:pPr>
            <a:r>
              <a:rPr lang="en-US" sz="4000" dirty="0" smtClean="0"/>
              <a:t>Unit:          26-2F-</a:t>
            </a:r>
            <a:r>
              <a:rPr lang="en-US" sz="4000" b="1" i="1" dirty="0" smtClean="0"/>
              <a:t>120010</a:t>
            </a:r>
            <a:r>
              <a:rPr lang="en-US" sz="4000" dirty="0" smtClean="0"/>
              <a:t>-A-5200510</a:t>
            </a:r>
          </a:p>
          <a:p>
            <a:pPr marL="0" indent="0">
              <a:buNone/>
            </a:pPr>
            <a:r>
              <a:rPr lang="en-US" sz="4000" dirty="0" smtClean="0"/>
              <a:t>Function:  26-2F-120010-</a:t>
            </a:r>
            <a:r>
              <a:rPr lang="en-US" sz="4000" b="1" i="1" dirty="0" smtClean="0"/>
              <a:t>A</a:t>
            </a:r>
            <a:r>
              <a:rPr lang="en-US" sz="4000" dirty="0" smtClean="0"/>
              <a:t>-5200510</a:t>
            </a:r>
          </a:p>
          <a:p>
            <a:pPr marL="0" indent="0">
              <a:buNone/>
            </a:pPr>
            <a:r>
              <a:rPr lang="en-US" sz="4000" dirty="0" smtClean="0"/>
              <a:t>Object:      26-2F-120010-A-</a:t>
            </a:r>
            <a:r>
              <a:rPr lang="en-US" sz="4000" b="1" i="1" dirty="0" smtClean="0"/>
              <a:t>5200510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5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b="1" dirty="0" smtClean="0"/>
              <a:t>Funds</a:t>
            </a:r>
          </a:p>
          <a:p>
            <a:pPr marL="0" indent="0">
              <a:buNone/>
            </a:pPr>
            <a:r>
              <a:rPr lang="en-US" sz="3600" dirty="0" smtClean="0"/>
              <a:t>10  Local</a:t>
            </a:r>
          </a:p>
          <a:p>
            <a:pPr marL="0" indent="0">
              <a:buNone/>
            </a:pPr>
            <a:r>
              <a:rPr lang="en-US" sz="3600" dirty="0" smtClean="0"/>
              <a:t>26  Indirect Costs</a:t>
            </a:r>
          </a:p>
          <a:p>
            <a:pPr marL="0" indent="0">
              <a:buNone/>
            </a:pPr>
            <a:r>
              <a:rPr lang="en-US" sz="3600" dirty="0" smtClean="0"/>
              <a:t>27  Discretionary Cost</a:t>
            </a:r>
          </a:p>
          <a:p>
            <a:pPr marL="0" indent="0">
              <a:buNone/>
            </a:pPr>
            <a:r>
              <a:rPr lang="en-US" sz="3600" dirty="0" smtClean="0"/>
              <a:t>28  Non-Appropriated Funds (NAF)</a:t>
            </a:r>
          </a:p>
          <a:p>
            <a:pPr marL="0" indent="0">
              <a:buNone/>
            </a:pPr>
            <a:r>
              <a:rPr lang="en-US" sz="3600" dirty="0" smtClean="0"/>
              <a:t>41  Auxiliary</a:t>
            </a:r>
          </a:p>
          <a:p>
            <a:pPr marL="0" indent="0">
              <a:buNone/>
            </a:pPr>
            <a:r>
              <a:rPr lang="en-US" sz="3600" dirty="0" smtClean="0"/>
              <a:t>42  Unrestricted Non-Auxiliary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u="sng" dirty="0" smtClean="0"/>
              <a:t>Account Structure</a:t>
            </a:r>
          </a:p>
          <a:p>
            <a:pPr marL="0" indent="0">
              <a:buNone/>
            </a:pPr>
            <a:r>
              <a:rPr lang="en-US" sz="4000" dirty="0" smtClean="0"/>
              <a:t>Fund:        </a:t>
            </a:r>
            <a:r>
              <a:rPr lang="en-US" sz="4000" b="1" i="1" dirty="0" smtClean="0"/>
              <a:t>26</a:t>
            </a:r>
            <a:r>
              <a:rPr lang="en-US" sz="4000" dirty="0" smtClean="0"/>
              <a:t>-2F-120010-A-5200510</a:t>
            </a:r>
          </a:p>
          <a:p>
            <a:pPr marL="0" indent="0">
              <a:buNone/>
            </a:pPr>
            <a:r>
              <a:rPr lang="en-US" sz="4000" dirty="0" smtClean="0"/>
              <a:t>Source:     26-</a:t>
            </a:r>
            <a:r>
              <a:rPr lang="en-US" sz="4000" b="1" i="1" dirty="0" smtClean="0"/>
              <a:t>2F</a:t>
            </a:r>
            <a:r>
              <a:rPr lang="en-US" sz="4000" dirty="0" smtClean="0"/>
              <a:t>-120010-A-5200510</a:t>
            </a:r>
          </a:p>
          <a:p>
            <a:pPr marL="0" indent="0">
              <a:buNone/>
            </a:pPr>
            <a:r>
              <a:rPr lang="en-US" sz="4000" dirty="0" smtClean="0"/>
              <a:t>Unit:          26-2F-</a:t>
            </a:r>
            <a:r>
              <a:rPr lang="en-US" sz="4000" b="1" i="1" dirty="0" smtClean="0"/>
              <a:t>120010</a:t>
            </a:r>
            <a:r>
              <a:rPr lang="en-US" sz="4000" dirty="0" smtClean="0"/>
              <a:t>-A-5200510</a:t>
            </a:r>
          </a:p>
          <a:p>
            <a:pPr marL="0" indent="0">
              <a:buNone/>
            </a:pPr>
            <a:r>
              <a:rPr lang="en-US" sz="4000" dirty="0" smtClean="0"/>
              <a:t>Function:  26-2F-120010-</a:t>
            </a:r>
            <a:r>
              <a:rPr lang="en-US" sz="4000" b="1" i="1" dirty="0" smtClean="0"/>
              <a:t>A</a:t>
            </a:r>
            <a:r>
              <a:rPr lang="en-US" sz="4000" dirty="0" smtClean="0"/>
              <a:t>-5200510</a:t>
            </a:r>
          </a:p>
          <a:p>
            <a:pPr marL="0" indent="0">
              <a:buNone/>
            </a:pPr>
            <a:r>
              <a:rPr lang="en-US" sz="4000" dirty="0" smtClean="0"/>
              <a:t>Object:      26-2F-120010-A-</a:t>
            </a:r>
            <a:r>
              <a:rPr lang="en-US" sz="4000" b="1" i="1" dirty="0" smtClean="0"/>
              <a:t>5200510</a:t>
            </a:r>
          </a:p>
          <a:p>
            <a:pPr marL="0" indent="0" algn="ctr">
              <a:buNone/>
            </a:pPr>
            <a:endParaRPr lang="en-US" sz="4000" b="1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6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 smtClean="0"/>
              <a:t>Account Structure</a:t>
            </a:r>
          </a:p>
          <a:p>
            <a:pPr marL="0" indent="0">
              <a:buNone/>
            </a:pPr>
            <a:r>
              <a:rPr lang="en-US" dirty="0" smtClean="0"/>
              <a:t>Example:</a:t>
            </a:r>
            <a:endParaRPr lang="en-US" dirty="0"/>
          </a:p>
          <a:p>
            <a:pPr marL="0" indent="0" algn="ctr">
              <a:buNone/>
            </a:pPr>
            <a:r>
              <a:rPr lang="en-US" sz="4800" dirty="0" smtClean="0"/>
              <a:t>26-2F-120010-A-5200510</a:t>
            </a:r>
          </a:p>
          <a:p>
            <a:pPr marL="0" indent="0">
              <a:buNone/>
            </a:pPr>
            <a:r>
              <a:rPr lang="en-US" sz="2800" dirty="0" smtClean="0"/>
              <a:t>Fund:        Discretionary</a:t>
            </a:r>
          </a:p>
          <a:p>
            <a:pPr marL="0" indent="0">
              <a:buNone/>
            </a:pPr>
            <a:r>
              <a:rPr lang="en-US" sz="2800" dirty="0" smtClean="0"/>
              <a:t>Source:     2016 Federal</a:t>
            </a:r>
          </a:p>
          <a:p>
            <a:pPr marL="0" indent="0">
              <a:buNone/>
            </a:pPr>
            <a:r>
              <a:rPr lang="en-US" sz="2800" dirty="0" smtClean="0"/>
              <a:t>Unit:          CNHS </a:t>
            </a:r>
          </a:p>
          <a:p>
            <a:pPr marL="0" indent="0">
              <a:buNone/>
            </a:pPr>
            <a:r>
              <a:rPr lang="en-US" sz="2800" dirty="0" smtClean="0"/>
              <a:t>Function:  Academic Support</a:t>
            </a:r>
          </a:p>
          <a:p>
            <a:pPr marL="0" indent="0">
              <a:buNone/>
            </a:pPr>
            <a:r>
              <a:rPr lang="en-US" sz="2800" dirty="0" smtClean="0"/>
              <a:t>Object:      Travel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6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 smtClean="0"/>
              <a:t>Account Structure</a:t>
            </a:r>
          </a:p>
          <a:p>
            <a:pPr marL="0" indent="0">
              <a:buNone/>
            </a:pPr>
            <a:r>
              <a:rPr lang="en-US" dirty="0" smtClean="0"/>
              <a:t>Another Example:</a:t>
            </a:r>
            <a:endParaRPr lang="en-US" dirty="0"/>
          </a:p>
          <a:p>
            <a:pPr marL="0" indent="0" algn="ctr">
              <a:buNone/>
            </a:pPr>
            <a:r>
              <a:rPr lang="en-US" sz="4800" dirty="0" smtClean="0"/>
              <a:t>28-34-720599-T-5201505</a:t>
            </a:r>
          </a:p>
          <a:p>
            <a:pPr marL="0" indent="0">
              <a:buNone/>
            </a:pPr>
            <a:r>
              <a:rPr lang="en-US" sz="2800" dirty="0" smtClean="0"/>
              <a:t>Fund:         Non-Appropriated Funds</a:t>
            </a:r>
          </a:p>
          <a:p>
            <a:pPr marL="0" indent="0">
              <a:buNone/>
            </a:pPr>
            <a:r>
              <a:rPr lang="en-US" sz="2800" dirty="0" smtClean="0"/>
              <a:t>Source:      Continuing, Other Activity (Non-local/Fed)</a:t>
            </a:r>
          </a:p>
          <a:p>
            <a:pPr marL="0" indent="0">
              <a:buNone/>
            </a:pPr>
            <a:r>
              <a:rPr lang="en-US" sz="2800" dirty="0" smtClean="0"/>
              <a:t>Unit:           Business Office </a:t>
            </a:r>
          </a:p>
          <a:p>
            <a:pPr marL="0" indent="0">
              <a:buNone/>
            </a:pPr>
            <a:r>
              <a:rPr lang="en-US" sz="2800" dirty="0" smtClean="0"/>
              <a:t>Function:   Institutional Support</a:t>
            </a:r>
          </a:p>
          <a:p>
            <a:pPr marL="0" indent="0">
              <a:buNone/>
            </a:pPr>
            <a:r>
              <a:rPr lang="en-US" sz="2800" dirty="0" smtClean="0"/>
              <a:t>Object:       Office Supplies and Materials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9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 smtClean="0"/>
              <a:t>Funds</a:t>
            </a:r>
          </a:p>
          <a:p>
            <a:pPr marL="0" indent="0">
              <a:buNone/>
            </a:pPr>
            <a:r>
              <a:rPr lang="en-US" sz="4000" dirty="0" smtClean="0"/>
              <a:t>26  Indirect Costs</a:t>
            </a:r>
          </a:p>
          <a:p>
            <a:pPr marL="0" indent="0">
              <a:buNone/>
            </a:pPr>
            <a:r>
              <a:rPr lang="en-US" sz="4000" dirty="0" smtClean="0"/>
              <a:t>27  Discretionary Cost</a:t>
            </a:r>
          </a:p>
          <a:p>
            <a:pPr marL="0" indent="0">
              <a:buNone/>
            </a:pPr>
            <a:r>
              <a:rPr lang="en-US" sz="4000" dirty="0" smtClean="0"/>
              <a:t>28  Non-Appropriated Funds (NAF)</a:t>
            </a:r>
          </a:p>
          <a:p>
            <a:pPr marL="0" indent="0">
              <a:buNone/>
            </a:pPr>
            <a:r>
              <a:rPr lang="en-US" sz="4000" dirty="0" smtClean="0"/>
              <a:t>41  Auxiliary</a:t>
            </a:r>
          </a:p>
          <a:p>
            <a:pPr marL="0" indent="0">
              <a:buNone/>
            </a:pPr>
            <a:r>
              <a:rPr lang="en-US" sz="4000" dirty="0" smtClean="0"/>
              <a:t>42  Unrestricted Non-Auxiliary</a:t>
            </a:r>
          </a:p>
          <a:p>
            <a:pPr marL="0" indent="0" algn="ctr">
              <a:buNone/>
            </a:pP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9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u="sng" dirty="0" smtClean="0"/>
              <a:t>26 - Indirect Costs</a:t>
            </a:r>
          </a:p>
          <a:p>
            <a:pPr marL="0" indent="0">
              <a:buNone/>
            </a:pPr>
            <a:r>
              <a:rPr lang="en-US" sz="4400" dirty="0" smtClean="0"/>
              <a:t>Where are these funds from?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</a:t>
            </a:r>
            <a:r>
              <a:rPr lang="en-US" sz="4000" dirty="0" smtClean="0">
                <a:solidFill>
                  <a:srgbClr val="009900"/>
                </a:solidFill>
              </a:rPr>
              <a:t>- Revenues from Federal Grants</a:t>
            </a:r>
          </a:p>
          <a:p>
            <a:pPr marL="0" indent="0">
              <a:buNone/>
            </a:pPr>
            <a:r>
              <a:rPr lang="en-US" sz="4400" dirty="0" smtClean="0"/>
              <a:t>What can these funds be used for?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009900"/>
                </a:solidFill>
              </a:rPr>
              <a:t>- Expenses for Unit/department to meet their objective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2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328</Words>
  <Application>Microsoft Office PowerPoint</Application>
  <PresentationFormat>On-screen Show (4:3)</PresentationFormat>
  <Paragraphs>104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Business Office Clinic Non-Appropriated Funds (NAF) &amp; Auxiliary Funds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Office Clinic Non-Appropriated Funds (NAF) &amp; Auxiliary Funds</dc:title>
  <dc:creator>Reginald</dc:creator>
  <cp:lastModifiedBy>Reginald</cp:lastModifiedBy>
  <cp:revision>25</cp:revision>
  <cp:lastPrinted>2015-11-23T02:44:15Z</cp:lastPrinted>
  <dcterms:created xsi:type="dcterms:W3CDTF">2015-11-19T23:41:23Z</dcterms:created>
  <dcterms:modified xsi:type="dcterms:W3CDTF">2018-04-03T04:59:18Z</dcterms:modified>
</cp:coreProperties>
</file>