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755" r:id="rId2"/>
    <p:sldId id="258" r:id="rId3"/>
    <p:sldId id="289" r:id="rId4"/>
    <p:sldId id="759" r:id="rId5"/>
    <p:sldId id="267" r:id="rId6"/>
    <p:sldId id="874" r:id="rId7"/>
    <p:sldId id="310" r:id="rId8"/>
    <p:sldId id="336" r:id="rId9"/>
    <p:sldId id="335" r:id="rId10"/>
    <p:sldId id="444" r:id="rId11"/>
    <p:sldId id="576" r:id="rId12"/>
    <p:sldId id="835" r:id="rId13"/>
    <p:sldId id="586" r:id="rId14"/>
    <p:sldId id="848" r:id="rId15"/>
    <p:sldId id="862" r:id="rId16"/>
    <p:sldId id="593" r:id="rId17"/>
    <p:sldId id="594" r:id="rId18"/>
    <p:sldId id="863" r:id="rId19"/>
    <p:sldId id="596" r:id="rId20"/>
    <p:sldId id="880" r:id="rId21"/>
    <p:sldId id="875" r:id="rId22"/>
    <p:sldId id="395" r:id="rId23"/>
    <p:sldId id="566" r:id="rId24"/>
    <p:sldId id="394" r:id="rId25"/>
    <p:sldId id="865" r:id="rId26"/>
    <p:sldId id="435" r:id="rId27"/>
    <p:sldId id="877" r:id="rId28"/>
    <p:sldId id="756" r:id="rId29"/>
    <p:sldId id="878" r:id="rId30"/>
    <p:sldId id="414" r:id="rId31"/>
    <p:sldId id="415" r:id="rId32"/>
    <p:sldId id="416" r:id="rId33"/>
    <p:sldId id="866" r:id="rId34"/>
    <p:sldId id="873" r:id="rId35"/>
    <p:sldId id="879" r:id="rId36"/>
    <p:sldId id="398" r:id="rId37"/>
    <p:sldId id="867"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ilani Sumabat" initials="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39CC"/>
    <a:srgbClr val="005C3F"/>
    <a:srgbClr val="A92DF3"/>
    <a:srgbClr val="800080"/>
    <a:srgbClr val="FF00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p:restoredTop sz="66085"/>
  </p:normalViewPr>
  <p:slideViewPr>
    <p:cSldViewPr snapToGrid="0" snapToObjects="1">
      <p:cViewPr varScale="1">
        <p:scale>
          <a:sx n="101" d="100"/>
          <a:sy n="101" d="100"/>
        </p:scale>
        <p:origin x="2160"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2D553-8264-B046-A726-162421BCEAC0}" type="datetimeFigureOut">
              <a:rPr lang="en-US" smtClean="0"/>
              <a:t>2/28/2022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BFC9DF-6BE4-6145-9780-0FCD37A785E0}" type="slidenum">
              <a:rPr lang="en-US" smtClean="0"/>
              <a:t>‹#›</a:t>
            </a:fld>
            <a:endParaRPr lang="en-US"/>
          </a:p>
        </p:txBody>
      </p:sp>
    </p:spTree>
    <p:extLst>
      <p:ext uri="{BB962C8B-B14F-4D97-AF65-F5344CB8AC3E}">
        <p14:creationId xmlns:p14="http://schemas.microsoft.com/office/powerpoint/2010/main" val="28050395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42122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31049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514942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 xmlns:a16="http://schemas.microsoft.com/office/drawing/2014/main" id="{54145366-00F9-854A-982C-DD78203F4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16595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1524542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 xmlns:a16="http://schemas.microsoft.com/office/drawing/2014/main" id="{94BAB613-6FCE-5645-8938-BF83E42396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96415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 xmlns:a16="http://schemas.microsoft.com/office/drawing/2014/main" id="{D22E58F6-AE5C-9649-9263-0282B89588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00351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94529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05567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93010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18137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544468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297942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866064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043068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1590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353174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292407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851662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5444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97283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09048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99390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70785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910645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87716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116194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939726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1686447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06537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77727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75045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91534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1249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30281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422846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38540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89371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69501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847131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31237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58935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1F988-6FB6-2143-8E9D-1F8EB0A7DEDC}" type="datetimeFigureOut">
              <a:rPr lang="en-US" smtClean="0"/>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57198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71F988-6FB6-2143-8E9D-1F8EB0A7DEDC}"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9644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1F988-6FB6-2143-8E9D-1F8EB0A7DEDC}" type="datetimeFigureOut">
              <a:rPr lang="en-US" smtClean="0"/>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98615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06012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25873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F71F988-6FB6-2143-8E9D-1F8EB0A7DEDC}" type="datetimeFigureOut">
              <a:rPr lang="en-US" smtClean="0"/>
              <a:t>2/28/2022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85D2BE-DA46-1F47-96F5-1F9F6068FCF6}" type="slidenum">
              <a:rPr lang="en-US" smtClean="0"/>
              <a:t>‹#›</a:t>
            </a:fld>
            <a:endParaRPr lang="en-US"/>
          </a:p>
        </p:txBody>
      </p:sp>
    </p:spTree>
    <p:extLst>
      <p:ext uri="{BB962C8B-B14F-4D97-AF65-F5344CB8AC3E}">
        <p14:creationId xmlns:p14="http://schemas.microsoft.com/office/powerpoint/2010/main" val="3087715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2" Type="http://schemas.openxmlformats.org/officeDocument/2006/relationships/hyperlink" Target="https://nt.ars-grin.gov/fungaldatabases/"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6.gif"/><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60488" y="1721307"/>
            <a:ext cx="3255507" cy="4124206"/>
          </a:xfrm>
          <a:prstGeom prst="rect">
            <a:avLst/>
          </a:prstGeom>
        </p:spPr>
        <p:txBody>
          <a:bodyPr wrap="none">
            <a:spAutoFit/>
          </a:bodyPr>
          <a:lstStyle/>
          <a:p>
            <a:pPr algn="ctr"/>
            <a:endParaRPr lang="en-US" sz="2800" b="1" dirty="0"/>
          </a:p>
          <a:p>
            <a:pPr algn="ctr"/>
            <a:r>
              <a:rPr lang="en-US" sz="2800" b="1" dirty="0"/>
              <a:t>Marin Talbot Brewer</a:t>
            </a:r>
          </a:p>
          <a:p>
            <a:pPr algn="ctr"/>
            <a:r>
              <a:rPr lang="en-US" b="1" dirty="0"/>
              <a:t>Dept. Plant Pathology</a:t>
            </a:r>
          </a:p>
          <a:p>
            <a:pPr algn="ctr"/>
            <a:r>
              <a:rPr lang="en-US" b="1" dirty="0"/>
              <a:t>University of Georgia</a:t>
            </a:r>
          </a:p>
          <a:p>
            <a:pPr algn="ctr"/>
            <a:endParaRPr lang="en-US" b="1" dirty="0"/>
          </a:p>
          <a:p>
            <a:pPr algn="ctr"/>
            <a:r>
              <a:rPr lang="en-US" b="1" dirty="0"/>
              <a:t>August 11, 2021</a:t>
            </a:r>
          </a:p>
          <a:p>
            <a:pPr algn="ctr"/>
            <a:endParaRPr lang="en-US" sz="2800" b="1" dirty="0"/>
          </a:p>
          <a:p>
            <a:pPr algn="ctr"/>
            <a:r>
              <a:rPr lang="en-US" dirty="0"/>
              <a:t>@</a:t>
            </a:r>
            <a:r>
              <a:rPr lang="en-US" dirty="0" err="1"/>
              <a:t>marintalbrew</a:t>
            </a:r>
            <a:endParaRPr lang="en-US" dirty="0"/>
          </a:p>
          <a:p>
            <a:pPr algn="ctr"/>
            <a:r>
              <a:rPr lang="en-US" dirty="0" err="1"/>
              <a:t>mtbrewer@uga.edu</a:t>
            </a:r>
            <a:endParaRPr lang="en-US"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p:txBody>
      </p:sp>
      <p:sp>
        <p:nvSpPr>
          <p:cNvPr id="11" name="Rectangle 2"/>
          <p:cNvSpPr txBox="1">
            <a:spLocks noChangeArrowheads="1"/>
          </p:cNvSpPr>
          <p:nvPr/>
        </p:nvSpPr>
        <p:spPr bwMode="auto">
          <a:xfrm>
            <a:off x="223799" y="473003"/>
            <a:ext cx="877601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1339CC"/>
                </a:solidFill>
                <a:latin typeface="+mn-lt"/>
              </a:rPr>
              <a:t>Introduction to foliar fungi (and oomycetes) and fungal structures</a:t>
            </a:r>
            <a:endParaRPr lang="en-US" sz="3600" dirty="0">
              <a:solidFill>
                <a:srgbClr val="1339CC"/>
              </a:solidFill>
              <a:latin typeface="+mn-lt"/>
              <a:cs typeface="Calibri"/>
            </a:endParaRPr>
          </a:p>
        </p:txBody>
      </p:sp>
      <p:pic>
        <p:nvPicPr>
          <p:cNvPr id="1028" name="Picture 4" descr="Twitter by the Numbers (2021): Stats, Demographics &amp; Fun Facts">
            <a:extLst>
              <a:ext uri="{FF2B5EF4-FFF2-40B4-BE49-F238E27FC236}">
                <a16:creationId xmlns="" xmlns:a16="http://schemas.microsoft.com/office/drawing/2014/main" id="{190BDF43-0DB7-934C-83B9-7CADD6E7FF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5665" y="4138811"/>
            <a:ext cx="334525" cy="334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6D59972-0C59-EB4F-965C-E903A0CC1B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16112" y="3783410"/>
            <a:ext cx="1698475" cy="1247531"/>
          </a:xfrm>
          <a:prstGeom prst="rect">
            <a:avLst/>
          </a:prstGeom>
        </p:spPr>
      </p:pic>
      <p:pic>
        <p:nvPicPr>
          <p:cNvPr id="2050" name="Picture 2" descr="Western Sustainable Agriculture Research and Education (WSARE) at CSU -  Extension">
            <a:extLst>
              <a:ext uri="{FF2B5EF4-FFF2-40B4-BE49-F238E27FC236}">
                <a16:creationId xmlns="" xmlns:a16="http://schemas.microsoft.com/office/drawing/2014/main" id="{579F3131-34DE-7243-9EEE-E1CFAF1CC7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799" y="3468649"/>
            <a:ext cx="1814422" cy="1674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betsedåt Guåhan | University of Guam">
            <a:extLst>
              <a:ext uri="{FF2B5EF4-FFF2-40B4-BE49-F238E27FC236}">
                <a16:creationId xmlns="" xmlns:a16="http://schemas.microsoft.com/office/drawing/2014/main" id="{9037E9E2-10D1-064C-9174-9197C4BA965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09572" y="1467571"/>
            <a:ext cx="2134428" cy="2134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 xmlns:a16="http://schemas.microsoft.com/office/drawing/2014/main" id="{59787777-446F-A241-8759-903C82D148F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3799" y="1700719"/>
            <a:ext cx="1485731" cy="148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9"/>
          <p:cNvSpPr txBox="1">
            <a:spLocks noChangeArrowheads="1"/>
          </p:cNvSpPr>
          <p:nvPr/>
        </p:nvSpPr>
        <p:spPr bwMode="auto">
          <a:xfrm>
            <a:off x="1371600" y="914400"/>
            <a:ext cx="6286500"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a:solidFill>
                <a:schemeClr val="bg1"/>
              </a:solidFill>
            </a:endParaRPr>
          </a:p>
        </p:txBody>
      </p:sp>
      <p:pic>
        <p:nvPicPr>
          <p:cNvPr id="2765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1525" y="206920"/>
            <a:ext cx="7279171" cy="4936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3046344" y="0"/>
            <a:ext cx="51435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a:solidFill>
                  <a:srgbClr val="1339CC"/>
                </a:solidFill>
                <a:latin typeface="Calibri" charset="0"/>
                <a:cs typeface="Calibri" charset="0"/>
              </a:rPr>
              <a:t>Fungal life cycle </a:t>
            </a:r>
          </a:p>
        </p:txBody>
      </p:sp>
    </p:spTree>
    <p:extLst>
      <p:ext uri="{BB962C8B-B14F-4D97-AF65-F5344CB8AC3E}">
        <p14:creationId xmlns:p14="http://schemas.microsoft.com/office/powerpoint/2010/main" val="120219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0" y="16042"/>
            <a:ext cx="5314950" cy="857250"/>
          </a:xfrm>
        </p:spPr>
        <p:txBody>
          <a:bodyPr>
            <a:normAutofit/>
          </a:bodyPr>
          <a:lstStyle/>
          <a:p>
            <a:pPr eaLnBrk="1" hangingPunct="1"/>
            <a:r>
              <a:rPr lang="en-US" sz="3200" b="1" dirty="0">
                <a:solidFill>
                  <a:srgbClr val="1339CC"/>
                </a:solidFill>
                <a:latin typeface="Calibri" charset="0"/>
                <a:ea typeface="ＭＳ Ｐゴシック" charset="0"/>
                <a:cs typeface="Calibri" charset="0"/>
              </a:rPr>
              <a:t>Types of asexual propagules </a:t>
            </a:r>
          </a:p>
        </p:txBody>
      </p:sp>
      <p:sp>
        <p:nvSpPr>
          <p:cNvPr id="126979" name="Rectangle 3"/>
          <p:cNvSpPr>
            <a:spLocks noGrp="1" noChangeArrowheads="1"/>
          </p:cNvSpPr>
          <p:nvPr>
            <p:ph type="body" idx="1"/>
          </p:nvPr>
        </p:nvSpPr>
        <p:spPr>
          <a:xfrm>
            <a:off x="564357" y="940031"/>
            <a:ext cx="4229100" cy="4000500"/>
          </a:xfrm>
        </p:spPr>
        <p:txBody>
          <a:bodyPr>
            <a:normAutofit/>
          </a:bodyPr>
          <a:lstStyle/>
          <a:p>
            <a:pPr marL="0" indent="0">
              <a:lnSpc>
                <a:spcPct val="90000"/>
              </a:lnSpc>
              <a:buNone/>
            </a:pPr>
            <a:r>
              <a:rPr lang="en-US" dirty="0">
                <a:latin typeface="Calibri" charset="0"/>
                <a:ea typeface="ＭＳ Ｐゴシック" charset="0"/>
                <a:cs typeface="Calibri" charset="0"/>
              </a:rPr>
              <a:t>Conidia (-</a:t>
            </a:r>
            <a:r>
              <a:rPr lang="en-US" dirty="0" err="1">
                <a:latin typeface="Calibri" charset="0"/>
                <a:ea typeface="ＭＳ Ｐゴシック" charset="0"/>
                <a:cs typeface="Calibri" charset="0"/>
              </a:rPr>
              <a:t>ium</a:t>
            </a:r>
            <a:r>
              <a:rPr lang="en-US" dirty="0">
                <a:latin typeface="Calibri" charset="0"/>
                <a:ea typeface="ＭＳ Ｐゴシック" charset="0"/>
                <a:cs typeface="Calibri" charset="0"/>
              </a:rPr>
              <a:t>)</a:t>
            </a:r>
          </a:p>
          <a:p>
            <a:pPr marL="342900" lvl="1" indent="0">
              <a:lnSpc>
                <a:spcPct val="90000"/>
              </a:lnSpc>
              <a:buNone/>
            </a:pPr>
            <a:endParaRPr lang="en-US" sz="2400" dirty="0">
              <a:latin typeface="Calibri" charset="0"/>
              <a:ea typeface="ＭＳ Ｐゴシック" charset="0"/>
              <a:cs typeface="Calibri" charset="0"/>
            </a:endParaRPr>
          </a:p>
          <a:p>
            <a:pPr marL="0" indent="0">
              <a:lnSpc>
                <a:spcPct val="90000"/>
              </a:lnSpc>
              <a:buNone/>
            </a:pPr>
            <a:r>
              <a:rPr lang="en-US" dirty="0">
                <a:latin typeface="Calibri" charset="0"/>
                <a:ea typeface="ＭＳ Ｐゴシック" charset="0"/>
                <a:cs typeface="Calibri" charset="0"/>
              </a:rPr>
              <a:t>Chlamydospore</a:t>
            </a:r>
          </a:p>
          <a:p>
            <a:pPr marL="0" indent="0">
              <a:lnSpc>
                <a:spcPct val="90000"/>
              </a:lnSpc>
              <a:buNone/>
            </a:pPr>
            <a:endParaRPr lang="en-US" dirty="0">
              <a:latin typeface="Calibri" charset="0"/>
              <a:ea typeface="ＭＳ Ｐゴシック" charset="0"/>
              <a:cs typeface="Calibri" charset="0"/>
            </a:endParaRPr>
          </a:p>
          <a:p>
            <a:pPr marL="0" indent="0">
              <a:lnSpc>
                <a:spcPct val="90000"/>
              </a:lnSpc>
              <a:buNone/>
            </a:pPr>
            <a:r>
              <a:rPr lang="en-US" dirty="0">
                <a:latin typeface="Calibri" charset="0"/>
                <a:ea typeface="ＭＳ Ｐゴシック" charset="0"/>
                <a:cs typeface="Calibri" charset="0"/>
              </a:rPr>
              <a:t>Sclerotia (-</a:t>
            </a:r>
            <a:r>
              <a:rPr lang="en-US" dirty="0" err="1">
                <a:latin typeface="Calibri" charset="0"/>
                <a:ea typeface="ＭＳ Ｐゴシック" charset="0"/>
                <a:cs typeface="Calibri" charset="0"/>
              </a:rPr>
              <a:t>ium</a:t>
            </a:r>
            <a:r>
              <a:rPr lang="en-US" dirty="0">
                <a:latin typeface="Calibri" charset="0"/>
                <a:ea typeface="ＭＳ Ｐゴシック" charset="0"/>
                <a:cs typeface="Calibri" charset="0"/>
              </a:rPr>
              <a:t>)</a:t>
            </a:r>
          </a:p>
          <a:p>
            <a:pPr marL="0" indent="0">
              <a:lnSpc>
                <a:spcPct val="90000"/>
              </a:lnSpc>
              <a:buNone/>
            </a:pPr>
            <a:endParaRPr lang="en-US" dirty="0">
              <a:latin typeface="Calibri" charset="0"/>
              <a:ea typeface="ＭＳ Ｐゴシック" charset="0"/>
              <a:cs typeface="Calibri" charset="0"/>
            </a:endParaRPr>
          </a:p>
        </p:txBody>
      </p:sp>
      <p:pic>
        <p:nvPicPr>
          <p:cNvPr id="6041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3996" y="1332380"/>
            <a:ext cx="1554515" cy="17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4787" y="1736824"/>
            <a:ext cx="2057400" cy="147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93742" y="3234333"/>
            <a:ext cx="1639491" cy="1969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95219" y="3355808"/>
            <a:ext cx="2677949" cy="17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3"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152525" y="3355808"/>
            <a:ext cx="2938463"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45472" y="177435"/>
            <a:ext cx="2296715" cy="1525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53015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 xmlns:a16="http://schemas.microsoft.com/office/drawing/2014/main" id="{18565998-814E-6E4B-8C38-3E8A584C0DD5}"/>
              </a:ext>
            </a:extLst>
          </p:cNvPr>
          <p:cNvSpPr>
            <a:spLocks noChangeArrowheads="1"/>
          </p:cNvSpPr>
          <p:nvPr/>
        </p:nvSpPr>
        <p:spPr bwMode="auto">
          <a:xfrm>
            <a:off x="794688" y="828675"/>
            <a:ext cx="4953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2713" indent="-112713" eaLnBrk="0" hangingPunct="0">
              <a:defRPr sz="2400" b="1">
                <a:solidFill>
                  <a:schemeClr val="tx1"/>
                </a:solidFill>
                <a:latin typeface="Arial" panose="020B0604020202020204" pitchFamily="34" charset="0"/>
                <a:ea typeface="ＭＳ Ｐゴシック" panose="020B0600070205080204" pitchFamily="34" charset="-128"/>
              </a:defRPr>
            </a:lvl1pPr>
            <a:lvl2pPr marL="688975" indent="-231775"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FontTx/>
              <a:buChar char="•"/>
            </a:pPr>
            <a:r>
              <a:rPr lang="en-US" altLang="en-US" sz="2800" b="0" dirty="0">
                <a:latin typeface="Calibri" panose="020F0502020204030204" pitchFamily="34" charset="0"/>
              </a:rPr>
              <a:t>Color</a:t>
            </a:r>
          </a:p>
          <a:p>
            <a:pPr lvl="1" eaLnBrk="1" hangingPunct="1">
              <a:lnSpc>
                <a:spcPct val="90000"/>
              </a:lnSpc>
              <a:spcBef>
                <a:spcPct val="20000"/>
              </a:spcBef>
              <a:buFontTx/>
              <a:buChar char="–"/>
            </a:pPr>
            <a:r>
              <a:rPr lang="en-US" altLang="en-US" sz="2000" b="0" dirty="0">
                <a:latin typeface="Calibri" panose="020F0502020204030204" pitchFamily="34" charset="0"/>
              </a:rPr>
              <a:t>Hyaline or bright  (</a:t>
            </a:r>
            <a:r>
              <a:rPr lang="en-US" altLang="en-US" sz="2000" b="0" dirty="0" err="1">
                <a:latin typeface="Calibri" panose="020F0502020204030204" pitchFamily="34" charset="0"/>
              </a:rPr>
              <a:t>hyalo</a:t>
            </a:r>
            <a:r>
              <a:rPr lang="en-US" altLang="en-US" sz="2000" b="0" dirty="0">
                <a:latin typeface="Calibri" panose="020F0502020204030204" pitchFamily="34" charset="0"/>
              </a:rPr>
              <a:t>-)</a:t>
            </a:r>
          </a:p>
          <a:p>
            <a:pPr lvl="1" eaLnBrk="1" hangingPunct="1">
              <a:lnSpc>
                <a:spcPct val="90000"/>
              </a:lnSpc>
              <a:spcBef>
                <a:spcPct val="20000"/>
              </a:spcBef>
              <a:buFontTx/>
              <a:buChar char="–"/>
            </a:pPr>
            <a:r>
              <a:rPr lang="en-US" altLang="en-US" sz="2000" b="0" dirty="0">
                <a:latin typeface="Calibri" panose="020F0502020204030204" pitchFamily="34" charset="0"/>
              </a:rPr>
              <a:t>Darkly pigmented (</a:t>
            </a:r>
            <a:r>
              <a:rPr lang="en-US" altLang="en-US" sz="2000" b="0" dirty="0" err="1">
                <a:latin typeface="Calibri" panose="020F0502020204030204" pitchFamily="34" charset="0"/>
              </a:rPr>
              <a:t>phaeo</a:t>
            </a:r>
            <a:r>
              <a:rPr lang="en-US" altLang="en-US" sz="2000" b="0" dirty="0">
                <a:latin typeface="Calibri" panose="020F0502020204030204" pitchFamily="34" charset="0"/>
              </a:rPr>
              <a:t>-)</a:t>
            </a:r>
          </a:p>
          <a:p>
            <a:pPr eaLnBrk="1" hangingPunct="1">
              <a:lnSpc>
                <a:spcPct val="90000"/>
              </a:lnSpc>
              <a:spcBef>
                <a:spcPct val="20000"/>
              </a:spcBef>
            </a:pPr>
            <a:endParaRPr lang="en-US" altLang="en-US" sz="2800" b="0" dirty="0">
              <a:latin typeface="Calibri" panose="020F0502020204030204" pitchFamily="34" charset="0"/>
            </a:endParaRPr>
          </a:p>
          <a:p>
            <a:pPr eaLnBrk="1" hangingPunct="1">
              <a:lnSpc>
                <a:spcPct val="90000"/>
              </a:lnSpc>
              <a:spcBef>
                <a:spcPct val="20000"/>
              </a:spcBef>
              <a:buFontTx/>
              <a:buChar char="•"/>
            </a:pPr>
            <a:r>
              <a:rPr lang="en-US" altLang="en-US" sz="2800" b="0" dirty="0">
                <a:latin typeface="Calibri" panose="020F0502020204030204" pitchFamily="34" charset="0"/>
              </a:rPr>
              <a:t>Shape and septation</a:t>
            </a:r>
          </a:p>
          <a:p>
            <a:pPr lvl="1" eaLnBrk="1" hangingPunct="1">
              <a:lnSpc>
                <a:spcPct val="90000"/>
              </a:lnSpc>
              <a:spcBef>
                <a:spcPct val="20000"/>
              </a:spcBef>
              <a:buFontTx/>
              <a:buChar char="–"/>
            </a:pPr>
            <a:r>
              <a:rPr lang="en-US" altLang="en-US" sz="2000" b="0" dirty="0">
                <a:latin typeface="Calibri" panose="020F0502020204030204" pitchFamily="34" charset="0"/>
              </a:rPr>
              <a:t>Single-celled </a:t>
            </a:r>
          </a:p>
          <a:p>
            <a:pPr lvl="1" eaLnBrk="1" hangingPunct="1">
              <a:lnSpc>
                <a:spcPct val="90000"/>
              </a:lnSpc>
              <a:spcBef>
                <a:spcPct val="20000"/>
              </a:spcBef>
              <a:buFontTx/>
              <a:buChar char="–"/>
            </a:pPr>
            <a:r>
              <a:rPr lang="en-US" altLang="en-US" sz="2000" b="0" dirty="0">
                <a:latin typeface="Calibri" panose="020F0502020204030204" pitchFamily="34" charset="0"/>
              </a:rPr>
              <a:t>Two-celled </a:t>
            </a:r>
          </a:p>
          <a:p>
            <a:pPr lvl="1" eaLnBrk="1" hangingPunct="1">
              <a:lnSpc>
                <a:spcPct val="90000"/>
              </a:lnSpc>
              <a:spcBef>
                <a:spcPct val="20000"/>
              </a:spcBef>
              <a:buFontTx/>
              <a:buChar char="–"/>
            </a:pPr>
            <a:r>
              <a:rPr lang="en-US" altLang="en-US" sz="2000" b="0" dirty="0" err="1">
                <a:latin typeface="Calibri" panose="020F0502020204030204" pitchFamily="34" charset="0"/>
              </a:rPr>
              <a:t>Multicelled</a:t>
            </a:r>
            <a:r>
              <a:rPr lang="en-US" altLang="en-US" sz="2000" b="0" dirty="0">
                <a:latin typeface="Calibri" panose="020F0502020204030204" pitchFamily="34" charset="0"/>
              </a:rPr>
              <a:t> </a:t>
            </a:r>
          </a:p>
          <a:p>
            <a:pPr lvl="1" eaLnBrk="1" hangingPunct="1">
              <a:lnSpc>
                <a:spcPct val="90000"/>
              </a:lnSpc>
              <a:spcBef>
                <a:spcPct val="20000"/>
              </a:spcBef>
              <a:buFontTx/>
              <a:buChar char="–"/>
            </a:pPr>
            <a:r>
              <a:rPr lang="en-US" altLang="en-US" sz="2000" b="0" dirty="0">
                <a:latin typeface="Calibri" panose="020F0502020204030204" pitchFamily="34" charset="0"/>
              </a:rPr>
              <a:t>Brick-like </a:t>
            </a:r>
          </a:p>
          <a:p>
            <a:pPr lvl="1" eaLnBrk="1" hangingPunct="1">
              <a:lnSpc>
                <a:spcPct val="90000"/>
              </a:lnSpc>
              <a:spcBef>
                <a:spcPct val="20000"/>
              </a:spcBef>
              <a:buFontTx/>
              <a:buChar char="–"/>
            </a:pPr>
            <a:r>
              <a:rPr lang="en-US" altLang="en-US" sz="2000" b="0" dirty="0">
                <a:latin typeface="Calibri" panose="020F0502020204030204" pitchFamily="34" charset="0"/>
              </a:rPr>
              <a:t>Thread-like </a:t>
            </a:r>
          </a:p>
          <a:p>
            <a:pPr lvl="1" eaLnBrk="1" hangingPunct="1">
              <a:lnSpc>
                <a:spcPct val="90000"/>
              </a:lnSpc>
              <a:spcBef>
                <a:spcPct val="20000"/>
              </a:spcBef>
              <a:buFontTx/>
              <a:buChar char="–"/>
            </a:pPr>
            <a:r>
              <a:rPr lang="en-US" altLang="en-US" sz="2000" b="0" dirty="0">
                <a:latin typeface="Calibri" panose="020F0502020204030204" pitchFamily="34" charset="0"/>
              </a:rPr>
              <a:t>Helical Branched</a:t>
            </a:r>
          </a:p>
        </p:txBody>
      </p:sp>
      <p:sp>
        <p:nvSpPr>
          <p:cNvPr id="61442" name="Rectangle 7">
            <a:extLst>
              <a:ext uri="{FF2B5EF4-FFF2-40B4-BE49-F238E27FC236}">
                <a16:creationId xmlns="" xmlns:a16="http://schemas.microsoft.com/office/drawing/2014/main" id="{6C349CB7-E12F-174B-8028-9F264CD5A6EC}"/>
              </a:ext>
            </a:extLst>
          </p:cNvPr>
          <p:cNvSpPr>
            <a:spLocks noGrp="1" noChangeArrowheads="1"/>
          </p:cNvSpPr>
          <p:nvPr>
            <p:ph type="title"/>
          </p:nvPr>
        </p:nvSpPr>
        <p:spPr>
          <a:xfrm>
            <a:off x="621818" y="-45006"/>
            <a:ext cx="3543300" cy="857250"/>
          </a:xfrm>
        </p:spPr>
        <p:txBody>
          <a:bodyPr>
            <a:normAutofit/>
          </a:bodyPr>
          <a:lstStyle/>
          <a:p>
            <a:pPr eaLnBrk="1" hangingPunct="1"/>
            <a:r>
              <a:rPr lang="en-US" altLang="en-US" sz="3200" b="1" dirty="0">
                <a:solidFill>
                  <a:srgbClr val="1339CC"/>
                </a:solidFill>
                <a:latin typeface="Calibri" panose="020F0502020204030204" pitchFamily="34" charset="0"/>
              </a:rPr>
              <a:t>Spore Types</a:t>
            </a:r>
          </a:p>
        </p:txBody>
      </p:sp>
      <p:pic>
        <p:nvPicPr>
          <p:cNvPr id="61443" name="Picture 4">
            <a:extLst>
              <a:ext uri="{FF2B5EF4-FFF2-40B4-BE49-F238E27FC236}">
                <a16:creationId xmlns="" xmlns:a16="http://schemas.microsoft.com/office/drawing/2014/main" id="{E32898C4-358E-3E49-9DFE-569A19A905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3367" y="50007"/>
            <a:ext cx="1721644" cy="17787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6">
            <a:extLst>
              <a:ext uri="{FF2B5EF4-FFF2-40B4-BE49-F238E27FC236}">
                <a16:creationId xmlns="" xmlns:a16="http://schemas.microsoft.com/office/drawing/2014/main" id="{377E974C-18D2-7F4B-A67C-B1B1CC102D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42010" y="3829050"/>
            <a:ext cx="1143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 xmlns:a16="http://schemas.microsoft.com/office/drawing/2014/main" id="{8D3839B6-F533-6B4B-A549-6A8E15B697C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15667" y="3829050"/>
            <a:ext cx="1226344"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5">
            <a:extLst>
              <a:ext uri="{FF2B5EF4-FFF2-40B4-BE49-F238E27FC236}">
                <a16:creationId xmlns="" xmlns:a16="http://schemas.microsoft.com/office/drawing/2014/main" id="{0F066331-2AB2-5040-9F5D-F3C545AC93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56110" y="1828800"/>
            <a:ext cx="26289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0">
            <a:extLst>
              <a:ext uri="{FF2B5EF4-FFF2-40B4-BE49-F238E27FC236}">
                <a16:creationId xmlns="" xmlns:a16="http://schemas.microsoft.com/office/drawing/2014/main" id="{53D5DE02-D23F-2D44-87AE-57C7CF6B77E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13111" y="1828800"/>
            <a:ext cx="135612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a:extLst>
              <a:ext uri="{FF2B5EF4-FFF2-40B4-BE49-F238E27FC236}">
                <a16:creationId xmlns="" xmlns:a16="http://schemas.microsoft.com/office/drawing/2014/main" id="{2E3A4062-C6DD-9643-9FD8-5E17B64E6DA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84560" y="3143250"/>
            <a:ext cx="1200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8">
            <a:extLst>
              <a:ext uri="{FF2B5EF4-FFF2-40B4-BE49-F238E27FC236}">
                <a16:creationId xmlns="" xmlns:a16="http://schemas.microsoft.com/office/drawing/2014/main" id="{2B6E4678-0B54-BA4B-AD97-F1E6BBEA069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64620" y="1828800"/>
            <a:ext cx="122039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1">
            <a:extLst>
              <a:ext uri="{FF2B5EF4-FFF2-40B4-BE49-F238E27FC236}">
                <a16:creationId xmlns="" xmlns:a16="http://schemas.microsoft.com/office/drawing/2014/main" id="{15535AA0-0845-244E-B37E-1C73495010F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98910" y="757237"/>
            <a:ext cx="13716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left)">
                                      <p:cBhvr>
                                        <p:cTn id="7" dur="500"/>
                                        <p:tgtEl>
                                          <p:spTgt spid="2765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650">
                                            <p:txEl>
                                              <p:pRg st="1" end="1"/>
                                            </p:txEl>
                                          </p:spTgt>
                                        </p:tgtEl>
                                        <p:attrNameLst>
                                          <p:attrName>style.visibility</p:attrName>
                                        </p:attrNameLst>
                                      </p:cBhvr>
                                      <p:to>
                                        <p:strVal val="visible"/>
                                      </p:to>
                                    </p:set>
                                    <p:animEffect transition="in" filter="wipe(left)">
                                      <p:cBhvr>
                                        <p:cTn id="10" dur="500"/>
                                        <p:tgtEl>
                                          <p:spTgt spid="27650">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650">
                                            <p:txEl>
                                              <p:pRg st="2" end="2"/>
                                            </p:txEl>
                                          </p:spTgt>
                                        </p:tgtEl>
                                        <p:attrNameLst>
                                          <p:attrName>style.visibility</p:attrName>
                                        </p:attrNameLst>
                                      </p:cBhvr>
                                      <p:to>
                                        <p:strVal val="visible"/>
                                      </p:to>
                                    </p:set>
                                    <p:animEffect transition="in" filter="wipe(left)">
                                      <p:cBhvr>
                                        <p:cTn id="13" dur="500"/>
                                        <p:tgtEl>
                                          <p:spTgt spid="27650">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650">
                                            <p:txEl>
                                              <p:pRg st="4" end="4"/>
                                            </p:txEl>
                                          </p:spTgt>
                                        </p:tgtEl>
                                        <p:attrNameLst>
                                          <p:attrName>style.visibility</p:attrName>
                                        </p:attrNameLst>
                                      </p:cBhvr>
                                      <p:to>
                                        <p:strVal val="visible"/>
                                      </p:to>
                                    </p:set>
                                    <p:animEffect transition="in" filter="wipe(left)">
                                      <p:cBhvr>
                                        <p:cTn id="18" dur="500"/>
                                        <p:tgtEl>
                                          <p:spTgt spid="27650">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7650">
                                            <p:txEl>
                                              <p:pRg st="5" end="5"/>
                                            </p:txEl>
                                          </p:spTgt>
                                        </p:tgtEl>
                                        <p:attrNameLst>
                                          <p:attrName>style.visibility</p:attrName>
                                        </p:attrNameLst>
                                      </p:cBhvr>
                                      <p:to>
                                        <p:strVal val="visible"/>
                                      </p:to>
                                    </p:set>
                                    <p:animEffect transition="in" filter="wipe(left)">
                                      <p:cBhvr>
                                        <p:cTn id="21" dur="500"/>
                                        <p:tgtEl>
                                          <p:spTgt spid="27650">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650">
                                            <p:txEl>
                                              <p:pRg st="6" end="6"/>
                                            </p:txEl>
                                          </p:spTgt>
                                        </p:tgtEl>
                                        <p:attrNameLst>
                                          <p:attrName>style.visibility</p:attrName>
                                        </p:attrNameLst>
                                      </p:cBhvr>
                                      <p:to>
                                        <p:strVal val="visible"/>
                                      </p:to>
                                    </p:set>
                                    <p:animEffect transition="in" filter="wipe(left)">
                                      <p:cBhvr>
                                        <p:cTn id="24" dur="500"/>
                                        <p:tgtEl>
                                          <p:spTgt spid="27650">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650">
                                            <p:txEl>
                                              <p:pRg st="7" end="7"/>
                                            </p:txEl>
                                          </p:spTgt>
                                        </p:tgtEl>
                                        <p:attrNameLst>
                                          <p:attrName>style.visibility</p:attrName>
                                        </p:attrNameLst>
                                      </p:cBhvr>
                                      <p:to>
                                        <p:strVal val="visible"/>
                                      </p:to>
                                    </p:set>
                                    <p:animEffect transition="in" filter="wipe(left)">
                                      <p:cBhvr>
                                        <p:cTn id="27" dur="500"/>
                                        <p:tgtEl>
                                          <p:spTgt spid="27650">
                                            <p:txEl>
                                              <p:pRg st="7" end="7"/>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650">
                                            <p:txEl>
                                              <p:pRg st="8" end="8"/>
                                            </p:txEl>
                                          </p:spTgt>
                                        </p:tgtEl>
                                        <p:attrNameLst>
                                          <p:attrName>style.visibility</p:attrName>
                                        </p:attrNameLst>
                                      </p:cBhvr>
                                      <p:to>
                                        <p:strVal val="visible"/>
                                      </p:to>
                                    </p:set>
                                    <p:animEffect transition="in" filter="wipe(left)">
                                      <p:cBhvr>
                                        <p:cTn id="30" dur="500"/>
                                        <p:tgtEl>
                                          <p:spTgt spid="27650">
                                            <p:txEl>
                                              <p:pRg st="8" end="8"/>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650">
                                            <p:txEl>
                                              <p:pRg st="9" end="9"/>
                                            </p:txEl>
                                          </p:spTgt>
                                        </p:tgtEl>
                                        <p:attrNameLst>
                                          <p:attrName>style.visibility</p:attrName>
                                        </p:attrNameLst>
                                      </p:cBhvr>
                                      <p:to>
                                        <p:strVal val="visible"/>
                                      </p:to>
                                    </p:set>
                                    <p:animEffect transition="in" filter="wipe(left)">
                                      <p:cBhvr>
                                        <p:cTn id="33" dur="500"/>
                                        <p:tgtEl>
                                          <p:spTgt spid="27650">
                                            <p:txEl>
                                              <p:pRg st="9" end="9"/>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7650">
                                            <p:txEl>
                                              <p:pRg st="10" end="10"/>
                                            </p:txEl>
                                          </p:spTgt>
                                        </p:tgtEl>
                                        <p:attrNameLst>
                                          <p:attrName>style.visibility</p:attrName>
                                        </p:attrNameLst>
                                      </p:cBhvr>
                                      <p:to>
                                        <p:strVal val="visible"/>
                                      </p:to>
                                    </p:set>
                                    <p:animEffect transition="in" filter="wipe(left)">
                                      <p:cBhvr>
                                        <p:cTn id="36" dur="500"/>
                                        <p:tgtEl>
                                          <p:spTgt spid="2765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2015729" y="0"/>
            <a:ext cx="4114800" cy="857250"/>
          </a:xfrm>
        </p:spPr>
        <p:txBody>
          <a:bodyPr>
            <a:normAutofit/>
          </a:bodyPr>
          <a:lstStyle/>
          <a:p>
            <a:pPr eaLnBrk="1" hangingPunct="1"/>
            <a:r>
              <a:rPr lang="en-US" sz="3200" b="1" dirty="0">
                <a:solidFill>
                  <a:srgbClr val="1339CC"/>
                </a:solidFill>
                <a:latin typeface="+mn-lt"/>
                <a:ea typeface="ＭＳ Ｐゴシック" charset="0"/>
                <a:cs typeface="ＭＳ Ｐゴシック" charset="0"/>
              </a:rPr>
              <a:t>Conidiophores</a:t>
            </a:r>
          </a:p>
        </p:txBody>
      </p:sp>
      <p:sp>
        <p:nvSpPr>
          <p:cNvPr id="78850" name="Text Box 4"/>
          <p:cNvSpPr txBox="1">
            <a:spLocks noChangeArrowheads="1"/>
          </p:cNvSpPr>
          <p:nvPr/>
        </p:nvSpPr>
        <p:spPr bwMode="auto">
          <a:xfrm>
            <a:off x="3890497" y="1448365"/>
            <a:ext cx="44800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dirty="0">
                <a:latin typeface="+mn-lt"/>
              </a:rPr>
              <a:t>Specialized hypha that bears conidia</a:t>
            </a:r>
          </a:p>
          <a:p>
            <a:endParaRPr lang="en-US" sz="2800" b="0" dirty="0">
              <a:latin typeface="+mn-lt"/>
            </a:endParaRPr>
          </a:p>
          <a:p>
            <a:endParaRPr lang="en-US" sz="2800" b="0" dirty="0">
              <a:latin typeface="+mn-lt"/>
            </a:endParaRPr>
          </a:p>
          <a:p>
            <a:r>
              <a:rPr lang="en-US" sz="2800" b="0" dirty="0">
                <a:latin typeface="+mn-lt"/>
              </a:rPr>
              <a:t>Can be simple or complex</a:t>
            </a:r>
          </a:p>
        </p:txBody>
      </p:sp>
      <p:pic>
        <p:nvPicPr>
          <p:cNvPr id="78851" name="Picture 5" descr="normal phiali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380" y="881539"/>
            <a:ext cx="3068707" cy="4228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465376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1" name="Picture 3">
            <a:extLst>
              <a:ext uri="{FF2B5EF4-FFF2-40B4-BE49-F238E27FC236}">
                <a16:creationId xmlns="" xmlns:a16="http://schemas.microsoft.com/office/drawing/2014/main" id="{2D1225FA-A805-5B4C-9E5A-65EDA753B1EA}"/>
              </a:ext>
            </a:extLst>
          </p:cNvPr>
          <p:cNvPicPr>
            <a:picLocks noChangeAspect="1" noChangeArrowheads="1"/>
          </p:cNvPicPr>
          <p:nvPr/>
        </p:nvPicPr>
        <p:blipFill>
          <a:blip r:embed="rId3"/>
          <a:srcRect/>
          <a:stretch>
            <a:fillRect/>
          </a:stretch>
        </p:blipFill>
        <p:spPr bwMode="auto">
          <a:xfrm>
            <a:off x="3829050" y="1639491"/>
            <a:ext cx="4171950" cy="3504009"/>
          </a:xfrm>
          <a:prstGeom prst="rect">
            <a:avLst/>
          </a:prstGeom>
          <a:noFill/>
          <a:ln w="9525">
            <a:noFill/>
            <a:miter lim="800000"/>
            <a:headEnd/>
            <a:tailEnd/>
          </a:ln>
          <a:effectLst>
            <a:outerShdw blurRad="63500" dist="107763" dir="2700000" algn="ctr" rotWithShape="0">
              <a:srgbClr val="000000">
                <a:alpha val="74998"/>
              </a:srgbClr>
            </a:outerShdw>
          </a:effectLst>
        </p:spPr>
      </p:pic>
      <p:sp>
        <p:nvSpPr>
          <p:cNvPr id="79874" name="Rectangle 2">
            <a:extLst>
              <a:ext uri="{FF2B5EF4-FFF2-40B4-BE49-F238E27FC236}">
                <a16:creationId xmlns="" xmlns:a16="http://schemas.microsoft.com/office/drawing/2014/main" id="{485ED016-4E30-9846-9203-2444DD0D683A}"/>
              </a:ext>
            </a:extLst>
          </p:cNvPr>
          <p:cNvSpPr>
            <a:spLocks noGrp="1" noChangeArrowheads="1"/>
          </p:cNvSpPr>
          <p:nvPr>
            <p:ph type="title"/>
          </p:nvPr>
        </p:nvSpPr>
        <p:spPr>
          <a:xfrm>
            <a:off x="2543175" y="39291"/>
            <a:ext cx="4114800" cy="857250"/>
          </a:xfrm>
        </p:spPr>
        <p:txBody>
          <a:bodyPr>
            <a:normAutofit/>
          </a:bodyPr>
          <a:lstStyle/>
          <a:p>
            <a:pPr eaLnBrk="1" hangingPunct="1"/>
            <a:r>
              <a:rPr lang="en-US" altLang="en-US" sz="3200" b="1" i="1" dirty="0">
                <a:solidFill>
                  <a:srgbClr val="1339CC"/>
                </a:solidFill>
              </a:rPr>
              <a:t>Fusarium</a:t>
            </a:r>
          </a:p>
        </p:txBody>
      </p:sp>
      <p:sp>
        <p:nvSpPr>
          <p:cNvPr id="79875" name="Text Box 4">
            <a:extLst>
              <a:ext uri="{FF2B5EF4-FFF2-40B4-BE49-F238E27FC236}">
                <a16:creationId xmlns="" xmlns:a16="http://schemas.microsoft.com/office/drawing/2014/main" id="{9EA5034A-FC1C-664C-86C7-54DBD8B6CC51}"/>
              </a:ext>
            </a:extLst>
          </p:cNvPr>
          <p:cNvSpPr txBox="1">
            <a:spLocks noChangeArrowheads="1"/>
          </p:cNvSpPr>
          <p:nvPr/>
        </p:nvSpPr>
        <p:spPr bwMode="auto">
          <a:xfrm>
            <a:off x="-161511" y="671052"/>
            <a:ext cx="91241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b="0" dirty="0">
                <a:latin typeface="+mn-lt"/>
              </a:rPr>
              <a:t>morphologically undifferentiated hypha bearing conidia-producing cells</a:t>
            </a:r>
          </a:p>
        </p:txBody>
      </p:sp>
      <p:pic>
        <p:nvPicPr>
          <p:cNvPr id="79876" name="Picture 5" descr="normal phialide">
            <a:extLst>
              <a:ext uri="{FF2B5EF4-FFF2-40B4-BE49-F238E27FC236}">
                <a16:creationId xmlns="" xmlns:a16="http://schemas.microsoft.com/office/drawing/2014/main" id="{92366E40-67A0-9F48-951C-2B1ACE5A46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657350"/>
            <a:ext cx="2530079"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10">
            <a:extLst>
              <a:ext uri="{FF2B5EF4-FFF2-40B4-BE49-F238E27FC236}">
                <a16:creationId xmlns="" xmlns:a16="http://schemas.microsoft.com/office/drawing/2014/main" id="{78442F5C-47C8-0E42-81C6-E5A55CC7B1E4}"/>
              </a:ext>
            </a:extLst>
          </p:cNvPr>
          <p:cNvSpPr>
            <a:spLocks noChangeArrowheads="1"/>
          </p:cNvSpPr>
          <p:nvPr/>
        </p:nvSpPr>
        <p:spPr bwMode="auto">
          <a:xfrm>
            <a:off x="4672140" y="3486150"/>
            <a:ext cx="1377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350"/>
              <a:t>conidiophores</a:t>
            </a:r>
          </a:p>
        </p:txBody>
      </p:sp>
      <p:sp>
        <p:nvSpPr>
          <p:cNvPr id="79878" name="Line 11">
            <a:extLst>
              <a:ext uri="{FF2B5EF4-FFF2-40B4-BE49-F238E27FC236}">
                <a16:creationId xmlns="" xmlns:a16="http://schemas.microsoft.com/office/drawing/2014/main" id="{97DF9EF8-569D-8845-8778-A56F694A441B}"/>
              </a:ext>
            </a:extLst>
          </p:cNvPr>
          <p:cNvSpPr>
            <a:spLocks noChangeShapeType="1"/>
          </p:cNvSpPr>
          <p:nvPr/>
        </p:nvSpPr>
        <p:spPr bwMode="auto">
          <a:xfrm flipH="1">
            <a:off x="4400550" y="3714750"/>
            <a:ext cx="400050" cy="571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79879" name="Line 12">
            <a:extLst>
              <a:ext uri="{FF2B5EF4-FFF2-40B4-BE49-F238E27FC236}">
                <a16:creationId xmlns="" xmlns:a16="http://schemas.microsoft.com/office/drawing/2014/main" id="{F811E7EB-7DE3-2C42-8A04-DE8F1D27DC74}"/>
              </a:ext>
            </a:extLst>
          </p:cNvPr>
          <p:cNvSpPr>
            <a:spLocks noChangeShapeType="1"/>
          </p:cNvSpPr>
          <p:nvPr/>
        </p:nvSpPr>
        <p:spPr bwMode="auto">
          <a:xfrm>
            <a:off x="5886450" y="3714750"/>
            <a:ext cx="400050" cy="285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79880" name="Rectangle 13">
            <a:extLst>
              <a:ext uri="{FF2B5EF4-FFF2-40B4-BE49-F238E27FC236}">
                <a16:creationId xmlns="" xmlns:a16="http://schemas.microsoft.com/office/drawing/2014/main" id="{FBDC3304-5F30-9748-B11F-F4CCFBDCA0A4}"/>
              </a:ext>
            </a:extLst>
          </p:cNvPr>
          <p:cNvSpPr>
            <a:spLocks noChangeArrowheads="1"/>
          </p:cNvSpPr>
          <p:nvPr/>
        </p:nvSpPr>
        <p:spPr bwMode="auto">
          <a:xfrm>
            <a:off x="5222562" y="2686050"/>
            <a:ext cx="9348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350"/>
              <a:t>phialides</a:t>
            </a:r>
          </a:p>
        </p:txBody>
      </p:sp>
      <p:sp>
        <p:nvSpPr>
          <p:cNvPr id="79881" name="Line 14">
            <a:extLst>
              <a:ext uri="{FF2B5EF4-FFF2-40B4-BE49-F238E27FC236}">
                <a16:creationId xmlns="" xmlns:a16="http://schemas.microsoft.com/office/drawing/2014/main" id="{300D123D-B52F-BB41-8E25-EE69744263B1}"/>
              </a:ext>
            </a:extLst>
          </p:cNvPr>
          <p:cNvSpPr>
            <a:spLocks noChangeShapeType="1"/>
          </p:cNvSpPr>
          <p:nvPr/>
        </p:nvSpPr>
        <p:spPr bwMode="auto">
          <a:xfrm flipH="1" flipV="1">
            <a:off x="4572000" y="2686050"/>
            <a:ext cx="685800" cy="1714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79882" name="Line 15">
            <a:extLst>
              <a:ext uri="{FF2B5EF4-FFF2-40B4-BE49-F238E27FC236}">
                <a16:creationId xmlns="" xmlns:a16="http://schemas.microsoft.com/office/drawing/2014/main" id="{8FAEECB1-854D-1C47-8B5C-7243ACDAFA0F}"/>
              </a:ext>
            </a:extLst>
          </p:cNvPr>
          <p:cNvSpPr>
            <a:spLocks noChangeShapeType="1"/>
          </p:cNvSpPr>
          <p:nvPr/>
        </p:nvSpPr>
        <p:spPr bwMode="auto">
          <a:xfrm>
            <a:off x="6115050" y="2857500"/>
            <a:ext cx="571500" cy="514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1EBCB31-070F-5F45-862C-F4AC7ED970CA}"/>
              </a:ext>
            </a:extLst>
          </p:cNvPr>
          <p:cNvSpPr txBox="1">
            <a:spLocks/>
          </p:cNvSpPr>
          <p:nvPr/>
        </p:nvSpPr>
        <p:spPr>
          <a:xfrm>
            <a:off x="-3314" y="39757"/>
            <a:ext cx="2904711" cy="857250"/>
          </a:xfrm>
          <a:prstGeom prst="rect">
            <a:avLst/>
          </a:prstGeom>
        </p:spPr>
        <p:txBody>
          <a:bodyPr anchor="ctr">
            <a:normAutofit/>
          </a:bodyPr>
          <a:lstStyle/>
          <a:p>
            <a:pPr algn="ctr">
              <a:defRPr/>
            </a:pPr>
            <a:r>
              <a:rPr lang="en-US" sz="3200" b="1" i="1" dirty="0" err="1">
                <a:solidFill>
                  <a:srgbClr val="1339CC"/>
                </a:solidFill>
                <a:latin typeface="+mj-lt"/>
                <a:ea typeface="+mj-ea"/>
                <a:cs typeface="+mj-cs"/>
              </a:rPr>
              <a:t>Penicillium</a:t>
            </a:r>
            <a:endParaRPr lang="en-US" sz="3200" b="1" i="1" dirty="0">
              <a:solidFill>
                <a:srgbClr val="1339CC"/>
              </a:solidFill>
              <a:latin typeface="+mj-lt"/>
              <a:ea typeface="+mj-ea"/>
              <a:cs typeface="+mj-cs"/>
            </a:endParaRPr>
          </a:p>
        </p:txBody>
      </p:sp>
      <p:pic>
        <p:nvPicPr>
          <p:cNvPr id="83970" name="Picture 1">
            <a:extLst>
              <a:ext uri="{FF2B5EF4-FFF2-40B4-BE49-F238E27FC236}">
                <a16:creationId xmlns="" xmlns:a16="http://schemas.microsoft.com/office/drawing/2014/main" id="{3F2DC071-4C37-9C47-A922-271E0E77B27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63910" y="2266122"/>
            <a:ext cx="2080090" cy="28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a:extLst>
              <a:ext uri="{FF2B5EF4-FFF2-40B4-BE49-F238E27FC236}">
                <a16:creationId xmlns="" xmlns:a16="http://schemas.microsoft.com/office/drawing/2014/main" id="{F8E8FF47-7A6C-0C42-A5D9-31EC7587327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65967" y="162806"/>
            <a:ext cx="4185574" cy="28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a:extLst>
              <a:ext uri="{FF2B5EF4-FFF2-40B4-BE49-F238E27FC236}">
                <a16:creationId xmlns="" xmlns:a16="http://schemas.microsoft.com/office/drawing/2014/main" id="{E59D2E14-1AAA-ED4A-A792-522C8322F6B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234" y="1692135"/>
            <a:ext cx="3045180" cy="335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a:extLst>
              <a:ext uri="{FF2B5EF4-FFF2-40B4-BE49-F238E27FC236}">
                <a16:creationId xmlns="" xmlns:a16="http://schemas.microsoft.com/office/drawing/2014/main" id="{660684EB-4451-3847-81F6-242D950C210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67189" y="3361444"/>
            <a:ext cx="13144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 xmlns:a16="http://schemas.microsoft.com/office/drawing/2014/main" id="{CE695DF2-FDD7-2A4D-BA56-19DCA058F30F}"/>
              </a:ext>
            </a:extLst>
          </p:cNvPr>
          <p:cNvSpPr txBox="1">
            <a:spLocks noChangeArrowheads="1"/>
          </p:cNvSpPr>
          <p:nvPr/>
        </p:nvSpPr>
        <p:spPr bwMode="auto">
          <a:xfrm>
            <a:off x="-212171" y="827949"/>
            <a:ext cx="4793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b="0" dirty="0">
                <a:latin typeface="+mn-lt"/>
              </a:rPr>
              <a:t>Example of complex conidiophores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idx="1"/>
          </p:nvPr>
        </p:nvSpPr>
        <p:spPr>
          <a:xfrm>
            <a:off x="432352" y="1231001"/>
            <a:ext cx="5287617" cy="3371850"/>
          </a:xfrm>
        </p:spPr>
        <p:txBody>
          <a:bodyPr>
            <a:noAutofit/>
          </a:bodyPr>
          <a:lstStyle/>
          <a:p>
            <a:pPr marL="342900" lvl="1" indent="0">
              <a:lnSpc>
                <a:spcPct val="90000"/>
              </a:lnSpc>
              <a:buNone/>
              <a:defRPr/>
            </a:pPr>
            <a:endParaRPr lang="en-US" sz="2800" dirty="0">
              <a:latin typeface="Calibri"/>
              <a:cs typeface="Calibri"/>
            </a:endParaRPr>
          </a:p>
          <a:p>
            <a:pPr marL="342900" lvl="1" indent="0">
              <a:lnSpc>
                <a:spcPct val="90000"/>
              </a:lnSpc>
              <a:buNone/>
              <a:defRPr/>
            </a:pPr>
            <a:r>
              <a:rPr lang="en-US" sz="2800" dirty="0" err="1">
                <a:latin typeface="Calibri"/>
                <a:cs typeface="Calibri"/>
              </a:rPr>
              <a:t>pycnidium</a:t>
            </a:r>
            <a:r>
              <a:rPr lang="en-US" sz="2800" dirty="0">
                <a:latin typeface="Calibri"/>
                <a:cs typeface="Calibri"/>
              </a:rPr>
              <a:t> (pl. pycnidia) - internal cavity lined with conidia-producing cells</a:t>
            </a:r>
          </a:p>
          <a:p>
            <a:pPr marL="342900" lvl="1" indent="0">
              <a:lnSpc>
                <a:spcPct val="90000"/>
              </a:lnSpc>
              <a:buNone/>
              <a:defRPr/>
            </a:pPr>
            <a:endParaRPr lang="en-US" sz="2800" dirty="0">
              <a:latin typeface="Calibri"/>
              <a:cs typeface="Calibri"/>
            </a:endParaRPr>
          </a:p>
          <a:p>
            <a:pPr marL="342900" lvl="1" indent="0">
              <a:lnSpc>
                <a:spcPct val="90000"/>
              </a:lnSpc>
              <a:buNone/>
              <a:defRPr/>
            </a:pPr>
            <a:r>
              <a:rPr lang="en-US" sz="2800" dirty="0" err="1">
                <a:latin typeface="Calibri"/>
                <a:cs typeface="Calibri"/>
              </a:rPr>
              <a:t>acervulus</a:t>
            </a:r>
            <a:r>
              <a:rPr lang="en-US" sz="2800" dirty="0">
                <a:latin typeface="Calibri"/>
                <a:cs typeface="Calibri"/>
              </a:rPr>
              <a:t> (pl. </a:t>
            </a:r>
            <a:r>
              <a:rPr lang="en-US" sz="2800" dirty="0" err="1">
                <a:latin typeface="Calibri"/>
                <a:cs typeface="Calibri"/>
              </a:rPr>
              <a:t>acervuli</a:t>
            </a:r>
            <a:r>
              <a:rPr lang="en-US" sz="2800" dirty="0">
                <a:latin typeface="Calibri"/>
                <a:cs typeface="Calibri"/>
              </a:rPr>
              <a:t>) - a small, cushion-shaped structure erupting through the epidermis of plants</a:t>
            </a:r>
          </a:p>
        </p:txBody>
      </p:sp>
      <p:sp>
        <p:nvSpPr>
          <p:cNvPr id="93186" name="Rectangle 2"/>
          <p:cNvSpPr>
            <a:spLocks noChangeArrowheads="1"/>
          </p:cNvSpPr>
          <p:nvPr/>
        </p:nvSpPr>
        <p:spPr bwMode="auto">
          <a:xfrm>
            <a:off x="828675" y="245268"/>
            <a:ext cx="7486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90000"/>
              </a:lnSpc>
            </a:pPr>
            <a:r>
              <a:rPr lang="en-US" sz="3200" b="1" dirty="0">
                <a:solidFill>
                  <a:srgbClr val="1339CC"/>
                </a:solidFill>
                <a:latin typeface="Calibri" charset="0"/>
                <a:cs typeface="Calibri" charset="0"/>
              </a:rPr>
              <a:t>Conidia produced in enclosed structures (pycnidia or </a:t>
            </a:r>
            <a:r>
              <a:rPr lang="en-US" sz="3200" b="1" dirty="0" err="1">
                <a:solidFill>
                  <a:srgbClr val="1339CC"/>
                </a:solidFill>
                <a:latin typeface="Calibri" charset="0"/>
                <a:cs typeface="Calibri" charset="0"/>
              </a:rPr>
              <a:t>acervuli</a:t>
            </a:r>
            <a:r>
              <a:rPr lang="en-US" sz="3200" b="1" dirty="0">
                <a:solidFill>
                  <a:srgbClr val="1339CC"/>
                </a:solidFill>
                <a:latin typeface="Calibri" charset="0"/>
                <a:cs typeface="Calibri" charset="0"/>
              </a:rPr>
              <a:t>)</a:t>
            </a:r>
          </a:p>
        </p:txBody>
      </p:sp>
      <p:pic>
        <p:nvPicPr>
          <p:cNvPr id="931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7840" y="1535233"/>
            <a:ext cx="197405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8" descr="Acer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4496" y="3482939"/>
            <a:ext cx="2057400" cy="112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774031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2171700"/>
            <a:ext cx="2421731"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00450" y="2228850"/>
            <a:ext cx="4286250" cy="2836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0415" y="1093304"/>
            <a:ext cx="54864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6" name="Title 1"/>
          <p:cNvSpPr>
            <a:spLocks noGrp="1"/>
          </p:cNvSpPr>
          <p:nvPr>
            <p:ph type="title" idx="4294967295"/>
          </p:nvPr>
        </p:nvSpPr>
        <p:spPr>
          <a:xfrm>
            <a:off x="340415" y="114300"/>
            <a:ext cx="6057900" cy="857250"/>
          </a:xfrm>
        </p:spPr>
        <p:txBody>
          <a:bodyPr>
            <a:normAutofit/>
          </a:bodyPr>
          <a:lstStyle/>
          <a:p>
            <a:pPr algn="l" eaLnBrk="1" hangingPunct="1"/>
            <a:r>
              <a:rPr lang="en-US" sz="3200" b="1" dirty="0">
                <a:solidFill>
                  <a:srgbClr val="1339CC"/>
                </a:solidFill>
                <a:latin typeface="Calibri" charset="0"/>
                <a:ea typeface="ＭＳ Ｐゴシック" charset="0"/>
                <a:cs typeface="Calibri" charset="0"/>
              </a:rPr>
              <a:t>Pycnidia (-</a:t>
            </a:r>
            <a:r>
              <a:rPr lang="en-US" sz="3200" b="1" dirty="0" err="1">
                <a:solidFill>
                  <a:srgbClr val="1339CC"/>
                </a:solidFill>
                <a:latin typeface="Calibri" charset="0"/>
                <a:ea typeface="ＭＳ Ｐゴシック" charset="0"/>
                <a:cs typeface="Calibri" charset="0"/>
              </a:rPr>
              <a:t>ium</a:t>
            </a:r>
            <a:r>
              <a:rPr lang="en-US" sz="3200" b="1" dirty="0">
                <a:solidFill>
                  <a:srgbClr val="1339CC"/>
                </a:solidFill>
                <a:latin typeface="Calibri" charset="0"/>
                <a:ea typeface="ＭＳ Ｐゴシック" charset="0"/>
                <a:cs typeface="Calibri" charset="0"/>
              </a:rPr>
              <a:t>)</a:t>
            </a:r>
          </a:p>
        </p:txBody>
      </p:sp>
    </p:spTree>
    <p:extLst>
      <p:ext uri="{BB962C8B-B14F-4D97-AF65-F5344CB8AC3E}">
        <p14:creationId xmlns:p14="http://schemas.microsoft.com/office/powerpoint/2010/main" val="312261304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ckle disease (Phyllosticta cavendishii) on Cavendish banana cultivar. (a) Symptoms on fruits. (b) Symptoms on leaves. (c) Fruiting bodies (pycnidia) on leaves. (d) Conidia being exuded from pycnidia en masse. (e) Ostiole of pycnidium and conidiogenous cells. (f) Conidia. [Colour figure can be viewed at wileyonlinelibrary.com].">
            <a:extLst>
              <a:ext uri="{FF2B5EF4-FFF2-40B4-BE49-F238E27FC236}">
                <a16:creationId xmlns="" xmlns:a16="http://schemas.microsoft.com/office/drawing/2014/main" id="{BDF0BE09-0616-BB4C-8C95-7EC392A1BA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75082"/>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D59D9A9C-4416-D34F-8947-D7BD037C2BDB}"/>
              </a:ext>
            </a:extLst>
          </p:cNvPr>
          <p:cNvSpPr txBox="1">
            <a:spLocks/>
          </p:cNvSpPr>
          <p:nvPr/>
        </p:nvSpPr>
        <p:spPr>
          <a:xfrm>
            <a:off x="340415" y="114300"/>
            <a:ext cx="6057900" cy="85725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3200" b="1" dirty="0">
                <a:solidFill>
                  <a:srgbClr val="1339CC"/>
                </a:solidFill>
                <a:latin typeface="Calibri" charset="0"/>
                <a:ea typeface="ＭＳ Ｐゴシック" charset="0"/>
                <a:cs typeface="Calibri" charset="0"/>
              </a:rPr>
              <a:t>Pycnidia on banana</a:t>
            </a:r>
          </a:p>
        </p:txBody>
      </p:sp>
    </p:spTree>
    <p:extLst>
      <p:ext uri="{BB962C8B-B14F-4D97-AF65-F5344CB8AC3E}">
        <p14:creationId xmlns:p14="http://schemas.microsoft.com/office/powerpoint/2010/main" val="240065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033" y="2945606"/>
            <a:ext cx="3371850" cy="2197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1999" y="709533"/>
            <a:ext cx="2944660" cy="206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9678" y="612803"/>
            <a:ext cx="2449140" cy="2253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idx="4294967295"/>
          </p:nvPr>
        </p:nvSpPr>
        <p:spPr>
          <a:xfrm>
            <a:off x="2714625" y="171450"/>
            <a:ext cx="3714749" cy="857250"/>
          </a:xfrm>
        </p:spPr>
        <p:txBody>
          <a:bodyPr>
            <a:noAutofit/>
          </a:bodyPr>
          <a:lstStyle/>
          <a:p>
            <a:pPr eaLnBrk="1" hangingPunct="1">
              <a:defRPr/>
            </a:pPr>
            <a:r>
              <a:rPr lang="en-US" sz="3200" b="1" dirty="0" err="1">
                <a:solidFill>
                  <a:srgbClr val="1339CC"/>
                </a:solidFill>
                <a:latin typeface="Calibri"/>
                <a:cs typeface="Calibri"/>
              </a:rPr>
              <a:t>Acervuli</a:t>
            </a:r>
            <a:r>
              <a:rPr lang="en-US" sz="3200" b="1" dirty="0">
                <a:solidFill>
                  <a:srgbClr val="1339CC"/>
                </a:solidFill>
                <a:latin typeface="Calibri"/>
                <a:cs typeface="Calibri"/>
              </a:rPr>
              <a:t> (-us)</a:t>
            </a:r>
            <a:br>
              <a:rPr lang="en-US" sz="3200" b="1" dirty="0">
                <a:solidFill>
                  <a:srgbClr val="1339CC"/>
                </a:solidFill>
                <a:latin typeface="Calibri"/>
                <a:cs typeface="Calibri"/>
              </a:rPr>
            </a:br>
            <a:endParaRPr lang="en-US" sz="3200" b="1" dirty="0">
              <a:solidFill>
                <a:srgbClr val="1339CC"/>
              </a:solidFill>
              <a:latin typeface="Calibri"/>
              <a:cs typeface="Calibri"/>
            </a:endParaRPr>
          </a:p>
        </p:txBody>
      </p:sp>
      <p:pic>
        <p:nvPicPr>
          <p:cNvPr id="7" name="Picture 4" descr="anthracnose (Colletotrichum orbiculare ) on cucumber (Cucumis sativus ) -  5430017">
            <a:extLst>
              <a:ext uri="{FF2B5EF4-FFF2-40B4-BE49-F238E27FC236}">
                <a16:creationId xmlns="" xmlns:a16="http://schemas.microsoft.com/office/drawing/2014/main" id="{FFB4972B-6ED3-C34F-9567-62234F59887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87873" y="2769851"/>
            <a:ext cx="3179876" cy="238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1826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6188869" y="1822847"/>
            <a:ext cx="1381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sz="1800" b="0"/>
          </a:p>
        </p:txBody>
      </p:sp>
      <p:sp>
        <p:nvSpPr>
          <p:cNvPr id="56322" name="Text Box 6"/>
          <p:cNvSpPr txBox="1">
            <a:spLocks noChangeArrowheads="1"/>
          </p:cNvSpPr>
          <p:nvPr/>
        </p:nvSpPr>
        <p:spPr bwMode="auto">
          <a:xfrm>
            <a:off x="5886450" y="2228850"/>
            <a:ext cx="268605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endParaRPr lang="en-US" sz="1800" b="0">
              <a:latin typeface="Times New Roman" charset="0"/>
            </a:endParaRPr>
          </a:p>
          <a:p>
            <a:pPr>
              <a:spcBef>
                <a:spcPct val="50000"/>
              </a:spcBef>
            </a:pPr>
            <a:endParaRPr lang="en-US" sz="1800" b="0"/>
          </a:p>
        </p:txBody>
      </p:sp>
      <p:sp>
        <p:nvSpPr>
          <p:cNvPr id="56323" name="Text Box 8"/>
          <p:cNvSpPr txBox="1">
            <a:spLocks noChangeArrowheads="1"/>
          </p:cNvSpPr>
          <p:nvPr/>
        </p:nvSpPr>
        <p:spPr bwMode="auto">
          <a:xfrm>
            <a:off x="2171700" y="3086100"/>
            <a:ext cx="52006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sz="1800" b="0"/>
          </a:p>
        </p:txBody>
      </p:sp>
      <p:sp>
        <p:nvSpPr>
          <p:cNvPr id="56324" name="TextBox 9"/>
          <p:cNvSpPr txBox="1">
            <a:spLocks noChangeArrowheads="1"/>
          </p:cNvSpPr>
          <p:nvPr/>
        </p:nvSpPr>
        <p:spPr bwMode="auto">
          <a:xfrm>
            <a:off x="514350" y="121682"/>
            <a:ext cx="685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a:solidFill>
                  <a:srgbClr val="1339CC"/>
                </a:solidFill>
                <a:latin typeface="Calibri" charset="0"/>
                <a:cs typeface="Calibri" charset="0"/>
              </a:rPr>
              <a:t>Fungi (and oomycetes) are eukaryotes</a:t>
            </a:r>
          </a:p>
        </p:txBody>
      </p:sp>
      <p:grpSp>
        <p:nvGrpSpPr>
          <p:cNvPr id="2" name="Group 1">
            <a:extLst>
              <a:ext uri="{FF2B5EF4-FFF2-40B4-BE49-F238E27FC236}">
                <a16:creationId xmlns="" xmlns:a16="http://schemas.microsoft.com/office/drawing/2014/main" id="{3D446035-C332-E84C-B161-BE1F177E8D48}"/>
              </a:ext>
            </a:extLst>
          </p:cNvPr>
          <p:cNvGrpSpPr/>
          <p:nvPr/>
        </p:nvGrpSpPr>
        <p:grpSpPr>
          <a:xfrm>
            <a:off x="2800350" y="660291"/>
            <a:ext cx="6172200" cy="4649724"/>
            <a:chOff x="448089" y="688818"/>
            <a:chExt cx="6172200" cy="4649724"/>
          </a:xfrm>
        </p:grpSpPr>
        <p:pic>
          <p:nvPicPr>
            <p:cNvPr id="563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8089" y="688818"/>
              <a:ext cx="6172200" cy="4649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3" name="TextBox 8"/>
            <p:cNvSpPr txBox="1">
              <a:spLocks noChangeArrowheads="1"/>
            </p:cNvSpPr>
            <p:nvPr/>
          </p:nvSpPr>
          <p:spPr bwMode="auto">
            <a:xfrm>
              <a:off x="2347292" y="2708713"/>
              <a:ext cx="4000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solidFill>
                    <a:srgbClr val="E31939"/>
                  </a:solidFill>
                </a:rPr>
                <a:t>*</a:t>
              </a:r>
            </a:p>
          </p:txBody>
        </p:sp>
        <p:sp>
          <p:nvSpPr>
            <p:cNvPr id="10" name="TextBox 8">
              <a:extLst>
                <a:ext uri="{FF2B5EF4-FFF2-40B4-BE49-F238E27FC236}">
                  <a16:creationId xmlns="" xmlns:a16="http://schemas.microsoft.com/office/drawing/2014/main" id="{CA0AAC7F-D366-9A48-A942-C6AB13566888}"/>
                </a:ext>
              </a:extLst>
            </p:cNvPr>
            <p:cNvSpPr txBox="1">
              <a:spLocks noChangeArrowheads="1"/>
            </p:cNvSpPr>
            <p:nvPr/>
          </p:nvSpPr>
          <p:spPr bwMode="auto">
            <a:xfrm>
              <a:off x="4709906" y="1586457"/>
              <a:ext cx="4000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solidFill>
                    <a:srgbClr val="E31939"/>
                  </a:solidFill>
                </a:rPr>
                <a:t>*</a:t>
              </a:r>
            </a:p>
          </p:txBody>
        </p:sp>
      </p:grpSp>
      <p:sp>
        <p:nvSpPr>
          <p:cNvPr id="3" name="Rectangle 2">
            <a:extLst>
              <a:ext uri="{FF2B5EF4-FFF2-40B4-BE49-F238E27FC236}">
                <a16:creationId xmlns="" xmlns:a16="http://schemas.microsoft.com/office/drawing/2014/main" id="{92ADB51F-F589-EC42-B47A-BC786E00D881}"/>
              </a:ext>
            </a:extLst>
          </p:cNvPr>
          <p:cNvSpPr/>
          <p:nvPr/>
        </p:nvSpPr>
        <p:spPr>
          <a:xfrm>
            <a:off x="431911" y="1856643"/>
            <a:ext cx="2999565" cy="1200329"/>
          </a:xfrm>
          <a:prstGeom prst="rect">
            <a:avLst/>
          </a:prstGeom>
        </p:spPr>
        <p:txBody>
          <a:bodyPr wrap="square">
            <a:spAutoFit/>
          </a:bodyPr>
          <a:lstStyle/>
          <a:p>
            <a:r>
              <a:rPr lang="en-US" sz="2400" dirty="0"/>
              <a:t>Membrane bound nucleus and organelles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9"/>
          <p:cNvSpPr txBox="1">
            <a:spLocks noChangeArrowheads="1"/>
          </p:cNvSpPr>
          <p:nvPr/>
        </p:nvSpPr>
        <p:spPr bwMode="auto">
          <a:xfrm>
            <a:off x="1371600" y="914400"/>
            <a:ext cx="6286500"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a:solidFill>
                <a:schemeClr val="bg1"/>
              </a:solidFill>
            </a:endParaRPr>
          </a:p>
        </p:txBody>
      </p:sp>
      <p:pic>
        <p:nvPicPr>
          <p:cNvPr id="2765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1525" y="206920"/>
            <a:ext cx="7279171" cy="4936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2"/>
          <p:cNvSpPr txBox="1">
            <a:spLocks noChangeArrowheads="1"/>
          </p:cNvSpPr>
          <p:nvPr/>
        </p:nvSpPr>
        <p:spPr bwMode="auto">
          <a:xfrm>
            <a:off x="3046344" y="0"/>
            <a:ext cx="51435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a:solidFill>
                  <a:srgbClr val="1339CC"/>
                </a:solidFill>
                <a:latin typeface="Calibri" charset="0"/>
                <a:cs typeface="Calibri" charset="0"/>
              </a:rPr>
              <a:t>Fungal life cycle </a:t>
            </a:r>
          </a:p>
        </p:txBody>
      </p:sp>
    </p:spTree>
    <p:extLst>
      <p:ext uri="{BB962C8B-B14F-4D97-AF65-F5344CB8AC3E}">
        <p14:creationId xmlns:p14="http://schemas.microsoft.com/office/powerpoint/2010/main" val="189717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D8760CD9-F509-7644-9346-37DBF05ACA8D}"/>
              </a:ext>
            </a:extLst>
          </p:cNvPr>
          <p:cNvSpPr txBox="1">
            <a:spLocks/>
          </p:cNvSpPr>
          <p:nvPr/>
        </p:nvSpPr>
        <p:spPr>
          <a:xfrm>
            <a:off x="2714625" y="171450"/>
            <a:ext cx="3714749" cy="85725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defRPr/>
            </a:pPr>
            <a:r>
              <a:rPr lang="en-US" sz="3200" b="1" dirty="0">
                <a:solidFill>
                  <a:srgbClr val="1339CC"/>
                </a:solidFill>
                <a:latin typeface="Calibri"/>
                <a:cs typeface="Calibri"/>
              </a:rPr>
              <a:t>Fungal Phyla</a:t>
            </a:r>
            <a:br>
              <a:rPr lang="en-US" sz="3200" b="1" dirty="0">
                <a:solidFill>
                  <a:srgbClr val="1339CC"/>
                </a:solidFill>
                <a:latin typeface="Calibri"/>
                <a:cs typeface="Calibri"/>
              </a:rPr>
            </a:br>
            <a:endParaRPr lang="en-US" sz="3200" b="1" dirty="0">
              <a:solidFill>
                <a:srgbClr val="1339CC"/>
              </a:solidFill>
              <a:latin typeface="Calibri"/>
              <a:cs typeface="Calibri"/>
            </a:endParaRPr>
          </a:p>
        </p:txBody>
      </p:sp>
      <p:pic>
        <p:nvPicPr>
          <p:cNvPr id="5" name="Picture 4">
            <a:extLst>
              <a:ext uri="{FF2B5EF4-FFF2-40B4-BE49-F238E27FC236}">
                <a16:creationId xmlns="" xmlns:a16="http://schemas.microsoft.com/office/drawing/2014/main" id="{D055565C-926A-7648-98E5-ACE61189A82A}"/>
              </a:ext>
            </a:extLst>
          </p:cNvPr>
          <p:cNvPicPr>
            <a:picLocks noChangeAspect="1"/>
          </p:cNvPicPr>
          <p:nvPr/>
        </p:nvPicPr>
        <p:blipFill>
          <a:blip r:embed="rId3"/>
          <a:stretch>
            <a:fillRect/>
          </a:stretch>
        </p:blipFill>
        <p:spPr>
          <a:xfrm>
            <a:off x="611601" y="919242"/>
            <a:ext cx="7920798" cy="4052808"/>
          </a:xfrm>
          <a:prstGeom prst="rect">
            <a:avLst/>
          </a:prstGeom>
        </p:spPr>
      </p:pic>
      <p:sp>
        <p:nvSpPr>
          <p:cNvPr id="2" name="TextBox 1">
            <a:extLst>
              <a:ext uri="{FF2B5EF4-FFF2-40B4-BE49-F238E27FC236}">
                <a16:creationId xmlns="" xmlns:a16="http://schemas.microsoft.com/office/drawing/2014/main" id="{63A53F71-FFDF-0D49-BE0E-E19B5728D7C1}"/>
              </a:ext>
            </a:extLst>
          </p:cNvPr>
          <p:cNvSpPr txBox="1"/>
          <p:nvPr/>
        </p:nvSpPr>
        <p:spPr>
          <a:xfrm>
            <a:off x="1192695" y="603802"/>
            <a:ext cx="7513983" cy="4052808"/>
          </a:xfrm>
          <a:prstGeom prst="rect">
            <a:avLst/>
          </a:prstGeom>
          <a:noFill/>
          <a:ln w="50800">
            <a:solidFill>
              <a:srgbClr val="C00000"/>
            </a:solidFill>
          </a:ln>
        </p:spPr>
        <p:txBody>
          <a:bodyPr wrap="square" rtlCol="0">
            <a:spAutoFit/>
          </a:bodyPr>
          <a:lstStyle/>
          <a:p>
            <a:endParaRPr lang="en-US" dirty="0"/>
          </a:p>
        </p:txBody>
      </p:sp>
      <p:sp>
        <p:nvSpPr>
          <p:cNvPr id="7" name="TextBox 6">
            <a:extLst>
              <a:ext uri="{FF2B5EF4-FFF2-40B4-BE49-F238E27FC236}">
                <a16:creationId xmlns="" xmlns:a16="http://schemas.microsoft.com/office/drawing/2014/main" id="{EE0D6AB3-061C-C741-AB8C-75A2862EB507}"/>
              </a:ext>
            </a:extLst>
          </p:cNvPr>
          <p:cNvSpPr txBox="1"/>
          <p:nvPr/>
        </p:nvSpPr>
        <p:spPr>
          <a:xfrm>
            <a:off x="1914939" y="603802"/>
            <a:ext cx="6473687" cy="1967948"/>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9969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428750" y="114300"/>
            <a:ext cx="62293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a:solidFill>
                  <a:srgbClr val="1339CC"/>
                </a:solidFill>
                <a:latin typeface="+mn-lt"/>
                <a:cs typeface="Calibri" charset="0"/>
              </a:rPr>
              <a:t>Ascomycota </a:t>
            </a:r>
          </a:p>
          <a:p>
            <a:pPr eaLnBrk="1" hangingPunct="1"/>
            <a:r>
              <a:rPr lang="en-US" sz="3200" dirty="0">
                <a:solidFill>
                  <a:srgbClr val="1339CC"/>
                </a:solidFill>
                <a:latin typeface="+mn-lt"/>
                <a:cs typeface="Calibri" charset="0"/>
              </a:rPr>
              <a:t>			</a:t>
            </a:r>
            <a:endParaRPr lang="en-US" sz="3200" i="1" dirty="0">
              <a:solidFill>
                <a:srgbClr val="1339CC"/>
              </a:solidFill>
              <a:latin typeface="+mn-lt"/>
              <a:cs typeface="Calibri" charset="0"/>
            </a:endParaRPr>
          </a:p>
        </p:txBody>
      </p:sp>
      <p:pic>
        <p:nvPicPr>
          <p:cNvPr id="184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01395" y="101204"/>
            <a:ext cx="251341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57850" y="1771650"/>
            <a:ext cx="2238375" cy="175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77037" y="3319208"/>
            <a:ext cx="2286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75436" y="945297"/>
            <a:ext cx="2057400" cy="323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40497" y="712291"/>
            <a:ext cx="3209925" cy="2118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4" name="Picture 2" descr="Cercospora leaf spot - Nursery Management">
            <a:extLst>
              <a:ext uri="{FF2B5EF4-FFF2-40B4-BE49-F238E27FC236}">
                <a16:creationId xmlns="" xmlns:a16="http://schemas.microsoft.com/office/drawing/2014/main" id="{A1259933-02C0-034C-9926-538F5E721D9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5653" y="3112220"/>
            <a:ext cx="3611164" cy="203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75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txBox="1">
            <a:spLocks noChangeArrowheads="1"/>
          </p:cNvSpPr>
          <p:nvPr/>
        </p:nvSpPr>
        <p:spPr bwMode="auto">
          <a:xfrm>
            <a:off x="1314451" y="151571"/>
            <a:ext cx="58293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dirty="0">
                <a:solidFill>
                  <a:srgbClr val="1339CC"/>
                </a:solidFill>
                <a:latin typeface="Calibri" charset="0"/>
                <a:cs typeface="Calibri" charset="0"/>
              </a:rPr>
              <a:t>Ascomycota</a:t>
            </a:r>
          </a:p>
        </p:txBody>
      </p:sp>
      <p:sp>
        <p:nvSpPr>
          <p:cNvPr id="5" name="Rectangle 3"/>
          <p:cNvSpPr txBox="1">
            <a:spLocks noChangeArrowheads="1"/>
          </p:cNvSpPr>
          <p:nvPr/>
        </p:nvSpPr>
        <p:spPr bwMode="auto">
          <a:xfrm>
            <a:off x="267891" y="1063486"/>
            <a:ext cx="5829299"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20000"/>
              </a:spcBef>
              <a:buFontTx/>
              <a:buChar char="•"/>
            </a:pPr>
            <a:r>
              <a:rPr lang="en-US" sz="2800" b="0" dirty="0">
                <a:latin typeface="Calibri" charset="0"/>
                <a:cs typeface="Calibri" charset="0"/>
              </a:rPr>
              <a:t>ascospores in an ascus (pl. asci)</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0675" y="1028700"/>
            <a:ext cx="2571750" cy="3865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14451" y="2228850"/>
            <a:ext cx="3736181" cy="246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85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114300"/>
            <a:ext cx="5829300" cy="857250"/>
          </a:xfrm>
        </p:spPr>
        <p:txBody>
          <a:bodyPr>
            <a:normAutofit/>
          </a:bodyPr>
          <a:lstStyle/>
          <a:p>
            <a:r>
              <a:rPr lang="en-US" sz="3200" b="1" dirty="0" err="1">
                <a:solidFill>
                  <a:srgbClr val="1339CC"/>
                </a:solidFill>
                <a:latin typeface="Calibri" charset="0"/>
                <a:ea typeface="ＭＳ Ｐゴシック" charset="0"/>
                <a:cs typeface="Calibri" charset="0"/>
              </a:rPr>
              <a:t>Basidiomycota</a:t>
            </a:r>
            <a:endParaRPr lang="en-US" sz="3200" b="1" dirty="0">
              <a:solidFill>
                <a:srgbClr val="1339CC"/>
              </a:solidFill>
              <a:latin typeface="Calibri" charset="0"/>
              <a:ea typeface="ＭＳ Ｐゴシック" charset="0"/>
              <a:cs typeface="Calibri" charset="0"/>
            </a:endParaRPr>
          </a:p>
        </p:txBody>
      </p:sp>
      <p:pic>
        <p:nvPicPr>
          <p:cNvPr id="1638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81525" y="333376"/>
            <a:ext cx="2466975"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9587" y="3070621"/>
            <a:ext cx="2581275"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00587" y="2801542"/>
            <a:ext cx="2228850" cy="1669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3773" y="600075"/>
            <a:ext cx="198001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28950" y="3070621"/>
            <a:ext cx="1552575" cy="207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702718" y="1363266"/>
            <a:ext cx="2124075" cy="1516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5400000">
            <a:off x="6364524" y="1747280"/>
            <a:ext cx="3476625" cy="1648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a:extLst>
              <a:ext uri="{FF2B5EF4-FFF2-40B4-BE49-F238E27FC236}">
                <a16:creationId xmlns="" xmlns:a16="http://schemas.microsoft.com/office/drawing/2014/main" id="{B90E5B21-F40F-D34A-B525-69A2C6426506}"/>
              </a:ext>
            </a:extLst>
          </p:cNvPr>
          <p:cNvSpPr txBox="1">
            <a:spLocks/>
          </p:cNvSpPr>
          <p:nvPr/>
        </p:nvSpPr>
        <p:spPr>
          <a:xfrm>
            <a:off x="5202305" y="4413646"/>
            <a:ext cx="5829300" cy="85725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800" dirty="0">
                <a:latin typeface="Calibri" charset="0"/>
                <a:ea typeface="ＭＳ Ｐゴシック" charset="0"/>
                <a:cs typeface="Calibri" charset="0"/>
              </a:rPr>
              <a:t>Basidium</a:t>
            </a:r>
          </a:p>
        </p:txBody>
      </p:sp>
      <p:sp>
        <p:nvSpPr>
          <p:cNvPr id="11" name="Title 1">
            <a:extLst>
              <a:ext uri="{FF2B5EF4-FFF2-40B4-BE49-F238E27FC236}">
                <a16:creationId xmlns="" xmlns:a16="http://schemas.microsoft.com/office/drawing/2014/main" id="{E52A1769-7A81-0245-A27F-570954A13F58}"/>
              </a:ext>
            </a:extLst>
          </p:cNvPr>
          <p:cNvSpPr txBox="1">
            <a:spLocks/>
          </p:cNvSpPr>
          <p:nvPr/>
        </p:nvSpPr>
        <p:spPr>
          <a:xfrm>
            <a:off x="5234814" y="176213"/>
            <a:ext cx="5829300" cy="85725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800" dirty="0">
                <a:latin typeface="Calibri" charset="0"/>
                <a:ea typeface="ＭＳ Ｐゴシック" charset="0"/>
                <a:cs typeface="Calibri" charset="0"/>
              </a:rPr>
              <a:t>Basidiospores</a:t>
            </a:r>
          </a:p>
        </p:txBody>
      </p:sp>
    </p:spTree>
    <p:extLst>
      <p:ext uri="{BB962C8B-B14F-4D97-AF65-F5344CB8AC3E}">
        <p14:creationId xmlns:p14="http://schemas.microsoft.com/office/powerpoint/2010/main" val="2706529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1E1614-9221-FE4B-8F00-DE74C580121C}"/>
              </a:ext>
            </a:extLst>
          </p:cNvPr>
          <p:cNvSpPr>
            <a:spLocks noGrp="1"/>
          </p:cNvSpPr>
          <p:nvPr>
            <p:ph type="title"/>
          </p:nvPr>
        </p:nvSpPr>
        <p:spPr/>
        <p:txBody>
          <a:bodyPr/>
          <a:lstStyle/>
          <a:p>
            <a:endParaRPr lang="en-US"/>
          </a:p>
        </p:txBody>
      </p:sp>
      <p:pic>
        <p:nvPicPr>
          <p:cNvPr id="17410" name="Picture 2" descr="P4123608 Ganoderma sp. | Ganoderma sp. Growing on casuarina … | Flickr">
            <a:extLst>
              <a:ext uri="{FF2B5EF4-FFF2-40B4-BE49-F238E27FC236}">
                <a16:creationId xmlns="" xmlns:a16="http://schemas.microsoft.com/office/drawing/2014/main" id="{6338EFBC-E804-F949-B806-FF0E532448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985"/>
            <a:ext cx="9158654" cy="620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93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17885" y="153113"/>
            <a:ext cx="5829300" cy="857250"/>
          </a:xfrm>
        </p:spPr>
        <p:txBody>
          <a:bodyPr>
            <a:normAutofit/>
          </a:bodyPr>
          <a:lstStyle/>
          <a:p>
            <a:r>
              <a:rPr lang="en-US" sz="3200" b="1" dirty="0">
                <a:solidFill>
                  <a:srgbClr val="1339CC"/>
                </a:solidFill>
                <a:latin typeface="Calibri" charset="0"/>
                <a:ea typeface="ＭＳ Ｐゴシック" charset="0"/>
                <a:cs typeface="Calibri" charset="0"/>
              </a:rPr>
              <a:t>Basidium and basidiospores</a:t>
            </a:r>
          </a:p>
        </p:txBody>
      </p:sp>
      <p:pic>
        <p:nvPicPr>
          <p:cNvPr id="1946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1013" y="1113394"/>
            <a:ext cx="2276475"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433388" y="2116931"/>
            <a:ext cx="3705225" cy="175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03F70129-F6F5-A046-9970-4584A167C2D2}"/>
              </a:ext>
            </a:extLst>
          </p:cNvPr>
          <p:cNvPicPr>
            <a:picLocks noChangeAspect="1"/>
          </p:cNvPicPr>
          <p:nvPr/>
        </p:nvPicPr>
        <p:blipFill>
          <a:blip r:embed="rId5"/>
          <a:stretch>
            <a:fillRect/>
          </a:stretch>
        </p:blipFill>
        <p:spPr>
          <a:xfrm>
            <a:off x="6474413" y="2079176"/>
            <a:ext cx="2466975" cy="1641660"/>
          </a:xfrm>
          <a:prstGeom prst="rect">
            <a:avLst/>
          </a:prstGeom>
        </p:spPr>
      </p:pic>
      <p:pic>
        <p:nvPicPr>
          <p:cNvPr id="10" name="Picture 9">
            <a:extLst>
              <a:ext uri="{FF2B5EF4-FFF2-40B4-BE49-F238E27FC236}">
                <a16:creationId xmlns="" xmlns:a16="http://schemas.microsoft.com/office/drawing/2014/main" id="{4B99F213-9180-A549-8EC5-3398E36A2CB6}"/>
              </a:ext>
            </a:extLst>
          </p:cNvPr>
          <p:cNvPicPr>
            <a:picLocks noChangeAspect="1"/>
          </p:cNvPicPr>
          <p:nvPr/>
        </p:nvPicPr>
        <p:blipFill>
          <a:blip r:embed="rId6"/>
          <a:stretch>
            <a:fillRect/>
          </a:stretch>
        </p:blipFill>
        <p:spPr>
          <a:xfrm>
            <a:off x="6474413" y="122794"/>
            <a:ext cx="2466975" cy="1847850"/>
          </a:xfrm>
          <a:prstGeom prst="rect">
            <a:avLst/>
          </a:prstGeom>
        </p:spPr>
      </p:pic>
      <p:pic>
        <p:nvPicPr>
          <p:cNvPr id="11" name="Picture 10">
            <a:extLst>
              <a:ext uri="{FF2B5EF4-FFF2-40B4-BE49-F238E27FC236}">
                <a16:creationId xmlns="" xmlns:a16="http://schemas.microsoft.com/office/drawing/2014/main" id="{306AD44F-1037-B049-B930-5AB16C0FD201}"/>
              </a:ext>
            </a:extLst>
          </p:cNvPr>
          <p:cNvPicPr>
            <a:picLocks noChangeAspect="1"/>
          </p:cNvPicPr>
          <p:nvPr/>
        </p:nvPicPr>
        <p:blipFill>
          <a:blip r:embed="rId7"/>
          <a:stretch>
            <a:fillRect/>
          </a:stretch>
        </p:blipFill>
        <p:spPr>
          <a:xfrm>
            <a:off x="6755400" y="3829368"/>
            <a:ext cx="1905000" cy="1238250"/>
          </a:xfrm>
          <a:prstGeom prst="rect">
            <a:avLst/>
          </a:prstGeom>
        </p:spPr>
      </p:pic>
      <p:pic>
        <p:nvPicPr>
          <p:cNvPr id="12" name="Picture 11">
            <a:extLst>
              <a:ext uri="{FF2B5EF4-FFF2-40B4-BE49-F238E27FC236}">
                <a16:creationId xmlns="" xmlns:a16="http://schemas.microsoft.com/office/drawing/2014/main" id="{005756F1-162C-7443-9FB5-83FD072A131A}"/>
              </a:ext>
            </a:extLst>
          </p:cNvPr>
          <p:cNvPicPr>
            <a:picLocks noChangeAspect="1"/>
          </p:cNvPicPr>
          <p:nvPr/>
        </p:nvPicPr>
        <p:blipFill>
          <a:blip r:embed="rId8"/>
          <a:stretch>
            <a:fillRect/>
          </a:stretch>
        </p:blipFill>
        <p:spPr>
          <a:xfrm>
            <a:off x="2368153" y="3172856"/>
            <a:ext cx="3883613" cy="1817531"/>
          </a:xfrm>
          <a:prstGeom prst="rect">
            <a:avLst/>
          </a:prstGeom>
        </p:spPr>
      </p:pic>
    </p:spTree>
    <p:extLst>
      <p:ext uri="{BB962C8B-B14F-4D97-AF65-F5344CB8AC3E}">
        <p14:creationId xmlns:p14="http://schemas.microsoft.com/office/powerpoint/2010/main" val="3521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05766" y="139148"/>
            <a:ext cx="8738234" cy="914400"/>
          </a:xfrm>
        </p:spPr>
        <p:txBody>
          <a:bodyPr>
            <a:normAutofit fontScale="90000"/>
          </a:bodyPr>
          <a:lstStyle/>
          <a:p>
            <a:r>
              <a:rPr lang="en-US" sz="3200" b="1" dirty="0">
                <a:solidFill>
                  <a:srgbClr val="1339CC"/>
                </a:solidFill>
                <a:latin typeface="Calibri" charset="0"/>
                <a:ea typeface="ＭＳ Ｐゴシック" charset="0"/>
                <a:cs typeface="Calibri" charset="0"/>
              </a:rPr>
              <a:t>Members of Ascomycota and Basidiomycota have regularly septate hyphae</a:t>
            </a:r>
          </a:p>
        </p:txBody>
      </p:sp>
      <p:pic>
        <p:nvPicPr>
          <p:cNvPr id="3074" name="Picture 2" descr="Scanning Electron Microscope Blog: April 2013">
            <a:extLst>
              <a:ext uri="{FF2B5EF4-FFF2-40B4-BE49-F238E27FC236}">
                <a16:creationId xmlns="" xmlns:a16="http://schemas.microsoft.com/office/drawing/2014/main" id="{F4F9D281-F7AD-6D47-B50F-E6AEEBEC479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0733"/>
          <a:stretch/>
        </p:blipFill>
        <p:spPr bwMode="auto">
          <a:xfrm>
            <a:off x="405766" y="1212574"/>
            <a:ext cx="3629521" cy="39299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anning Electron Microscope Blog: April 2013">
            <a:extLst>
              <a:ext uri="{FF2B5EF4-FFF2-40B4-BE49-F238E27FC236}">
                <a16:creationId xmlns="" xmlns:a16="http://schemas.microsoft.com/office/drawing/2014/main" id="{84C8D59D-7853-B643-A278-030E78D6226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9142" r="24735"/>
          <a:stretch/>
        </p:blipFill>
        <p:spPr bwMode="auto">
          <a:xfrm>
            <a:off x="4572000" y="1212574"/>
            <a:ext cx="4363673" cy="395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6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82550" y="85455"/>
            <a:ext cx="62293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err="1">
                <a:solidFill>
                  <a:srgbClr val="1339CC"/>
                </a:solidFill>
                <a:latin typeface="Calibri" charset="0"/>
                <a:cs typeface="Calibri" charset="0"/>
              </a:rPr>
              <a:t>Mucormycota</a:t>
            </a:r>
            <a:r>
              <a:rPr lang="en-US" sz="3200" dirty="0">
                <a:solidFill>
                  <a:srgbClr val="1339CC"/>
                </a:solidFill>
                <a:latin typeface="Calibri" charset="0"/>
                <a:cs typeface="Calibri" charset="0"/>
              </a:rPr>
              <a:t> “zygomycetes”</a:t>
            </a:r>
            <a:endParaRPr lang="en-US" sz="3200" i="1" dirty="0">
              <a:solidFill>
                <a:srgbClr val="1339CC"/>
              </a:solidFill>
              <a:latin typeface="Calibri" charset="0"/>
              <a:cs typeface="Calibri" charset="0"/>
            </a:endParaRPr>
          </a:p>
        </p:txBody>
      </p:sp>
      <p:pic>
        <p:nvPicPr>
          <p:cNvPr id="163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8108" y="395991"/>
            <a:ext cx="3033479" cy="2519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870" y="900411"/>
            <a:ext cx="1762125"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87789" y="780848"/>
            <a:ext cx="2590800" cy="1909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2550" y="2791875"/>
            <a:ext cx="2590800" cy="2325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6" name="Picture 2" descr="Rhizopus and Mucor fruit rots in strawberry. - Strawberries and Caneberries  - ANR Blogs">
            <a:extLst>
              <a:ext uri="{FF2B5EF4-FFF2-40B4-BE49-F238E27FC236}">
                <a16:creationId xmlns="" xmlns:a16="http://schemas.microsoft.com/office/drawing/2014/main" id="{F1EB425C-1B8B-C442-91AC-CFA6454FB8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27971" y="3081186"/>
            <a:ext cx="3033479" cy="1981547"/>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oenocytic hyphae of Rhizopus - UWDC - UW-Madison Libraries">
            <a:extLst>
              <a:ext uri="{FF2B5EF4-FFF2-40B4-BE49-F238E27FC236}">
                <a16:creationId xmlns="" xmlns:a16="http://schemas.microsoft.com/office/drawing/2014/main" id="{095EFD40-40D2-464E-BA90-BC45A9745CE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50735" y="2802515"/>
            <a:ext cx="3007373" cy="225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071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 Disease symptoms on a leaf of pak choy (A). Disease causing pathogen was isolated on APDA and observed from front side (B) and back side (C) of Petri plates. Fungus morphology was observed under a compound microscope (D). Typical disease symptoms were observed after 4 d (E), 6 d (F) or 8 d (G) after inoculation. The inoculated pathogen was isolated from diseased leaves (H and I). After foliar inoculation of fresh leaves (J), lesions appeared in the 1st first week after innoculation (K) and completely damaged plants in the 3rd week (L).">
            <a:extLst>
              <a:ext uri="{FF2B5EF4-FFF2-40B4-BE49-F238E27FC236}">
                <a16:creationId xmlns="" xmlns:a16="http://schemas.microsoft.com/office/drawing/2014/main" id="{17F420C9-A586-0249-B1A3-A68269B6345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75827" y="90176"/>
            <a:ext cx="4868173" cy="49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AB55507-2E60-2146-8010-FA4C1D5CA623}"/>
              </a:ext>
            </a:extLst>
          </p:cNvPr>
          <p:cNvSpPr/>
          <p:nvPr/>
        </p:nvSpPr>
        <p:spPr>
          <a:xfrm>
            <a:off x="159025" y="598690"/>
            <a:ext cx="4868173" cy="1077218"/>
          </a:xfrm>
          <a:prstGeom prst="rect">
            <a:avLst/>
          </a:prstGeom>
        </p:spPr>
        <p:txBody>
          <a:bodyPr wrap="square">
            <a:spAutoFit/>
          </a:bodyPr>
          <a:lstStyle/>
          <a:p>
            <a:pPr lvl="0">
              <a:defRPr/>
            </a:pPr>
            <a:r>
              <a:rPr lang="en-US" sz="3200" b="1" dirty="0">
                <a:solidFill>
                  <a:srgbClr val="1339CC"/>
                </a:solidFill>
                <a:ea typeface="ＭＳ Ｐゴシック" charset="0"/>
                <a:cs typeface="ＭＳ Ｐゴシック" charset="0"/>
              </a:rPr>
              <a:t>Leaf rot of </a:t>
            </a:r>
            <a:r>
              <a:rPr lang="en-US" sz="3200" b="1" dirty="0" err="1">
                <a:solidFill>
                  <a:srgbClr val="1339CC"/>
                </a:solidFill>
                <a:ea typeface="ＭＳ Ｐゴシック" charset="0"/>
                <a:cs typeface="ＭＳ Ｐゴシック" charset="0"/>
              </a:rPr>
              <a:t>pak</a:t>
            </a:r>
            <a:r>
              <a:rPr lang="en-US" sz="3200" b="1" dirty="0">
                <a:solidFill>
                  <a:srgbClr val="1339CC"/>
                </a:solidFill>
                <a:ea typeface="ＭＳ Ｐゴシック" charset="0"/>
                <a:cs typeface="ＭＳ Ｐゴシック" charset="0"/>
              </a:rPr>
              <a:t> choy  </a:t>
            </a:r>
            <a:r>
              <a:rPr lang="en-US" sz="3200" b="1" i="1" dirty="0">
                <a:solidFill>
                  <a:srgbClr val="1339CC"/>
                </a:solidFill>
                <a:ea typeface="ＭＳ Ｐゴシック" charset="0"/>
                <a:cs typeface="ＭＳ Ｐゴシック" charset="0"/>
              </a:rPr>
              <a:t>Rhizopus </a:t>
            </a:r>
            <a:r>
              <a:rPr lang="en-US" sz="3200" b="1" i="1" dirty="0" err="1">
                <a:solidFill>
                  <a:srgbClr val="1339CC"/>
                </a:solidFill>
                <a:ea typeface="ＭＳ Ｐゴシック" charset="0"/>
                <a:cs typeface="ＭＳ Ｐゴシック" charset="0"/>
              </a:rPr>
              <a:t>oryzae</a:t>
            </a:r>
            <a:endParaRPr lang="en-US" sz="3200" b="1" i="1" dirty="0">
              <a:solidFill>
                <a:srgbClr val="1339CC"/>
              </a:solidFill>
              <a:ea typeface="ＭＳ Ｐゴシック" charset="0"/>
              <a:cs typeface="ＭＳ Ｐゴシック" charset="0"/>
            </a:endParaRPr>
          </a:p>
        </p:txBody>
      </p:sp>
    </p:spTree>
    <p:extLst>
      <p:ext uri="{BB962C8B-B14F-4D97-AF65-F5344CB8AC3E}">
        <p14:creationId xmlns:p14="http://schemas.microsoft.com/office/powerpoint/2010/main" val="425284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600200" y="0"/>
            <a:ext cx="5943600" cy="914400"/>
          </a:xfrm>
        </p:spPr>
        <p:txBody>
          <a:bodyPr>
            <a:normAutofit/>
          </a:bodyPr>
          <a:lstStyle/>
          <a:p>
            <a:r>
              <a:rPr lang="en-US" sz="3200" b="1" dirty="0">
                <a:solidFill>
                  <a:srgbClr val="1339CC"/>
                </a:solidFill>
                <a:latin typeface="Calibri" charset="0"/>
                <a:ea typeface="ＭＳ Ｐゴシック" charset="0"/>
                <a:cs typeface="Calibri" charset="0"/>
              </a:rPr>
              <a:t>Hypha(e)</a:t>
            </a:r>
          </a:p>
        </p:txBody>
      </p:sp>
      <p:pic>
        <p:nvPicPr>
          <p:cNvPr id="6246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16044" y="848864"/>
            <a:ext cx="6117287" cy="4046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TextBox 6"/>
          <p:cNvSpPr txBox="1">
            <a:spLocks noChangeArrowheads="1"/>
          </p:cNvSpPr>
          <p:nvPr/>
        </p:nvSpPr>
        <p:spPr bwMode="auto">
          <a:xfrm>
            <a:off x="6548473" y="4912668"/>
            <a:ext cx="88485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900" b="0" dirty="0"/>
              <a:t>C. Mims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877128" y="114300"/>
            <a:ext cx="7829550" cy="685800"/>
          </a:xfrm>
        </p:spPr>
        <p:txBody>
          <a:bodyPr>
            <a:noAutofit/>
          </a:bodyPr>
          <a:lstStyle/>
          <a:p>
            <a:pPr eaLnBrk="1" hangingPunct="1"/>
            <a:r>
              <a:rPr lang="en-US" sz="3200" b="1" dirty="0">
                <a:solidFill>
                  <a:srgbClr val="1339CC"/>
                </a:solidFill>
                <a:latin typeface="Calibri"/>
                <a:ea typeface="ＭＳ Ｐゴシック" charset="0"/>
                <a:cs typeface="Calibri"/>
              </a:rPr>
              <a:t>Many fungi have sexual and asexual stages</a:t>
            </a:r>
          </a:p>
        </p:txBody>
      </p:sp>
      <p:sp>
        <p:nvSpPr>
          <p:cNvPr id="49154" name="Rectangle 3"/>
          <p:cNvSpPr>
            <a:spLocks noGrp="1" noChangeArrowheads="1"/>
          </p:cNvSpPr>
          <p:nvPr>
            <p:ph type="body" idx="1"/>
          </p:nvPr>
        </p:nvSpPr>
        <p:spPr>
          <a:xfrm>
            <a:off x="437322" y="3257550"/>
            <a:ext cx="7335078" cy="1371600"/>
          </a:xfrm>
        </p:spPr>
        <p:txBody>
          <a:bodyPr>
            <a:noAutofit/>
          </a:bodyPr>
          <a:lstStyle/>
          <a:p>
            <a:pPr eaLnBrk="1" hangingPunct="1"/>
            <a:r>
              <a:rPr lang="en-US" sz="2000" dirty="0" err="1">
                <a:latin typeface="Calibri"/>
                <a:ea typeface="ＭＳ Ｐゴシック" charset="0"/>
                <a:cs typeface="Calibri"/>
              </a:rPr>
              <a:t>Teleomorph</a:t>
            </a:r>
            <a:r>
              <a:rPr lang="en-US" sz="2000" dirty="0">
                <a:latin typeface="Calibri"/>
                <a:ea typeface="ＭＳ Ｐゴシック" charset="0"/>
                <a:cs typeface="Calibri"/>
              </a:rPr>
              <a:t> = sexual state</a:t>
            </a:r>
          </a:p>
          <a:p>
            <a:pPr lvl="1" eaLnBrk="1" hangingPunct="1"/>
            <a:r>
              <a:rPr lang="en-US" sz="2000" i="1" dirty="0" err="1">
                <a:latin typeface="Calibri"/>
                <a:ea typeface="ＭＳ Ｐゴシック" charset="0"/>
                <a:cs typeface="Calibri"/>
              </a:rPr>
              <a:t>Nectria</a:t>
            </a:r>
            <a:r>
              <a:rPr lang="en-US" sz="2000" i="1" dirty="0">
                <a:latin typeface="Calibri"/>
                <a:ea typeface="ＭＳ Ｐゴシック" charset="0"/>
                <a:cs typeface="Calibri"/>
              </a:rPr>
              <a:t> </a:t>
            </a:r>
            <a:r>
              <a:rPr lang="en-US" sz="2000" i="1" dirty="0" err="1">
                <a:latin typeface="Calibri"/>
                <a:ea typeface="ＭＳ Ｐゴシック" charset="0"/>
                <a:cs typeface="Calibri"/>
              </a:rPr>
              <a:t>cinnabarina</a:t>
            </a:r>
            <a:r>
              <a:rPr lang="en-US" sz="2000" i="1" dirty="0">
                <a:latin typeface="Calibri"/>
                <a:ea typeface="ＭＳ Ｐゴシック" charset="0"/>
                <a:cs typeface="Calibri"/>
              </a:rPr>
              <a:t> </a:t>
            </a:r>
          </a:p>
          <a:p>
            <a:pPr eaLnBrk="1" hangingPunct="1"/>
            <a:endParaRPr lang="en-US" sz="2000" dirty="0">
              <a:latin typeface="Calibri"/>
              <a:ea typeface="ＭＳ Ｐゴシック" charset="0"/>
              <a:cs typeface="Calibri"/>
            </a:endParaRPr>
          </a:p>
          <a:p>
            <a:pPr eaLnBrk="1" hangingPunct="1"/>
            <a:r>
              <a:rPr lang="en-US" sz="2000" dirty="0" err="1">
                <a:latin typeface="Calibri"/>
                <a:ea typeface="ＭＳ Ｐゴシック" charset="0"/>
                <a:cs typeface="Calibri"/>
              </a:rPr>
              <a:t>Anamorph</a:t>
            </a:r>
            <a:r>
              <a:rPr lang="en-US" sz="2000" dirty="0">
                <a:latin typeface="Calibri"/>
                <a:ea typeface="ＭＳ Ｐゴシック" charset="0"/>
                <a:cs typeface="Calibri"/>
              </a:rPr>
              <a:t> = asexual state</a:t>
            </a:r>
          </a:p>
          <a:p>
            <a:pPr lvl="1" eaLnBrk="1" hangingPunct="1"/>
            <a:r>
              <a:rPr lang="en-US" sz="2000" i="1" dirty="0" err="1">
                <a:latin typeface="Calibri"/>
                <a:ea typeface="ＭＳ Ｐゴシック" charset="0"/>
                <a:cs typeface="Calibri"/>
              </a:rPr>
              <a:t>Tubercularia</a:t>
            </a:r>
            <a:endParaRPr lang="en-US" sz="2000" i="1" dirty="0">
              <a:latin typeface="Calibri"/>
              <a:ea typeface="ＭＳ Ｐゴシック" charset="0"/>
              <a:cs typeface="Calibri"/>
            </a:endParaRPr>
          </a:p>
        </p:txBody>
      </p:sp>
      <p:pic>
        <p:nvPicPr>
          <p:cNvPr id="4915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6167" y="2864955"/>
            <a:ext cx="341978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322" y="742950"/>
            <a:ext cx="33718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157" name="Straight Arrow Connector 11"/>
          <p:cNvCxnSpPr>
            <a:cxnSpLocks noChangeShapeType="1"/>
          </p:cNvCxnSpPr>
          <p:nvPr/>
        </p:nvCxnSpPr>
        <p:spPr bwMode="auto">
          <a:xfrm flipV="1">
            <a:off x="3560694" y="2864955"/>
            <a:ext cx="0" cy="914399"/>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9158" name="Straight Arrow Connector 16"/>
          <p:cNvCxnSpPr>
            <a:cxnSpLocks noChangeShapeType="1"/>
          </p:cNvCxnSpPr>
          <p:nvPr/>
        </p:nvCxnSpPr>
        <p:spPr bwMode="auto">
          <a:xfrm flipV="1">
            <a:off x="3543300" y="4229100"/>
            <a:ext cx="1543050" cy="685800"/>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 name="Multiply 1"/>
          <p:cNvSpPr/>
          <p:nvPr/>
        </p:nvSpPr>
        <p:spPr bwMode="auto">
          <a:xfrm>
            <a:off x="1230872" y="3134571"/>
            <a:ext cx="2000250" cy="2057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350">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776997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459582"/>
            <a:ext cx="6858000" cy="4683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5"/>
          <p:cNvSpPr>
            <a:spLocks noChangeArrowheads="1"/>
          </p:cNvSpPr>
          <p:nvPr/>
        </p:nvSpPr>
        <p:spPr bwMode="auto">
          <a:xfrm>
            <a:off x="1485900" y="4375287"/>
            <a:ext cx="6229350" cy="779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defTabSz="342900">
              <a:lnSpc>
                <a:spcPct val="93000"/>
              </a:lnSpc>
              <a:buClr>
                <a:srgbClr val="000000"/>
              </a:buClr>
              <a:buSzPct val="45000"/>
            </a:pPr>
            <a:r>
              <a:rPr lang="en-GB" sz="1200" i="1" dirty="0" err="1">
                <a:solidFill>
                  <a:srgbClr val="004080"/>
                </a:solidFill>
                <a:latin typeface="Calibri" charset="0"/>
              </a:rPr>
              <a:t>Nectria</a:t>
            </a:r>
            <a:r>
              <a:rPr lang="en-GB" sz="1200" i="1" dirty="0">
                <a:solidFill>
                  <a:srgbClr val="004080"/>
                </a:solidFill>
                <a:latin typeface="Calibri" charset="0"/>
              </a:rPr>
              <a:t> </a:t>
            </a:r>
            <a:r>
              <a:rPr lang="en-GB" sz="1200" i="1" dirty="0" err="1">
                <a:solidFill>
                  <a:srgbClr val="004080"/>
                </a:solidFill>
                <a:latin typeface="Calibri" charset="0"/>
              </a:rPr>
              <a:t>cinnabarina</a:t>
            </a:r>
            <a:r>
              <a:rPr lang="en-GB" sz="1200" i="1" dirty="0">
                <a:solidFill>
                  <a:srgbClr val="004080"/>
                </a:solidFill>
                <a:latin typeface="Calibri" charset="0"/>
              </a:rPr>
              <a:t> </a:t>
            </a:r>
            <a:r>
              <a:rPr lang="en-GB" sz="1200" dirty="0">
                <a:solidFill>
                  <a:srgbClr val="004080"/>
                </a:solidFill>
                <a:latin typeface="Calibri" charset="0"/>
              </a:rPr>
              <a:t>is a weak parasite of hardwood twigs and branches, often attacking through wounds. Early in the year, it produces the light-coloured anamorphic state of the fungus (</a:t>
            </a:r>
            <a:r>
              <a:rPr lang="en-GB" sz="1200" i="1" dirty="0" err="1">
                <a:solidFill>
                  <a:srgbClr val="004080"/>
                </a:solidFill>
                <a:latin typeface="Calibri" charset="0"/>
              </a:rPr>
              <a:t>Tubercularia</a:t>
            </a:r>
            <a:r>
              <a:rPr lang="en-GB" sz="1200" dirty="0">
                <a:solidFill>
                  <a:srgbClr val="004080"/>
                </a:solidFill>
                <a:latin typeface="Calibri" charset="0"/>
              </a:rPr>
              <a:t>), which is cushion shaped. Later in the year, clusters of dark orange </a:t>
            </a:r>
            <a:r>
              <a:rPr lang="en-GB" sz="1200" dirty="0" err="1">
                <a:solidFill>
                  <a:srgbClr val="004080"/>
                </a:solidFill>
                <a:latin typeface="Calibri" charset="0"/>
              </a:rPr>
              <a:t>perithecia</a:t>
            </a:r>
            <a:r>
              <a:rPr lang="en-GB" sz="1200" dirty="0">
                <a:solidFill>
                  <a:srgbClr val="004080"/>
                </a:solidFill>
                <a:latin typeface="Calibri" charset="0"/>
              </a:rPr>
              <a:t> (</a:t>
            </a:r>
            <a:r>
              <a:rPr lang="en-GB" sz="1200" dirty="0" err="1">
                <a:solidFill>
                  <a:srgbClr val="004080"/>
                </a:solidFill>
                <a:latin typeface="Calibri" charset="0"/>
              </a:rPr>
              <a:t>teleomorphic</a:t>
            </a:r>
            <a:r>
              <a:rPr lang="en-GB" sz="1200" dirty="0">
                <a:solidFill>
                  <a:srgbClr val="004080"/>
                </a:solidFill>
                <a:latin typeface="Calibri" charset="0"/>
              </a:rPr>
              <a:t> state) form.</a:t>
            </a:r>
            <a:r>
              <a:rPr lang="en-GB" sz="1200" dirty="0">
                <a:latin typeface="Calibri" charset="0"/>
              </a:rPr>
              <a:t> </a:t>
            </a:r>
          </a:p>
        </p:txBody>
      </p:sp>
      <p:sp>
        <p:nvSpPr>
          <p:cNvPr id="51203" name="Rectangle 3"/>
          <p:cNvSpPr>
            <a:spLocks noChangeArrowheads="1"/>
          </p:cNvSpPr>
          <p:nvPr/>
        </p:nvSpPr>
        <p:spPr bwMode="auto">
          <a:xfrm>
            <a:off x="2286000" y="71438"/>
            <a:ext cx="4572000" cy="715581"/>
          </a:xfrm>
          <a:prstGeom prst="rect">
            <a:avLst/>
          </a:prstGeom>
          <a:solidFill>
            <a:schemeClr val="bg1"/>
          </a:solidFill>
          <a:ln w="9525">
            <a:solidFill>
              <a:schemeClr val="tx1"/>
            </a:solidFill>
            <a:miter lim="800000"/>
            <a:headEnd/>
            <a:tailEnd/>
          </a:ln>
        </p:spPr>
        <p:txBody>
          <a:bodyPr>
            <a:spAutoFit/>
          </a:bodyPr>
          <a:lstStyle/>
          <a:p>
            <a:pPr algn="ctr"/>
            <a:r>
              <a:rPr lang="en-US" sz="1350"/>
              <a:t>Holomorphic View</a:t>
            </a:r>
          </a:p>
          <a:p>
            <a:pPr algn="ctr"/>
            <a:endParaRPr lang="en-US" sz="1350"/>
          </a:p>
          <a:p>
            <a:pPr algn="ctr"/>
            <a:r>
              <a:rPr lang="en-US" sz="1350"/>
              <a:t>Holomorph = Teleomorph + Anamorph</a:t>
            </a:r>
          </a:p>
        </p:txBody>
      </p:sp>
      <p:sp>
        <p:nvSpPr>
          <p:cNvPr id="5" name="Multiply 4"/>
          <p:cNvSpPr/>
          <p:nvPr/>
        </p:nvSpPr>
        <p:spPr bwMode="auto">
          <a:xfrm>
            <a:off x="3600450" y="0"/>
            <a:ext cx="2000250" cy="2057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350">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31033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265526" y="1173404"/>
            <a:ext cx="5829300" cy="30289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defRPr/>
            </a:pPr>
            <a:r>
              <a:rPr lang="en-US" sz="2400" dirty="0">
                <a:latin typeface="Calibri"/>
                <a:ea typeface="ＭＳ Ｐゴシック" charset="0"/>
                <a:cs typeface="Calibri"/>
              </a:rPr>
              <a:t>Sexual state (teleomorph) </a:t>
            </a:r>
          </a:p>
          <a:p>
            <a:pPr marL="0" indent="0">
              <a:buNone/>
              <a:defRPr/>
            </a:pPr>
            <a:r>
              <a:rPr lang="en-US" sz="2400" dirty="0">
                <a:latin typeface="Calibri"/>
                <a:ea typeface="ＭＳ Ｐゴシック" charset="0"/>
                <a:cs typeface="Calibri"/>
              </a:rPr>
              <a:t>= </a:t>
            </a:r>
            <a:r>
              <a:rPr lang="en-US" sz="2400" i="1" dirty="0" err="1">
                <a:latin typeface="Calibri"/>
                <a:cs typeface="Calibri"/>
              </a:rPr>
              <a:t>Erysiphe</a:t>
            </a:r>
            <a:r>
              <a:rPr lang="en-US" sz="2400" i="1" dirty="0">
                <a:latin typeface="Calibri"/>
                <a:cs typeface="Calibri"/>
              </a:rPr>
              <a:t> </a:t>
            </a:r>
            <a:r>
              <a:rPr lang="en-US" sz="2400" i="1" dirty="0" err="1">
                <a:latin typeface="Calibri"/>
                <a:cs typeface="Calibri"/>
              </a:rPr>
              <a:t>necator</a:t>
            </a:r>
            <a:endParaRPr lang="en-US" sz="2400" i="1" dirty="0">
              <a:latin typeface="Calibri"/>
              <a:cs typeface="Calibri"/>
            </a:endParaRPr>
          </a:p>
          <a:p>
            <a:pPr marL="0" indent="0">
              <a:buNone/>
              <a:defRPr/>
            </a:pPr>
            <a:endParaRPr lang="en-US" sz="2400" dirty="0">
              <a:latin typeface="Calibri"/>
              <a:ea typeface="ＭＳ Ｐゴシック" charset="0"/>
              <a:cs typeface="Calibri"/>
            </a:endParaRPr>
          </a:p>
          <a:p>
            <a:pPr>
              <a:defRPr/>
            </a:pPr>
            <a:endParaRPr lang="en-US" sz="2400" dirty="0">
              <a:latin typeface="Calibri"/>
              <a:ea typeface="ＭＳ Ｐゴシック" charset="0"/>
              <a:cs typeface="Calibri"/>
            </a:endParaRPr>
          </a:p>
          <a:p>
            <a:pPr marL="0" indent="0">
              <a:buNone/>
              <a:defRPr/>
            </a:pPr>
            <a:r>
              <a:rPr lang="en-US" sz="2400" dirty="0">
                <a:latin typeface="Calibri"/>
                <a:ea typeface="ＭＳ Ｐゴシック" charset="0"/>
                <a:cs typeface="Calibri"/>
              </a:rPr>
              <a:t>Asexual state (</a:t>
            </a:r>
            <a:r>
              <a:rPr lang="en-US" sz="2400" dirty="0" err="1">
                <a:latin typeface="Calibri"/>
                <a:ea typeface="ＭＳ Ｐゴシック" charset="0"/>
                <a:cs typeface="Calibri"/>
              </a:rPr>
              <a:t>anamorph</a:t>
            </a:r>
            <a:r>
              <a:rPr lang="en-US" sz="2400" dirty="0">
                <a:latin typeface="Calibri"/>
                <a:ea typeface="ＭＳ Ｐゴシック" charset="0"/>
                <a:cs typeface="Calibri"/>
              </a:rPr>
              <a:t>)</a:t>
            </a:r>
          </a:p>
          <a:p>
            <a:pPr marL="0" indent="0">
              <a:buNone/>
              <a:defRPr/>
            </a:pPr>
            <a:r>
              <a:rPr lang="en-US" sz="2400" dirty="0">
                <a:latin typeface="Calibri"/>
                <a:ea typeface="ＭＳ Ｐゴシック" charset="0"/>
                <a:cs typeface="Calibri"/>
              </a:rPr>
              <a:t>= </a:t>
            </a:r>
            <a:r>
              <a:rPr lang="en-US" sz="2400" i="1" dirty="0" err="1">
                <a:latin typeface="Calibri"/>
                <a:cs typeface="Calibri"/>
              </a:rPr>
              <a:t>Oidium</a:t>
            </a:r>
            <a:r>
              <a:rPr lang="en-US" sz="2400" i="1" dirty="0">
                <a:latin typeface="Calibri"/>
                <a:cs typeface="Calibri"/>
              </a:rPr>
              <a:t> </a:t>
            </a:r>
            <a:r>
              <a:rPr lang="en-US" sz="2400" i="1" dirty="0" err="1">
                <a:latin typeface="Calibri"/>
                <a:cs typeface="Calibri"/>
              </a:rPr>
              <a:t>tuckeri</a:t>
            </a:r>
            <a:endParaRPr lang="en-US" sz="2400" i="1" dirty="0">
              <a:latin typeface="Calibri"/>
              <a:cs typeface="Calibri"/>
            </a:endParaRPr>
          </a:p>
          <a:p>
            <a:pPr marL="0" indent="0">
              <a:buNone/>
              <a:defRPr/>
            </a:pPr>
            <a:endParaRPr lang="en-US" sz="2400" dirty="0">
              <a:latin typeface="Calibri"/>
              <a:ea typeface="ＭＳ Ｐゴシック" charset="0"/>
              <a:cs typeface="Calibri"/>
            </a:endParaRPr>
          </a:p>
          <a:p>
            <a:pPr marL="0" indent="0">
              <a:buNone/>
              <a:defRPr/>
            </a:pPr>
            <a:r>
              <a:rPr lang="en-US" sz="2400" dirty="0">
                <a:latin typeface="Calibri"/>
                <a:ea typeface="ＭＳ Ｐゴシック" charset="0"/>
                <a:cs typeface="Calibri"/>
              </a:rPr>
              <a:t>One fungus, one name!</a:t>
            </a:r>
          </a:p>
          <a:p>
            <a:pPr marL="0" indent="0">
              <a:buNone/>
              <a:defRPr/>
            </a:pPr>
            <a:r>
              <a:rPr lang="en-US" sz="2400" dirty="0">
                <a:latin typeface="Calibri"/>
                <a:ea typeface="ＭＳ Ｐゴシック" charset="0"/>
                <a:cs typeface="Calibri"/>
              </a:rPr>
              <a:t>One fungus, which name?</a:t>
            </a:r>
          </a:p>
          <a:p>
            <a:pPr>
              <a:defRPr/>
            </a:pPr>
            <a:endParaRPr lang="en-US" sz="2400" dirty="0">
              <a:latin typeface="Calibri"/>
              <a:ea typeface="ＭＳ Ｐゴシック" charset="0"/>
              <a:cs typeface="Calibri"/>
            </a:endParaRPr>
          </a:p>
        </p:txBody>
      </p:sp>
      <p:pic>
        <p:nvPicPr>
          <p:cNvPr id="5325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41195" y="2928023"/>
            <a:ext cx="2841096" cy="208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69374" y="661651"/>
            <a:ext cx="2857499" cy="208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Multiply 5"/>
          <p:cNvSpPr/>
          <p:nvPr/>
        </p:nvSpPr>
        <p:spPr bwMode="auto">
          <a:xfrm>
            <a:off x="1246476" y="2082969"/>
            <a:ext cx="2857500" cy="25146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350">
              <a:latin typeface="Arial" pitchFamily="-111" charset="0"/>
              <a:ea typeface="ＭＳ Ｐゴシック" pitchFamily="-111" charset="-128"/>
              <a:cs typeface="ＭＳ Ｐゴシック" pitchFamily="-111" charset="-128"/>
            </a:endParaRPr>
          </a:p>
        </p:txBody>
      </p:sp>
      <p:sp>
        <p:nvSpPr>
          <p:cNvPr id="7" name="Multiply 6"/>
          <p:cNvSpPr/>
          <p:nvPr/>
        </p:nvSpPr>
        <p:spPr bwMode="auto">
          <a:xfrm>
            <a:off x="1887250" y="899197"/>
            <a:ext cx="1657350" cy="14859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350">
              <a:latin typeface="Arial" pitchFamily="-111" charset="0"/>
              <a:ea typeface="ＭＳ Ｐゴシック" pitchFamily="-111" charset="-128"/>
              <a:cs typeface="ＭＳ Ｐゴシック" pitchFamily="-111" charset="-128"/>
            </a:endParaRPr>
          </a:p>
        </p:txBody>
      </p:sp>
      <p:sp>
        <p:nvSpPr>
          <p:cNvPr id="8" name="Rectangle 2">
            <a:extLst>
              <a:ext uri="{FF2B5EF4-FFF2-40B4-BE49-F238E27FC236}">
                <a16:creationId xmlns="" xmlns:a16="http://schemas.microsoft.com/office/drawing/2014/main" id="{67786E32-E04B-7A47-A1B8-92422D822415}"/>
              </a:ext>
            </a:extLst>
          </p:cNvPr>
          <p:cNvSpPr txBox="1">
            <a:spLocks noChangeArrowheads="1"/>
          </p:cNvSpPr>
          <p:nvPr/>
        </p:nvSpPr>
        <p:spPr>
          <a:xfrm>
            <a:off x="-257175" y="63104"/>
            <a:ext cx="8874702" cy="685800"/>
          </a:xfrm>
          <a:prstGeom prst="rect">
            <a:avLst/>
          </a:prstGeom>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dirty="0">
                <a:solidFill>
                  <a:srgbClr val="1339CC"/>
                </a:solidFill>
                <a:latin typeface="Calibri"/>
                <a:ea typeface="ＭＳ Ｐゴシック" charset="0"/>
                <a:cs typeface="Calibri"/>
              </a:rPr>
              <a:t>Many fungi with sexual and asexual states: Powdery mildew</a:t>
            </a:r>
          </a:p>
        </p:txBody>
      </p:sp>
    </p:spTree>
    <p:extLst>
      <p:ext uri="{BB962C8B-B14F-4D97-AF65-F5344CB8AC3E}">
        <p14:creationId xmlns:p14="http://schemas.microsoft.com/office/powerpoint/2010/main" val="262751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EB62D76-D585-ED4C-A7D0-B3EB06101212}"/>
              </a:ext>
            </a:extLst>
          </p:cNvPr>
          <p:cNvSpPr/>
          <p:nvPr/>
        </p:nvSpPr>
        <p:spPr>
          <a:xfrm>
            <a:off x="393427" y="1400076"/>
            <a:ext cx="3743910" cy="523220"/>
          </a:xfrm>
          <a:prstGeom prst="rect">
            <a:avLst/>
          </a:prstGeom>
        </p:spPr>
        <p:txBody>
          <a:bodyPr wrap="none">
            <a:spAutoFit/>
          </a:bodyPr>
          <a:lstStyle/>
          <a:p>
            <a:r>
              <a:rPr lang="en-US" sz="2800" i="1" dirty="0" err="1"/>
              <a:t>Mycosphaerella</a:t>
            </a:r>
            <a:r>
              <a:rPr lang="en-US" sz="2800" i="1" dirty="0"/>
              <a:t> </a:t>
            </a:r>
            <a:r>
              <a:rPr lang="en-US" sz="2800" i="1" dirty="0" err="1"/>
              <a:t>fijiiensis</a:t>
            </a:r>
            <a:endParaRPr lang="en-US" sz="2800" i="1" dirty="0"/>
          </a:p>
        </p:txBody>
      </p:sp>
      <p:sp>
        <p:nvSpPr>
          <p:cNvPr id="3" name="Rectangle 2">
            <a:extLst>
              <a:ext uri="{FF2B5EF4-FFF2-40B4-BE49-F238E27FC236}">
                <a16:creationId xmlns="" xmlns:a16="http://schemas.microsoft.com/office/drawing/2014/main" id="{739D8DA0-AC7B-6546-9C66-0C66D44FB06B}"/>
              </a:ext>
            </a:extLst>
          </p:cNvPr>
          <p:cNvSpPr/>
          <p:nvPr/>
        </p:nvSpPr>
        <p:spPr>
          <a:xfrm>
            <a:off x="393427" y="2048529"/>
            <a:ext cx="4020268" cy="523220"/>
          </a:xfrm>
          <a:prstGeom prst="rect">
            <a:avLst/>
          </a:prstGeom>
        </p:spPr>
        <p:txBody>
          <a:bodyPr wrap="none">
            <a:spAutoFit/>
          </a:bodyPr>
          <a:lstStyle/>
          <a:p>
            <a:r>
              <a:rPr lang="en-US" sz="2800" i="1" dirty="0" err="1"/>
              <a:t>Pseudocercospora</a:t>
            </a:r>
            <a:r>
              <a:rPr lang="en-US" sz="2800" i="1" dirty="0"/>
              <a:t> </a:t>
            </a:r>
            <a:r>
              <a:rPr lang="en-US" sz="2800" i="1" dirty="0" err="1"/>
              <a:t>fijiensis</a:t>
            </a:r>
            <a:endParaRPr lang="en-US" sz="2800" i="1" dirty="0"/>
          </a:p>
        </p:txBody>
      </p:sp>
      <p:sp>
        <p:nvSpPr>
          <p:cNvPr id="5" name="Rectangle 4">
            <a:extLst>
              <a:ext uri="{FF2B5EF4-FFF2-40B4-BE49-F238E27FC236}">
                <a16:creationId xmlns="" xmlns:a16="http://schemas.microsoft.com/office/drawing/2014/main" id="{24851171-6707-8A4D-87DF-A3F52666B500}"/>
              </a:ext>
            </a:extLst>
          </p:cNvPr>
          <p:cNvSpPr/>
          <p:nvPr/>
        </p:nvSpPr>
        <p:spPr>
          <a:xfrm>
            <a:off x="0" y="838511"/>
            <a:ext cx="6251904" cy="523220"/>
          </a:xfrm>
          <a:prstGeom prst="rect">
            <a:avLst/>
          </a:prstGeom>
        </p:spPr>
        <p:txBody>
          <a:bodyPr wrap="none">
            <a:spAutoFit/>
          </a:bodyPr>
          <a:lstStyle/>
          <a:p>
            <a:r>
              <a:rPr lang="en-US" sz="2800" dirty="0"/>
              <a:t>Black sigatoka/black leaf streak of banana</a:t>
            </a:r>
          </a:p>
        </p:txBody>
      </p:sp>
      <p:pic>
        <p:nvPicPr>
          <p:cNvPr id="18436" name="Picture 4">
            <a:extLst>
              <a:ext uri="{FF2B5EF4-FFF2-40B4-BE49-F238E27FC236}">
                <a16:creationId xmlns="" xmlns:a16="http://schemas.microsoft.com/office/drawing/2014/main" id="{449D2B81-7781-9C40-8135-29BD571638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4055" y="601461"/>
            <a:ext cx="2954216" cy="394057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lack Sigatoka disease, Mycosphaerella fijiensis Capnodiales:  Mycosphaerellaceae">
            <a:extLst>
              <a:ext uri="{FF2B5EF4-FFF2-40B4-BE49-F238E27FC236}">
                <a16:creationId xmlns="" xmlns:a16="http://schemas.microsoft.com/office/drawing/2014/main" id="{9D2F1C65-9870-CF48-98A4-0354ABCEBF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552" y="2952663"/>
            <a:ext cx="2108366" cy="20754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F7CF1D7-FB8B-EB4B-8713-8A33CD73F909}"/>
              </a:ext>
            </a:extLst>
          </p:cNvPr>
          <p:cNvSpPr/>
          <p:nvPr/>
        </p:nvSpPr>
        <p:spPr>
          <a:xfrm>
            <a:off x="106884" y="165209"/>
            <a:ext cx="5161991" cy="584775"/>
          </a:xfrm>
          <a:prstGeom prst="rect">
            <a:avLst/>
          </a:prstGeom>
        </p:spPr>
        <p:txBody>
          <a:bodyPr wrap="none">
            <a:spAutoFit/>
          </a:bodyPr>
          <a:lstStyle/>
          <a:p>
            <a:r>
              <a:rPr lang="en-US" sz="3200" b="1" dirty="0">
                <a:solidFill>
                  <a:srgbClr val="1339CC"/>
                </a:solidFill>
                <a:latin typeface="Calibri" charset="0"/>
                <a:ea typeface="ＭＳ Ｐゴシック" charset="0"/>
                <a:cs typeface="Calibri" charset="0"/>
              </a:rPr>
              <a:t>One fungus, which name????</a:t>
            </a:r>
          </a:p>
        </p:txBody>
      </p:sp>
      <p:pic>
        <p:nvPicPr>
          <p:cNvPr id="18440" name="Picture 8" descr="Pseudocercospora fijiensis | Improving the understanding of banana">
            <a:extLst>
              <a:ext uri="{FF2B5EF4-FFF2-40B4-BE49-F238E27FC236}">
                <a16:creationId xmlns="" xmlns:a16="http://schemas.microsoft.com/office/drawing/2014/main" id="{3E60894F-C52A-8749-A3AA-D72276CE87C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70021" y="2952663"/>
            <a:ext cx="2767229" cy="207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672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447A07FB-58EF-A943-9331-2868D7547369}"/>
              </a:ext>
            </a:extLst>
          </p:cNvPr>
          <p:cNvSpPr txBox="1">
            <a:spLocks/>
          </p:cNvSpPr>
          <p:nvPr/>
        </p:nvSpPr>
        <p:spPr>
          <a:xfrm>
            <a:off x="437322" y="255933"/>
            <a:ext cx="10197549" cy="857250"/>
          </a:xfrm>
          <a:prstGeom prst="rect">
            <a:avLst/>
          </a:prstGeom>
        </p:spPr>
        <p:txBody>
          <a:bodyPr>
            <a:normAutofit fontScale="32500" lnSpcReduction="2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3200" b="1" dirty="0">
                <a:solidFill>
                  <a:srgbClr val="1339CC"/>
                </a:solidFill>
                <a:latin typeface="Calibri" charset="0"/>
                <a:ea typeface="ＭＳ Ｐゴシック" charset="0"/>
                <a:cs typeface="Calibri" charset="0"/>
              </a:rPr>
              <a:t>One fungus, one name</a:t>
            </a:r>
          </a:p>
          <a:p>
            <a:pPr algn="l"/>
            <a:endParaRPr lang="en-US" sz="3200" b="1" dirty="0">
              <a:solidFill>
                <a:srgbClr val="1339CC"/>
              </a:solidFill>
              <a:latin typeface="Calibri" charset="0"/>
              <a:ea typeface="ＭＳ Ｐゴシック" charset="0"/>
              <a:cs typeface="Calibri" charset="0"/>
            </a:endParaRPr>
          </a:p>
          <a:p>
            <a:pPr algn="l"/>
            <a:r>
              <a:rPr lang="en-US" sz="3200" b="1" dirty="0">
                <a:solidFill>
                  <a:srgbClr val="1339CC"/>
                </a:solidFill>
                <a:latin typeface="Calibri" charset="0"/>
                <a:ea typeface="ＭＳ Ｐゴシック" charset="0"/>
                <a:cs typeface="Calibri" charset="0"/>
              </a:rPr>
              <a:t>				</a:t>
            </a:r>
            <a:r>
              <a:rPr lang="en-US" sz="3200" b="1" dirty="0">
                <a:latin typeface="Calibri" charset="0"/>
                <a:ea typeface="ＭＳ Ｐゴシック" charset="0"/>
                <a:cs typeface="Calibri" charset="0"/>
              </a:rPr>
              <a:t>One fungus, which name????</a:t>
            </a:r>
          </a:p>
          <a:p>
            <a:pPr algn="l"/>
            <a:endParaRPr lang="en-US" sz="3200" b="1" dirty="0">
              <a:latin typeface="Calibri" charset="0"/>
              <a:ea typeface="ＭＳ Ｐゴシック" charset="0"/>
              <a:cs typeface="Calibri" charset="0"/>
            </a:endParaRPr>
          </a:p>
          <a:p>
            <a:pPr algn="l"/>
            <a:endParaRPr lang="en-US" sz="3200" b="1" dirty="0">
              <a:latin typeface="Calibri" charset="0"/>
              <a:ea typeface="ＭＳ Ｐゴシック" charset="0"/>
              <a:cs typeface="Calibri" charset="0"/>
            </a:endParaRPr>
          </a:p>
          <a:p>
            <a:pPr algn="l"/>
            <a:r>
              <a:rPr lang="en-US" sz="3200" b="1" dirty="0">
                <a:latin typeface="Calibri" charset="0"/>
                <a:ea typeface="ＭＳ Ｐゴシック" charset="0"/>
                <a:cs typeface="Calibri" charset="0"/>
              </a:rPr>
              <a:t>US National Fungal Collections Fungal Database</a:t>
            </a:r>
          </a:p>
          <a:p>
            <a:pPr algn="l"/>
            <a:endParaRPr lang="en-US" sz="3200" b="1" dirty="0">
              <a:latin typeface="Calibri" charset="0"/>
              <a:ea typeface="ＭＳ Ｐゴシック" charset="0"/>
              <a:cs typeface="Calibri" charset="0"/>
            </a:endParaRPr>
          </a:p>
          <a:p>
            <a:pPr algn="l"/>
            <a:endParaRPr lang="en-US" sz="3200" b="1" dirty="0">
              <a:latin typeface="Calibri" charset="0"/>
              <a:ea typeface="ＭＳ Ｐゴシック" charset="0"/>
              <a:cs typeface="Calibri" charset="0"/>
            </a:endParaRPr>
          </a:p>
          <a:p>
            <a:pPr algn="l"/>
            <a:endParaRPr lang="en-US" sz="3200" b="1" dirty="0">
              <a:latin typeface="Calibri" charset="0"/>
              <a:ea typeface="ＭＳ Ｐゴシック" charset="0"/>
              <a:cs typeface="Calibri" charset="0"/>
            </a:endParaRPr>
          </a:p>
          <a:p>
            <a:pPr algn="l"/>
            <a:endParaRPr lang="en-US" sz="3200" b="1" dirty="0">
              <a:latin typeface="Calibri" charset="0"/>
              <a:ea typeface="ＭＳ Ｐゴシック" charset="0"/>
              <a:cs typeface="Calibri" charset="0"/>
            </a:endParaRPr>
          </a:p>
        </p:txBody>
      </p:sp>
      <p:sp>
        <p:nvSpPr>
          <p:cNvPr id="2" name="Rectangle 1">
            <a:extLst>
              <a:ext uri="{FF2B5EF4-FFF2-40B4-BE49-F238E27FC236}">
                <a16:creationId xmlns="" xmlns:a16="http://schemas.microsoft.com/office/drawing/2014/main" id="{9E5AEC0D-AEA6-3443-A95B-70B6632297F8}"/>
              </a:ext>
            </a:extLst>
          </p:cNvPr>
          <p:cNvSpPr/>
          <p:nvPr/>
        </p:nvSpPr>
        <p:spPr>
          <a:xfrm>
            <a:off x="1536810" y="4201768"/>
            <a:ext cx="6070380" cy="523220"/>
          </a:xfrm>
          <a:prstGeom prst="rect">
            <a:avLst/>
          </a:prstGeom>
        </p:spPr>
        <p:txBody>
          <a:bodyPr wrap="none">
            <a:spAutoFit/>
          </a:bodyPr>
          <a:lstStyle/>
          <a:p>
            <a:r>
              <a:rPr lang="en-US" sz="2800" dirty="0">
                <a:hlinkClick r:id="rId2"/>
              </a:rPr>
              <a:t>https://</a:t>
            </a:r>
            <a:r>
              <a:rPr lang="en-US" sz="2800" dirty="0" err="1">
                <a:hlinkClick r:id="rId2"/>
              </a:rPr>
              <a:t>nt.ars-grin.gov</a:t>
            </a:r>
            <a:r>
              <a:rPr lang="en-US" sz="2800" dirty="0">
                <a:hlinkClick r:id="rId2"/>
              </a:rPr>
              <a:t>/</a:t>
            </a:r>
            <a:r>
              <a:rPr lang="en-US" sz="2800" dirty="0" err="1">
                <a:hlinkClick r:id="rId2"/>
              </a:rPr>
              <a:t>fungaldatabases</a:t>
            </a:r>
            <a:r>
              <a:rPr lang="en-US" sz="2800" dirty="0">
                <a:hlinkClick r:id="rId2"/>
              </a:rPr>
              <a:t>/</a:t>
            </a:r>
            <a:endParaRPr lang="en-US" sz="2800" dirty="0"/>
          </a:p>
        </p:txBody>
      </p:sp>
    </p:spTree>
    <p:extLst>
      <p:ext uri="{BB962C8B-B14F-4D97-AF65-F5344CB8AC3E}">
        <p14:creationId xmlns:p14="http://schemas.microsoft.com/office/powerpoint/2010/main" val="61527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39D8DA0-AC7B-6546-9C66-0C66D44FB06B}"/>
              </a:ext>
            </a:extLst>
          </p:cNvPr>
          <p:cNvSpPr/>
          <p:nvPr/>
        </p:nvSpPr>
        <p:spPr>
          <a:xfrm>
            <a:off x="623187" y="1166546"/>
            <a:ext cx="4592569" cy="954107"/>
          </a:xfrm>
          <a:prstGeom prst="rect">
            <a:avLst/>
          </a:prstGeom>
        </p:spPr>
        <p:txBody>
          <a:bodyPr wrap="square">
            <a:spAutoFit/>
          </a:bodyPr>
          <a:lstStyle/>
          <a:p>
            <a:r>
              <a:rPr lang="en-US" sz="2800" i="1" dirty="0" err="1"/>
              <a:t>Pseudocercospora</a:t>
            </a:r>
            <a:r>
              <a:rPr lang="en-US" sz="2800" i="1" dirty="0"/>
              <a:t> </a:t>
            </a:r>
            <a:r>
              <a:rPr lang="en-US" sz="2800" i="1" dirty="0" err="1"/>
              <a:t>fijiensis</a:t>
            </a:r>
            <a:r>
              <a:rPr lang="en-US" sz="2800" i="1" dirty="0"/>
              <a:t> </a:t>
            </a:r>
            <a:r>
              <a:rPr lang="en-US" sz="2800" dirty="0"/>
              <a:t>(syn. </a:t>
            </a:r>
            <a:r>
              <a:rPr lang="en-US" sz="2800" i="1" dirty="0" err="1"/>
              <a:t>Mycosphaerella</a:t>
            </a:r>
            <a:r>
              <a:rPr lang="en-US" sz="2800" i="1" dirty="0"/>
              <a:t> </a:t>
            </a:r>
            <a:r>
              <a:rPr lang="en-US" sz="2800" i="1" dirty="0" err="1"/>
              <a:t>fijien</a:t>
            </a:r>
            <a:r>
              <a:rPr lang="en-US" sz="2800" dirty="0" err="1"/>
              <a:t>sis</a:t>
            </a:r>
            <a:r>
              <a:rPr lang="en-US" sz="2800" dirty="0"/>
              <a:t>) </a:t>
            </a:r>
          </a:p>
        </p:txBody>
      </p:sp>
      <p:pic>
        <p:nvPicPr>
          <p:cNvPr id="18436" name="Picture 4">
            <a:extLst>
              <a:ext uri="{FF2B5EF4-FFF2-40B4-BE49-F238E27FC236}">
                <a16:creationId xmlns="" xmlns:a16="http://schemas.microsoft.com/office/drawing/2014/main" id="{449D2B81-7781-9C40-8135-29BD571638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4055" y="601461"/>
            <a:ext cx="2954216" cy="394057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lack Sigatoka disease, Mycosphaerella fijiensis Capnodiales:  Mycosphaerellaceae">
            <a:extLst>
              <a:ext uri="{FF2B5EF4-FFF2-40B4-BE49-F238E27FC236}">
                <a16:creationId xmlns="" xmlns:a16="http://schemas.microsoft.com/office/drawing/2014/main" id="{9D2F1C65-9870-CF48-98A4-0354ABCEBF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344" y="3008082"/>
            <a:ext cx="2108366" cy="20754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F7CF1D7-FB8B-EB4B-8713-8A33CD73F909}"/>
              </a:ext>
            </a:extLst>
          </p:cNvPr>
          <p:cNvSpPr/>
          <p:nvPr/>
        </p:nvSpPr>
        <p:spPr>
          <a:xfrm>
            <a:off x="623187" y="253736"/>
            <a:ext cx="5161991" cy="584775"/>
          </a:xfrm>
          <a:prstGeom prst="rect">
            <a:avLst/>
          </a:prstGeom>
        </p:spPr>
        <p:txBody>
          <a:bodyPr wrap="none">
            <a:spAutoFit/>
          </a:bodyPr>
          <a:lstStyle/>
          <a:p>
            <a:r>
              <a:rPr lang="en-US" sz="3200" b="1" dirty="0">
                <a:solidFill>
                  <a:srgbClr val="1339CC"/>
                </a:solidFill>
                <a:latin typeface="Calibri" charset="0"/>
                <a:ea typeface="ＭＳ Ｐゴシック" charset="0"/>
                <a:cs typeface="Calibri" charset="0"/>
              </a:rPr>
              <a:t>One fungus, which name????</a:t>
            </a:r>
          </a:p>
        </p:txBody>
      </p:sp>
      <p:pic>
        <p:nvPicPr>
          <p:cNvPr id="18440" name="Picture 8" descr="Pseudocercospora fijiensis | Improving the understanding of banana">
            <a:extLst>
              <a:ext uri="{FF2B5EF4-FFF2-40B4-BE49-F238E27FC236}">
                <a16:creationId xmlns="" xmlns:a16="http://schemas.microsoft.com/office/drawing/2014/main" id="{3E60894F-C52A-8749-A3AA-D72276CE87C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3427" y="3008081"/>
            <a:ext cx="2767229" cy="207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17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a:xfrm>
            <a:off x="1928891" y="111469"/>
            <a:ext cx="5829300" cy="1102519"/>
          </a:xfrm>
        </p:spPr>
        <p:txBody>
          <a:bodyPr>
            <a:normAutofit/>
          </a:bodyPr>
          <a:lstStyle/>
          <a:p>
            <a:pPr eaLnBrk="1" hangingPunct="1"/>
            <a:r>
              <a:rPr lang="en-US" sz="3200" b="1" dirty="0" err="1">
                <a:solidFill>
                  <a:srgbClr val="1339CC"/>
                </a:solidFill>
                <a:latin typeface="Calibri" charset="0"/>
                <a:ea typeface="ＭＳ Ｐゴシック" charset="0"/>
                <a:cs typeface="Calibri" charset="0"/>
              </a:rPr>
              <a:t>Oomycota</a:t>
            </a:r>
            <a:r>
              <a:rPr lang="en-US" sz="3200" b="1" dirty="0">
                <a:solidFill>
                  <a:srgbClr val="1339CC"/>
                </a:solidFill>
                <a:latin typeface="Calibri" charset="0"/>
                <a:ea typeface="ＭＳ Ｐゴシック" charset="0"/>
                <a:cs typeface="Calibri" charset="0"/>
              </a:rPr>
              <a:t/>
            </a:r>
            <a:br>
              <a:rPr lang="en-US" sz="3200" b="1" dirty="0">
                <a:solidFill>
                  <a:srgbClr val="1339CC"/>
                </a:solidFill>
                <a:latin typeface="Calibri" charset="0"/>
                <a:ea typeface="ＭＳ Ｐゴシック" charset="0"/>
                <a:cs typeface="Calibri" charset="0"/>
              </a:rPr>
            </a:br>
            <a:r>
              <a:rPr lang="en-US" sz="3200" b="1" dirty="0">
                <a:solidFill>
                  <a:srgbClr val="1339CC"/>
                </a:solidFill>
                <a:latin typeface="Calibri" charset="0"/>
                <a:ea typeface="ＭＳ Ｐゴシック" charset="0"/>
                <a:cs typeface="Calibri" charset="0"/>
              </a:rPr>
              <a:t>(not true Fungi)</a:t>
            </a:r>
          </a:p>
        </p:txBody>
      </p:sp>
      <p:pic>
        <p:nvPicPr>
          <p:cNvPr id="1843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05631" y="51706"/>
            <a:ext cx="2334815"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11" descr="k5455-7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400" y="3207728"/>
            <a:ext cx="2416987" cy="1860461"/>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8438"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98665" y="3348274"/>
            <a:ext cx="2289753" cy="1719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4" name="Picture 2" descr="On-Line Glossary: Z">
            <a:extLst>
              <a:ext uri="{FF2B5EF4-FFF2-40B4-BE49-F238E27FC236}">
                <a16:creationId xmlns="" xmlns:a16="http://schemas.microsoft.com/office/drawing/2014/main" id="{A86925B1-0D6E-3644-9E6C-977B8D181D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7870" y="1863244"/>
            <a:ext cx="2090335" cy="17942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Oospore | Pacific Northwest Pest Management Handbooks">
            <a:extLst>
              <a:ext uri="{FF2B5EF4-FFF2-40B4-BE49-F238E27FC236}">
                <a16:creationId xmlns="" xmlns:a16="http://schemas.microsoft.com/office/drawing/2014/main" id="{BA398BDB-48F7-924E-8C6E-01F3E7E6D63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32958" y="3613738"/>
            <a:ext cx="1454451" cy="1454451"/>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Downy mildew of cucumber, melon and squash | UMN Extension">
            <a:extLst>
              <a:ext uri="{FF2B5EF4-FFF2-40B4-BE49-F238E27FC236}">
                <a16:creationId xmlns="" xmlns:a16="http://schemas.microsoft.com/office/drawing/2014/main" id="{1A2FDF10-A55E-6A47-AC3B-8A1F7EC29C2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3489" y="319409"/>
            <a:ext cx="3218847" cy="2414136"/>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Downy mildew confirmed on cucumbers in Gratiot County July 11 - MSU  Extension">
            <a:extLst>
              <a:ext uri="{FF2B5EF4-FFF2-40B4-BE49-F238E27FC236}">
                <a16:creationId xmlns="" xmlns:a16="http://schemas.microsoft.com/office/drawing/2014/main" id="{EC37E567-44E6-1344-BF84-92580BD17A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14419" y="1186772"/>
            <a:ext cx="2729129" cy="204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02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822463" y="34866"/>
            <a:ext cx="7499074" cy="857250"/>
          </a:xfrm>
        </p:spPr>
        <p:txBody>
          <a:bodyPr>
            <a:noAutofit/>
          </a:bodyPr>
          <a:lstStyle/>
          <a:p>
            <a:r>
              <a:rPr lang="en-US" sz="3200" b="1" dirty="0">
                <a:solidFill>
                  <a:srgbClr val="1339CC"/>
                </a:solidFill>
                <a:latin typeface="+mn-lt"/>
                <a:ea typeface="ＭＳ Ｐゴシック" charset="0"/>
                <a:cs typeface="Calibri" charset="0"/>
              </a:rPr>
              <a:t>Oomycetes share characteristics with fungi</a:t>
            </a:r>
          </a:p>
        </p:txBody>
      </p:sp>
      <p:pic>
        <p:nvPicPr>
          <p:cNvPr id="19458" name="Picture 2" descr="Oomycetes">
            <a:extLst>
              <a:ext uri="{FF2B5EF4-FFF2-40B4-BE49-F238E27FC236}">
                <a16:creationId xmlns="" xmlns:a16="http://schemas.microsoft.com/office/drawing/2014/main" id="{DD3D569A-4753-B84F-9022-68DF91CA42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378" y="712176"/>
            <a:ext cx="2290410" cy="16796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 xmlns:a16="http://schemas.microsoft.com/office/drawing/2014/main" id="{2DF078B1-E3B7-A840-B32C-E99AD02D7592}"/>
              </a:ext>
            </a:extLst>
          </p:cNvPr>
          <p:cNvSpPr txBox="1">
            <a:spLocks noChangeArrowheads="1"/>
          </p:cNvSpPr>
          <p:nvPr/>
        </p:nvSpPr>
        <p:spPr>
          <a:xfrm>
            <a:off x="3112873" y="761123"/>
            <a:ext cx="7372350" cy="4000500"/>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solidFill>
                  <a:srgbClr val="000000"/>
                </a:solidFill>
                <a:latin typeface="Calibri" charset="0"/>
                <a:ea typeface="ＭＳ Ｐゴシック" charset="0"/>
                <a:cs typeface="Calibri" charset="0"/>
              </a:rPr>
              <a:t>Spores</a:t>
            </a:r>
          </a:p>
          <a:p>
            <a:r>
              <a:rPr lang="en-US" sz="2000" dirty="0">
                <a:solidFill>
                  <a:srgbClr val="000000"/>
                </a:solidFill>
                <a:latin typeface="Calibri" charset="0"/>
                <a:ea typeface="ＭＳ Ｐゴシック" charset="0"/>
                <a:cs typeface="Calibri" charset="0"/>
              </a:rPr>
              <a:t>Hyphae</a:t>
            </a:r>
          </a:p>
          <a:p>
            <a:r>
              <a:rPr lang="en-US" sz="2000" dirty="0">
                <a:solidFill>
                  <a:srgbClr val="000000"/>
                </a:solidFill>
                <a:latin typeface="Calibri" charset="0"/>
                <a:ea typeface="ＭＳ Ｐゴシック" charset="0"/>
                <a:cs typeface="Calibri" charset="0"/>
              </a:rPr>
              <a:t>Similar habitats and lifestyles</a:t>
            </a:r>
          </a:p>
        </p:txBody>
      </p:sp>
      <p:grpSp>
        <p:nvGrpSpPr>
          <p:cNvPr id="4" name="Group 3">
            <a:extLst>
              <a:ext uri="{FF2B5EF4-FFF2-40B4-BE49-F238E27FC236}">
                <a16:creationId xmlns="" xmlns:a16="http://schemas.microsoft.com/office/drawing/2014/main" id="{43B57019-2F17-F746-9AFE-35922F4DBF60}"/>
              </a:ext>
            </a:extLst>
          </p:cNvPr>
          <p:cNvGrpSpPr/>
          <p:nvPr/>
        </p:nvGrpSpPr>
        <p:grpSpPr>
          <a:xfrm>
            <a:off x="442914" y="2211870"/>
            <a:ext cx="9990068" cy="1819275"/>
            <a:chOff x="442914" y="2211870"/>
            <a:chExt cx="9990068" cy="1819275"/>
          </a:xfrm>
        </p:grpSpPr>
        <p:sp>
          <p:nvSpPr>
            <p:cNvPr id="10" name="Rectangle 2">
              <a:extLst>
                <a:ext uri="{FF2B5EF4-FFF2-40B4-BE49-F238E27FC236}">
                  <a16:creationId xmlns="" xmlns:a16="http://schemas.microsoft.com/office/drawing/2014/main" id="{75294D20-874F-4C48-8422-AE778CD3BA62}"/>
                </a:ext>
              </a:extLst>
            </p:cNvPr>
            <p:cNvSpPr txBox="1">
              <a:spLocks noChangeArrowheads="1"/>
            </p:cNvSpPr>
            <p:nvPr/>
          </p:nvSpPr>
          <p:spPr>
            <a:xfrm>
              <a:off x="442914" y="2211870"/>
              <a:ext cx="5829300" cy="85725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dirty="0">
                  <a:solidFill>
                    <a:srgbClr val="1339CC"/>
                  </a:solidFill>
                  <a:latin typeface="Calibri" panose="020F0502020204030204" pitchFamily="34" charset="0"/>
                  <a:ea typeface="ＭＳ Ｐゴシック" charset="0"/>
                  <a:cs typeface="Calibri" panose="020F0502020204030204" pitchFamily="34" charset="0"/>
                </a:rPr>
                <a:t>But, oomycetes are not fungi!</a:t>
              </a:r>
            </a:p>
          </p:txBody>
        </p:sp>
        <p:sp>
          <p:nvSpPr>
            <p:cNvPr id="11" name="Rectangle 3">
              <a:extLst>
                <a:ext uri="{FF2B5EF4-FFF2-40B4-BE49-F238E27FC236}">
                  <a16:creationId xmlns="" xmlns:a16="http://schemas.microsoft.com/office/drawing/2014/main" id="{E5663E22-E9D4-6C4A-BE90-0832B60017E1}"/>
                </a:ext>
              </a:extLst>
            </p:cNvPr>
            <p:cNvSpPr txBox="1">
              <a:spLocks noChangeArrowheads="1"/>
            </p:cNvSpPr>
            <p:nvPr/>
          </p:nvSpPr>
          <p:spPr>
            <a:xfrm>
              <a:off x="2111445" y="2843419"/>
              <a:ext cx="8321537" cy="1187726"/>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solidFill>
                    <a:srgbClr val="000000"/>
                  </a:solidFill>
                  <a:latin typeface="Calibri" charset="0"/>
                  <a:ea typeface="ＭＳ Ｐゴシック" charset="0"/>
                  <a:cs typeface="Calibri" charset="0"/>
                </a:rPr>
                <a:t>Not closely related based on DNA sequence</a:t>
              </a:r>
            </a:p>
            <a:p>
              <a:r>
                <a:rPr lang="en-US" sz="2000" dirty="0">
                  <a:solidFill>
                    <a:srgbClr val="000000"/>
                  </a:solidFill>
                  <a:latin typeface="Calibri" charset="0"/>
                  <a:ea typeface="ＭＳ Ｐゴシック" charset="0"/>
                  <a:cs typeface="Calibri" charset="0"/>
                </a:rPr>
                <a:t>Kingdom </a:t>
              </a:r>
              <a:r>
                <a:rPr lang="en-US" sz="2000" dirty="0" err="1">
                  <a:solidFill>
                    <a:srgbClr val="000000"/>
                  </a:solidFill>
                  <a:latin typeface="Calibri" charset="0"/>
                  <a:ea typeface="ＭＳ Ｐゴシック" charset="0"/>
                  <a:cs typeface="Calibri" charset="0"/>
                </a:rPr>
                <a:t>Chromista</a:t>
              </a:r>
              <a:r>
                <a:rPr lang="en-US" sz="2000" dirty="0">
                  <a:solidFill>
                    <a:srgbClr val="000000"/>
                  </a:solidFill>
                  <a:latin typeface="Calibri" charset="0"/>
                  <a:ea typeface="ＭＳ Ｐゴシック" charset="0"/>
                  <a:cs typeface="Calibri" charset="0"/>
                </a:rPr>
                <a:t> ( or </a:t>
              </a:r>
              <a:r>
                <a:rPr lang="en-US" sz="2000" dirty="0" err="1">
                  <a:solidFill>
                    <a:srgbClr val="000000"/>
                  </a:solidFill>
                  <a:latin typeface="Calibri" charset="0"/>
                  <a:ea typeface="ＭＳ Ｐゴシック" charset="0"/>
                  <a:cs typeface="Calibri" charset="0"/>
                </a:rPr>
                <a:t>Stramenopila</a:t>
              </a:r>
              <a:r>
                <a:rPr lang="en-US" sz="2000" dirty="0">
                  <a:solidFill>
                    <a:srgbClr val="000000"/>
                  </a:solidFill>
                  <a:latin typeface="Calibri" charset="0"/>
                  <a:ea typeface="ＭＳ Ｐゴシック" charset="0"/>
                  <a:cs typeface="Calibri" charset="0"/>
                </a:rPr>
                <a:t>)</a:t>
              </a:r>
            </a:p>
            <a:p>
              <a:r>
                <a:rPr lang="en-US" sz="2000" dirty="0">
                  <a:solidFill>
                    <a:srgbClr val="000000"/>
                  </a:solidFill>
                  <a:latin typeface="Calibri" charset="0"/>
                  <a:ea typeface="ＭＳ Ｐゴシック" charset="0"/>
                  <a:cs typeface="Calibri" charset="0"/>
                </a:rPr>
                <a:t>Produce motile, flagellated zoospores with 2 flagella</a:t>
              </a:r>
            </a:p>
            <a:p>
              <a:r>
                <a:rPr lang="en-US" sz="2000" dirty="0">
                  <a:solidFill>
                    <a:srgbClr val="000000"/>
                  </a:solidFill>
                  <a:latin typeface="Calibri" charset="0"/>
                  <a:ea typeface="ＭＳ Ｐゴシック" charset="0"/>
                  <a:cs typeface="Calibri" charset="0"/>
                </a:rPr>
                <a:t>Different membrane and cell wall components</a:t>
              </a:r>
            </a:p>
            <a:p>
              <a:r>
                <a:rPr lang="en-US" sz="2000" dirty="0">
                  <a:solidFill>
                    <a:srgbClr val="000000"/>
                  </a:solidFill>
                  <a:latin typeface="Calibri" charset="0"/>
                  <a:ea typeface="ＭＳ Ｐゴシック" charset="0"/>
                  <a:cs typeface="Calibri" charset="0"/>
                </a:rPr>
                <a:t>Different metabolic pathways and organelle structure</a:t>
              </a:r>
            </a:p>
            <a:p>
              <a:r>
                <a:rPr lang="en-US" sz="2000" dirty="0">
                  <a:solidFill>
                    <a:srgbClr val="000000"/>
                  </a:solidFill>
                  <a:latin typeface="Calibri" charset="0"/>
                  <a:ea typeface="ＭＳ Ｐゴシック" charset="0"/>
                  <a:cs typeface="Calibri" charset="0"/>
                </a:rPr>
                <a:t>Diploid (2N) nuclei in hyphal phase</a:t>
              </a:r>
            </a:p>
          </p:txBody>
        </p:sp>
      </p:grpSp>
      <p:pic>
        <p:nvPicPr>
          <p:cNvPr id="12" name="Picture 1">
            <a:extLst>
              <a:ext uri="{FF2B5EF4-FFF2-40B4-BE49-F238E27FC236}">
                <a16:creationId xmlns="" xmlns:a16="http://schemas.microsoft.com/office/drawing/2014/main" id="{22A3164F-4777-924E-AF11-B3D25DB3296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8937" y="712176"/>
            <a:ext cx="21336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716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600200" y="0"/>
            <a:ext cx="5943600" cy="914400"/>
          </a:xfrm>
        </p:spPr>
        <p:txBody>
          <a:bodyPr>
            <a:normAutofit/>
          </a:bodyPr>
          <a:lstStyle/>
          <a:p>
            <a:r>
              <a:rPr lang="en-US" sz="3200" b="1" dirty="0">
                <a:solidFill>
                  <a:srgbClr val="1339CC"/>
                </a:solidFill>
                <a:latin typeface="Calibri" charset="0"/>
                <a:ea typeface="ＭＳ Ｐゴシック" charset="0"/>
                <a:cs typeface="Calibri" charset="0"/>
              </a:rPr>
              <a:t>Hypha(e)</a:t>
            </a:r>
          </a:p>
        </p:txBody>
      </p:sp>
      <p:pic>
        <p:nvPicPr>
          <p:cNvPr id="3074" name="Picture 2" descr="Scanning Electron Microscope Blog: April 2013">
            <a:extLst>
              <a:ext uri="{FF2B5EF4-FFF2-40B4-BE49-F238E27FC236}">
                <a16:creationId xmlns="" xmlns:a16="http://schemas.microsoft.com/office/drawing/2014/main" id="{F4F9D281-F7AD-6D47-B50F-E6AEEBEC479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0733"/>
          <a:stretch/>
        </p:blipFill>
        <p:spPr bwMode="auto">
          <a:xfrm>
            <a:off x="107592" y="842941"/>
            <a:ext cx="3887938" cy="4209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anning Electron Microscope Blog: April 2013">
            <a:extLst>
              <a:ext uri="{FF2B5EF4-FFF2-40B4-BE49-F238E27FC236}">
                <a16:creationId xmlns="" xmlns:a16="http://schemas.microsoft.com/office/drawing/2014/main" id="{84C8D59D-7853-B643-A278-030E78D6226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9142" r="24735"/>
          <a:stretch/>
        </p:blipFill>
        <p:spPr bwMode="auto">
          <a:xfrm>
            <a:off x="4343401" y="823306"/>
            <a:ext cx="4693007" cy="424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5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2405743" y="1091439"/>
            <a:ext cx="5829300" cy="857250"/>
          </a:xfrm>
        </p:spPr>
        <p:txBody>
          <a:bodyPr>
            <a:normAutofit/>
          </a:bodyPr>
          <a:lstStyle/>
          <a:p>
            <a:pPr marL="685800" lvl="2" indent="0">
              <a:lnSpc>
                <a:spcPct val="90000"/>
              </a:lnSpc>
              <a:buNone/>
            </a:pPr>
            <a:r>
              <a:rPr lang="en-US" sz="2800" dirty="0">
                <a:latin typeface="Calibri"/>
                <a:ea typeface="ＭＳ Ｐゴシック" charset="0"/>
                <a:cs typeface="Calibri"/>
              </a:rPr>
              <a:t>May be either </a:t>
            </a:r>
            <a:r>
              <a:rPr lang="en-US" sz="2800" u="sng" dirty="0" err="1">
                <a:latin typeface="Calibri"/>
                <a:ea typeface="ＭＳ Ｐゴシック" charset="0"/>
                <a:cs typeface="Calibri"/>
              </a:rPr>
              <a:t>septate</a:t>
            </a:r>
            <a:r>
              <a:rPr lang="en-US" sz="2800" dirty="0">
                <a:latin typeface="Calibri"/>
                <a:ea typeface="ＭＳ Ｐゴシック" charset="0"/>
                <a:cs typeface="Calibri"/>
              </a:rPr>
              <a:t> or </a:t>
            </a:r>
            <a:r>
              <a:rPr lang="en-US" sz="2800" u="sng" dirty="0" err="1">
                <a:latin typeface="Calibri"/>
                <a:ea typeface="ＭＳ Ｐゴシック" charset="0"/>
                <a:cs typeface="Calibri"/>
              </a:rPr>
              <a:t>aseptate</a:t>
            </a:r>
            <a:endParaRPr lang="en-US" sz="2800" dirty="0">
              <a:latin typeface="Calibri"/>
              <a:ea typeface="ＭＳ Ｐゴシック" charset="0"/>
              <a:cs typeface="Calibri"/>
            </a:endParaRPr>
          </a:p>
          <a:p>
            <a:pPr marL="0" indent="0">
              <a:lnSpc>
                <a:spcPct val="90000"/>
              </a:lnSpc>
              <a:buNone/>
            </a:pPr>
            <a:endParaRPr lang="en-US" sz="2800" dirty="0">
              <a:latin typeface="Calibri"/>
              <a:ea typeface="ＭＳ Ｐゴシック" charset="0"/>
              <a:cs typeface="Calibri"/>
            </a:endParaRPr>
          </a:p>
        </p:txBody>
      </p:sp>
      <p:pic>
        <p:nvPicPr>
          <p:cNvPr id="21509" name="Picture 5" descr="Aspergillu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065" y="1495858"/>
            <a:ext cx="3021022" cy="3441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150245" y="2919885"/>
            <a:ext cx="3536555" cy="523220"/>
          </a:xfrm>
          <a:prstGeom prst="rect">
            <a:avLst/>
          </a:prstGeom>
          <a:noFill/>
        </p:spPr>
        <p:txBody>
          <a:bodyPr wrap="square" rtlCol="0">
            <a:spAutoFit/>
          </a:bodyPr>
          <a:lstStyle/>
          <a:p>
            <a:r>
              <a:rPr lang="en-US" sz="2800" dirty="0">
                <a:latin typeface="Calibri"/>
                <a:cs typeface="Calibri"/>
              </a:rPr>
              <a:t>   septum (septa)</a:t>
            </a:r>
          </a:p>
        </p:txBody>
      </p:sp>
      <p:cxnSp>
        <p:nvCxnSpPr>
          <p:cNvPr id="4" name="Straight Arrow Connector 3"/>
          <p:cNvCxnSpPr>
            <a:cxnSpLocks/>
            <a:endCxn id="21509" idx="3"/>
          </p:cNvCxnSpPr>
          <p:nvPr/>
        </p:nvCxnSpPr>
        <p:spPr bwMode="auto">
          <a:xfrm flipH="1">
            <a:off x="3578087" y="3216690"/>
            <a:ext cx="1742308" cy="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6" name="Title 5">
            <a:extLst>
              <a:ext uri="{FF2B5EF4-FFF2-40B4-BE49-F238E27FC236}">
                <a16:creationId xmlns="" xmlns:a16="http://schemas.microsoft.com/office/drawing/2014/main" id="{8D1442AD-FDAA-4E49-8158-0709B9A746F1}"/>
              </a:ext>
            </a:extLst>
          </p:cNvPr>
          <p:cNvSpPr>
            <a:spLocks noGrp="1"/>
          </p:cNvSpPr>
          <p:nvPr>
            <p:ph type="title"/>
          </p:nvPr>
        </p:nvSpPr>
        <p:spPr/>
        <p:txBody>
          <a:bodyPr/>
          <a:lstStyle/>
          <a:p>
            <a:endParaRPr lang="en-US"/>
          </a:p>
        </p:txBody>
      </p:sp>
      <p:sp>
        <p:nvSpPr>
          <p:cNvPr id="10" name="Title 1">
            <a:extLst>
              <a:ext uri="{FF2B5EF4-FFF2-40B4-BE49-F238E27FC236}">
                <a16:creationId xmlns="" xmlns:a16="http://schemas.microsoft.com/office/drawing/2014/main" id="{6C35EAB4-6D91-9C43-BF6B-092C7F34604C}"/>
              </a:ext>
            </a:extLst>
          </p:cNvPr>
          <p:cNvSpPr txBox="1">
            <a:spLocks/>
          </p:cNvSpPr>
          <p:nvPr/>
        </p:nvSpPr>
        <p:spPr>
          <a:xfrm>
            <a:off x="-904224" y="82808"/>
            <a:ext cx="5943600" cy="9144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dirty="0">
                <a:solidFill>
                  <a:srgbClr val="1339CC"/>
                </a:solidFill>
                <a:latin typeface="Calibri" charset="0"/>
                <a:ea typeface="ＭＳ Ｐゴシック" charset="0"/>
                <a:cs typeface="Calibri" charset="0"/>
              </a:rPr>
              <a:t>Hypha(e)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600200" y="0"/>
            <a:ext cx="5943600" cy="914400"/>
          </a:xfrm>
        </p:spPr>
        <p:txBody>
          <a:bodyPr>
            <a:normAutofit/>
          </a:bodyPr>
          <a:lstStyle/>
          <a:p>
            <a:r>
              <a:rPr lang="en-US" sz="3200" b="1" dirty="0">
                <a:solidFill>
                  <a:srgbClr val="1339CC"/>
                </a:solidFill>
                <a:latin typeface="Calibri" charset="0"/>
                <a:ea typeface="ＭＳ Ｐゴシック" charset="0"/>
                <a:cs typeface="Calibri" charset="0"/>
              </a:rPr>
              <a:t>Septa</a:t>
            </a:r>
          </a:p>
        </p:txBody>
      </p:sp>
      <p:pic>
        <p:nvPicPr>
          <p:cNvPr id="3074" name="Picture 2" descr="Scanning Electron Microscope Blog: April 2013">
            <a:extLst>
              <a:ext uri="{FF2B5EF4-FFF2-40B4-BE49-F238E27FC236}">
                <a16:creationId xmlns="" xmlns:a16="http://schemas.microsoft.com/office/drawing/2014/main" id="{F4F9D281-F7AD-6D47-B50F-E6AEEBEC479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0733"/>
          <a:stretch/>
        </p:blipFill>
        <p:spPr bwMode="auto">
          <a:xfrm>
            <a:off x="107592" y="842941"/>
            <a:ext cx="3887938" cy="4209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anning Electron Microscope Blog: April 2013">
            <a:extLst>
              <a:ext uri="{FF2B5EF4-FFF2-40B4-BE49-F238E27FC236}">
                <a16:creationId xmlns="" xmlns:a16="http://schemas.microsoft.com/office/drawing/2014/main" id="{84C8D59D-7853-B643-A278-030E78D6226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9142" r="24735"/>
          <a:stretch/>
        </p:blipFill>
        <p:spPr bwMode="auto">
          <a:xfrm>
            <a:off x="4343401" y="823306"/>
            <a:ext cx="4693007" cy="424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951904" y="308113"/>
            <a:ext cx="5829300" cy="857250"/>
          </a:xfrm>
        </p:spPr>
        <p:txBody>
          <a:bodyPr>
            <a:normAutofit/>
          </a:bodyPr>
          <a:lstStyle/>
          <a:p>
            <a:r>
              <a:rPr lang="en-US" sz="3200" b="1" dirty="0">
                <a:solidFill>
                  <a:srgbClr val="1339CC"/>
                </a:solidFill>
                <a:latin typeface="Calibri" charset="0"/>
                <a:ea typeface="ＭＳ Ｐゴシック" charset="0"/>
                <a:cs typeface="Calibri" charset="0"/>
              </a:rPr>
              <a:t>Reproduce by spores</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241" y="0"/>
            <a:ext cx="3789759"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 name="Title 1"/>
          <p:cNvSpPr txBox="1">
            <a:spLocks/>
          </p:cNvSpPr>
          <p:nvPr/>
        </p:nvSpPr>
        <p:spPr bwMode="auto">
          <a:xfrm>
            <a:off x="-951904" y="2143125"/>
            <a:ext cx="58293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r>
              <a:rPr lang="en-US" sz="2400" dirty="0">
                <a:solidFill>
                  <a:schemeClr val="tx1"/>
                </a:solidFill>
                <a:latin typeface="Calibri" charset="0"/>
                <a:ea typeface="ＭＳ Ｐゴシック" charset="0"/>
                <a:cs typeface="Calibri" charset="0"/>
              </a:rPr>
              <a:t>sexual and asexual spores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80898"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390810" y="1514683"/>
            <a:ext cx="8229600" cy="3394472"/>
          </a:xfrm>
        </p:spPr>
      </p:pic>
      <p:pic>
        <p:nvPicPr>
          <p:cNvPr id="80899" name="Picture 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52022" y="111868"/>
            <a:ext cx="6373537" cy="4288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70050" y="2774518"/>
            <a:ext cx="3524250"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a:extLst>
              <a:ext uri="{FF2B5EF4-FFF2-40B4-BE49-F238E27FC236}">
                <a16:creationId xmlns="" xmlns:a16="http://schemas.microsoft.com/office/drawing/2014/main" id="{676D4046-0C24-464A-92D8-A4DFCC9ED01D}"/>
              </a:ext>
            </a:extLst>
          </p:cNvPr>
          <p:cNvSpPr txBox="1">
            <a:spLocks/>
          </p:cNvSpPr>
          <p:nvPr/>
        </p:nvSpPr>
        <p:spPr bwMode="auto">
          <a:xfrm>
            <a:off x="-1650985" y="234345"/>
            <a:ext cx="58293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r>
              <a:rPr lang="en-US" sz="3200" b="1" dirty="0">
                <a:solidFill>
                  <a:srgbClr val="1339CC"/>
                </a:solidFill>
                <a:latin typeface="Calibri" charset="0"/>
                <a:ea typeface="ＭＳ Ｐゴシック" charset="0"/>
                <a:cs typeface="Calibri" charset="0"/>
              </a:rPr>
              <a:t>asexual spores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94080" y="-35077"/>
            <a:ext cx="6517066" cy="5213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a:extLst>
              <a:ext uri="{FF2B5EF4-FFF2-40B4-BE49-F238E27FC236}">
                <a16:creationId xmlns="" xmlns:a16="http://schemas.microsoft.com/office/drawing/2014/main" id="{F11AD80C-B255-2F41-A2D9-C8A95182EABD}"/>
              </a:ext>
            </a:extLst>
          </p:cNvPr>
          <p:cNvSpPr txBox="1">
            <a:spLocks/>
          </p:cNvSpPr>
          <p:nvPr/>
        </p:nvSpPr>
        <p:spPr bwMode="auto">
          <a:xfrm>
            <a:off x="-1257300" y="214933"/>
            <a:ext cx="58293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r>
              <a:rPr lang="en-US" sz="3200" b="1" dirty="0">
                <a:solidFill>
                  <a:srgbClr val="1339CC"/>
                </a:solidFill>
                <a:latin typeface="Calibri" charset="0"/>
                <a:ea typeface="ＭＳ Ｐゴシック" charset="0"/>
                <a:cs typeface="Calibri" charset="0"/>
              </a:rPr>
              <a:t>sexual spores</a:t>
            </a:r>
          </a:p>
        </p:txBody>
      </p:sp>
      <p:pic>
        <p:nvPicPr>
          <p:cNvPr id="34818" name="Picture 2" descr="Chasmothecia of three powdery mildew species observed in this study.... |  Download Scientific Diagram">
            <a:extLst>
              <a:ext uri="{FF2B5EF4-FFF2-40B4-BE49-F238E27FC236}">
                <a16:creationId xmlns="" xmlns:a16="http://schemas.microsoft.com/office/drawing/2014/main" id="{0BD8A777-B29E-BB40-BFFD-F96895A9B3C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182" t="10753" r="32224" b="4451"/>
          <a:stretch/>
        </p:blipFill>
        <p:spPr bwMode="auto">
          <a:xfrm>
            <a:off x="1657350" y="1281018"/>
            <a:ext cx="6517066" cy="2828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25636</TotalTime>
  <Words>450</Words>
  <Application>Microsoft Office PowerPoint</Application>
  <PresentationFormat>On-screen Show (16:9)</PresentationFormat>
  <Paragraphs>126</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ＭＳ Ｐゴシック</vt:lpstr>
      <vt:lpstr>Arial</vt:lpstr>
      <vt:lpstr>Calibri</vt:lpstr>
      <vt:lpstr>Times New Roman</vt:lpstr>
      <vt:lpstr>Office Theme</vt:lpstr>
      <vt:lpstr>PowerPoint Presentation</vt:lpstr>
      <vt:lpstr>PowerPoint Presentation</vt:lpstr>
      <vt:lpstr>Hypha(e)</vt:lpstr>
      <vt:lpstr>Hypha(e)</vt:lpstr>
      <vt:lpstr>PowerPoint Presentation</vt:lpstr>
      <vt:lpstr>Septa</vt:lpstr>
      <vt:lpstr>Reproduce by spores</vt:lpstr>
      <vt:lpstr>PowerPoint Presentation</vt:lpstr>
      <vt:lpstr>PowerPoint Presentation</vt:lpstr>
      <vt:lpstr>PowerPoint Presentation</vt:lpstr>
      <vt:lpstr>Types of asexual propagules </vt:lpstr>
      <vt:lpstr>Spore Types</vt:lpstr>
      <vt:lpstr>Conidiophores</vt:lpstr>
      <vt:lpstr>Fusarium</vt:lpstr>
      <vt:lpstr>PowerPoint Presentation</vt:lpstr>
      <vt:lpstr>PowerPoint Presentation</vt:lpstr>
      <vt:lpstr>Pycnidia (-ium)</vt:lpstr>
      <vt:lpstr>PowerPoint Presentation</vt:lpstr>
      <vt:lpstr>Acervuli (-us) </vt:lpstr>
      <vt:lpstr>PowerPoint Presentation</vt:lpstr>
      <vt:lpstr>PowerPoint Presentation</vt:lpstr>
      <vt:lpstr>PowerPoint Presentation</vt:lpstr>
      <vt:lpstr>PowerPoint Presentation</vt:lpstr>
      <vt:lpstr>Basidiomycota</vt:lpstr>
      <vt:lpstr>PowerPoint Presentation</vt:lpstr>
      <vt:lpstr>Basidium and basidiospores</vt:lpstr>
      <vt:lpstr>Members of Ascomycota and Basidiomycota have regularly septate hyphae</vt:lpstr>
      <vt:lpstr>PowerPoint Presentation</vt:lpstr>
      <vt:lpstr>PowerPoint Presentation</vt:lpstr>
      <vt:lpstr>Many fungi have sexual and asexual stages</vt:lpstr>
      <vt:lpstr>PowerPoint Presentation</vt:lpstr>
      <vt:lpstr>PowerPoint Presentation</vt:lpstr>
      <vt:lpstr>PowerPoint Presentation</vt:lpstr>
      <vt:lpstr>PowerPoint Presentation</vt:lpstr>
      <vt:lpstr>PowerPoint Presentation</vt:lpstr>
      <vt:lpstr>Oomycota (not true Fungi)</vt:lpstr>
      <vt:lpstr>Oomycetes share characteristics with fungi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Leilani Sumabat</dc:creator>
  <cp:lastModifiedBy>Hudson, Julia</cp:lastModifiedBy>
  <cp:revision>638</cp:revision>
  <dcterms:created xsi:type="dcterms:W3CDTF">2018-03-18T20:20:44Z</dcterms:created>
  <dcterms:modified xsi:type="dcterms:W3CDTF">2022-02-28T04:50:54Z</dcterms:modified>
</cp:coreProperties>
</file>