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BCF56A-B865-4885-96C2-9B30B4E8F9BA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B82A6-5B4F-41A5-8A75-7C1A075C5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46A8C-B7FF-4B2A-B494-A7EC0A8D4D95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29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</p:spPr>
      </p:sp>
      <p:sp>
        <p:nvSpPr>
          <p:cNvPr id="329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45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4E23AA-D987-47B5-B89C-22EF7AE4A57A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1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7587" cy="3430588"/>
          </a:xfrm>
          <a:ln w="12700" cap="flat">
            <a:solidFill>
              <a:schemeClr val="tx1"/>
            </a:solidFill>
          </a:ln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3749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28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2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0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C72F4-6035-4D4F-8DEF-3D68DB6505D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0715C-721E-4F2D-B1AB-D9AB894E6B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37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76806B-39EE-43B3-ABE2-2C750707093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2/28/2022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A440-3081-4CB7-BFBB-649714C33D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199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503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761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9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3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13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9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596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34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AC34-8C3D-496B-942F-54016FFF7A45}" type="datetimeFigureOut">
              <a:rPr lang="en-US" smtClean="0"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D34DC-259E-4234-8C05-BB18C418E3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5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6.png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4778"/>
            <a:ext cx="2436876" cy="82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6200"/>
            <a:ext cx="9144000" cy="2086304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Training for Agricultural Professionals in Guam and the Northern Mariana Islands on identification of prevalent fungal leaf pathogens and their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diseases</a:t>
            </a:r>
            <a:endParaRPr lang="en-US" altLang="en-US" sz="3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310352"/>
            <a:ext cx="8534400" cy="14714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Robert C. Kemerait Jr., PhD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Professor and Extension Specialist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Department of Plant Pathology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University of Georgia CAES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Follow on Twitter “bob </a:t>
            </a:r>
            <a:r>
              <a:rPr lang="en-US" altLang="en-US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kemerait</a:t>
            </a: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5" y="5257801"/>
            <a:ext cx="1939156" cy="6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7924" y="2209800"/>
            <a:ext cx="8761476" cy="2971800"/>
            <a:chOff x="153924" y="2209800"/>
            <a:chExt cx="8761476" cy="2971800"/>
          </a:xfrm>
        </p:grpSpPr>
        <p:pic>
          <p:nvPicPr>
            <p:cNvPr id="231431" name="Picture 7" descr="https://scontent-a-ord.xx.fbcdn.net/hphotos-frc3/1377257_10201501976207278_22289305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084" y="2209800"/>
              <a:ext cx="2196916" cy="294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43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124" y="2209800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09800"/>
              <a:ext cx="2209800" cy="294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24" y="2237232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4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10900" r="25833" b="12016"/>
          <a:stretch/>
        </p:blipFill>
        <p:spPr bwMode="auto">
          <a:xfrm>
            <a:off x="8641712" y="5184828"/>
            <a:ext cx="1569089" cy="16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24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Not the Problem……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ONE OF THE MOST DIFFICULT aspects of disease diagnosis is that MUCH of what you will find under the microscope is NOT the problem!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Pine pollen.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Plant parts (</a:t>
            </a:r>
            <a:r>
              <a:rPr lang="en-US" dirty="0" err="1" smtClean="0"/>
              <a:t>trichomes</a:t>
            </a:r>
            <a:r>
              <a:rPr lang="en-US" dirty="0" smtClean="0"/>
              <a:t>, chloroplasts, etc.)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Fungal “parts” (like conidiophores) that we cannot diagnose…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Spores from other non-pathogenic fungi.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Spores from other WEAKLY pathogenic fungi, that WILL fool you sometimes!</a:t>
            </a:r>
          </a:p>
          <a:p>
            <a:pPr lvl="2">
              <a:buClr>
                <a:srgbClr val="000099"/>
              </a:buClr>
            </a:pPr>
            <a:r>
              <a:rPr lang="en-US" dirty="0" smtClean="0"/>
              <a:t>ALTERNARIA!</a:t>
            </a:r>
          </a:p>
          <a:p>
            <a:pPr lvl="1">
              <a:buClr>
                <a:srgbClr val="000099"/>
              </a:buClr>
            </a:pPr>
            <a:endParaRPr lang="en-US" dirty="0"/>
          </a:p>
        </p:txBody>
      </p:sp>
      <p:pic>
        <p:nvPicPr>
          <p:cNvPr id="1026" name="Picture 2" descr="C:\Program Files\Microsoft Office\MEDIA\CAGCAT10\j030525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53372" y="4876800"/>
            <a:ext cx="1138428" cy="1828800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2762" y="2142990"/>
            <a:ext cx="1112838" cy="1133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56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Cercospora with </a:t>
            </a:r>
            <a:r>
              <a:rPr lang="en-US" dirty="0" err="1" smtClean="0"/>
              <a:t>condiaphores</a:t>
            </a:r>
            <a:endParaRPr lang="en-US" dirty="0"/>
          </a:p>
        </p:txBody>
      </p:sp>
      <p:pic>
        <p:nvPicPr>
          <p:cNvPr id="5" name="Content Placeholder 4" descr="cercospora condiophor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48847" y="1600201"/>
            <a:ext cx="3103307" cy="4525963"/>
          </a:xfrm>
        </p:spPr>
      </p:pic>
      <p:pic>
        <p:nvPicPr>
          <p:cNvPr id="6" name="Content Placeholder 5" descr="cercospor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518441"/>
            <a:ext cx="4038600" cy="2689480"/>
          </a:xfrm>
        </p:spPr>
      </p:pic>
    </p:spTree>
    <p:extLst>
      <p:ext uri="{BB962C8B-B14F-4D97-AF65-F5344CB8AC3E}">
        <p14:creationId xmlns:p14="http://schemas.microsoft.com/office/powerpoint/2010/main" val="276118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99"/>
                </a:solidFill>
              </a:rPr>
              <a:t>Conidiaphores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200" dirty="0"/>
              <a:t>not diagnostic of the pathogen…......</a:t>
            </a:r>
            <a:endParaRPr lang="en-US" dirty="0"/>
          </a:p>
        </p:txBody>
      </p:sp>
      <p:pic>
        <p:nvPicPr>
          <p:cNvPr id="4" name="Content Placeholder 3" descr="0037 - 20110718_123753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247741"/>
            <a:ext cx="4038600" cy="3230880"/>
          </a:xfrm>
        </p:spPr>
      </p:pic>
      <p:pic>
        <p:nvPicPr>
          <p:cNvPr id="7" name="Content Placeholder 6" descr="0038 - 20110718_123848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247741"/>
            <a:ext cx="4038600" cy="3230880"/>
          </a:xfrm>
        </p:spPr>
      </p:pic>
      <p:sp>
        <p:nvSpPr>
          <p:cNvPr id="6" name="Oval 5"/>
          <p:cNvSpPr/>
          <p:nvPr/>
        </p:nvSpPr>
        <p:spPr>
          <a:xfrm>
            <a:off x="3429000" y="3429000"/>
            <a:ext cx="838200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3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DSC0099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348706"/>
            <a:ext cx="4038600" cy="3028950"/>
          </a:xfrm>
        </p:spPr>
      </p:pic>
      <p:pic>
        <p:nvPicPr>
          <p:cNvPr id="10" name="Content Placeholder 9" descr="DSC0099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5938838" y="2290764"/>
            <a:ext cx="4914900" cy="3686175"/>
          </a:xfrm>
        </p:spPr>
      </p:pic>
    </p:spTree>
    <p:extLst>
      <p:ext uri="{BB962C8B-B14F-4D97-AF65-F5344CB8AC3E}">
        <p14:creationId xmlns:p14="http://schemas.microsoft.com/office/powerpoint/2010/main" val="38833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9"/>
                </a:solidFill>
              </a:rPr>
              <a:t>Alternaria and </a:t>
            </a:r>
            <a:r>
              <a:rPr lang="en-US" dirty="0" err="1" smtClean="0">
                <a:solidFill>
                  <a:srgbClr val="000099"/>
                </a:solidFill>
              </a:rPr>
              <a:t>Epicoccum</a:t>
            </a:r>
            <a:r>
              <a:rPr lang="en-US" dirty="0" smtClean="0">
                <a:solidFill>
                  <a:srgbClr val="000099"/>
                </a:solidFill>
              </a:rPr>
              <a:t/>
            </a:r>
            <a:br>
              <a:rPr lang="en-US" dirty="0" smtClean="0">
                <a:solidFill>
                  <a:srgbClr val="000099"/>
                </a:solidFill>
              </a:rPr>
            </a:br>
            <a:r>
              <a:rPr lang="en-US" sz="3200" dirty="0"/>
              <a:t>spores that are commonly observed on row crops but that are </a:t>
            </a:r>
            <a:r>
              <a:rPr lang="en-US" sz="3200" b="1" dirty="0">
                <a:solidFill>
                  <a:srgbClr val="FF0000"/>
                </a:solidFill>
              </a:rPr>
              <a:t>typically</a:t>
            </a:r>
            <a:r>
              <a:rPr lang="en-US" sz="3200" dirty="0"/>
              <a:t> NOT the problem</a:t>
            </a:r>
            <a:endParaRPr lang="en-US" dirty="0"/>
          </a:p>
        </p:txBody>
      </p:sp>
      <p:pic>
        <p:nvPicPr>
          <p:cNvPr id="7" name="Content Placeholder 6" descr="alternaria02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2502958"/>
            <a:ext cx="4038600" cy="2720446"/>
          </a:xfrm>
        </p:spPr>
      </p:pic>
      <p:pic>
        <p:nvPicPr>
          <p:cNvPr id="8" name="Content Placeholder 7" descr="epicoccu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348706"/>
            <a:ext cx="4038600" cy="3028950"/>
          </a:xfrm>
        </p:spPr>
      </p:pic>
      <p:sp>
        <p:nvSpPr>
          <p:cNvPr id="5" name="TextBox 4"/>
          <p:cNvSpPr txBox="1"/>
          <p:nvPr/>
        </p:nvSpPr>
        <p:spPr>
          <a:xfrm>
            <a:off x="6172200" y="5486400"/>
            <a:ext cx="400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Epicoccum</a:t>
            </a:r>
            <a:r>
              <a:rPr lang="en-US" dirty="0">
                <a:solidFill>
                  <a:prstClr val="black"/>
                </a:solidFill>
              </a:rPr>
              <a:t> is especially common on corn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Fungal Pathogens, Sign, and Symptoms </a:t>
            </a:r>
            <a:endParaRPr lang="en-US" sz="36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In plant disease diagnosis what are “signs and symptoms”?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Symptoms of disease</a:t>
            </a:r>
            <a:r>
              <a:rPr lang="en-US" dirty="0" smtClean="0"/>
              <a:t>:  the effects of a specific disease on a specific host.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Signs of disease</a:t>
            </a:r>
            <a:r>
              <a:rPr lang="en-US" dirty="0" smtClean="0"/>
              <a:t>: actual parts of the pathogen, like spores, that when observed can lead to an accurate diagnosis.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Plant disease diagnosis </a:t>
            </a:r>
            <a:r>
              <a:rPr lang="en-US" dirty="0" smtClean="0"/>
              <a:t>is the process by which a disease and/or pathogen is identified. </a:t>
            </a:r>
          </a:p>
        </p:txBody>
      </p:sp>
      <p:pic>
        <p:nvPicPr>
          <p:cNvPr id="1026" name="Picture 2" descr="C:\Program Files\Microsoft Office\MEDIA\CAGCAT10\j0305257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61780" y="4953000"/>
            <a:ext cx="853821" cy="1371600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2762" y="1676401"/>
            <a:ext cx="1112838" cy="11336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44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What is it?? </a:t>
            </a:r>
            <a:b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Symptoms versus Signs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Symptoms</a:t>
            </a:r>
            <a:r>
              <a:rPr lang="en-US" dirty="0" smtClean="0"/>
              <a:t>:  visible expression by the PLANT of the effects of a disease or nematode.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Stunting (e.g. Tomato spotted wilt of peanut; nematode damage)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Leaf spots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Wilts</a:t>
            </a:r>
          </a:p>
          <a:p>
            <a:pPr lvl="1">
              <a:buClr>
                <a:srgbClr val="000099"/>
              </a:buClr>
            </a:pPr>
            <a:r>
              <a:rPr lang="en-US" dirty="0" err="1" smtClean="0"/>
              <a:t>Interveinal</a:t>
            </a:r>
            <a:r>
              <a:rPr lang="en-US" dirty="0" smtClean="0"/>
              <a:t> </a:t>
            </a:r>
            <a:r>
              <a:rPr lang="en-US" dirty="0" err="1" smtClean="0"/>
              <a:t>chlorosis</a:t>
            </a:r>
            <a:r>
              <a:rPr lang="en-US" dirty="0" smtClean="0"/>
              <a:t> (viruses, sometimes nematodes)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Root-galling (root-knot nematode damage)</a:t>
            </a:r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Signs</a:t>
            </a:r>
            <a:r>
              <a:rPr lang="en-US" dirty="0" smtClean="0"/>
              <a:t>:  Actual structures associated with the pathogen that causes the plant disease.</a:t>
            </a:r>
          </a:p>
          <a:p>
            <a:pPr lvl="1">
              <a:buClr>
                <a:srgbClr val="000099"/>
              </a:buClr>
            </a:pPr>
            <a:r>
              <a:rPr lang="en-US" dirty="0" err="1" smtClean="0"/>
              <a:t>Sclerotia</a:t>
            </a:r>
            <a:r>
              <a:rPr lang="en-US" dirty="0" smtClean="0"/>
              <a:t>, </a:t>
            </a:r>
            <a:r>
              <a:rPr lang="en-US" dirty="0" err="1" smtClean="0"/>
              <a:t>sporulation</a:t>
            </a:r>
            <a:r>
              <a:rPr lang="en-US" dirty="0" smtClean="0"/>
              <a:t>/spores, fungal growth, etc.</a:t>
            </a:r>
          </a:p>
        </p:txBody>
      </p:sp>
    </p:spTree>
    <p:extLst>
      <p:ext uri="{BB962C8B-B14F-4D97-AF65-F5344CB8AC3E}">
        <p14:creationId xmlns:p14="http://schemas.microsoft.com/office/powerpoint/2010/main" val="182445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smtClean="0">
                <a:latin typeface="Comic Sans MS" pitchFamily="66" charset="0"/>
              </a:rPr>
              <a:t>Late Leaf Spot</a:t>
            </a:r>
          </a:p>
        </p:txBody>
      </p:sp>
      <p:pic>
        <p:nvPicPr>
          <p:cNvPr id="14848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250" y="1571626"/>
            <a:ext cx="3841750" cy="5133975"/>
          </a:xfrm>
          <a:noFill/>
        </p:spPr>
      </p:pic>
      <p:pic>
        <p:nvPicPr>
          <p:cNvPr id="148484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8576" y="1600200"/>
            <a:ext cx="3832225" cy="5105400"/>
          </a:xfrm>
          <a:noFill/>
        </p:spPr>
      </p:pic>
    </p:spTree>
    <p:extLst>
      <p:ext uri="{BB962C8B-B14F-4D97-AF65-F5344CB8AC3E}">
        <p14:creationId xmlns:p14="http://schemas.microsoft.com/office/powerpoint/2010/main" val="1383017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n-US" sz="3600">
                <a:solidFill>
                  <a:srgbClr val="FFFF00"/>
                </a:solidFill>
                <a:latin typeface="Comic Sans MS" pitchFamily="66" charset="0"/>
              </a:rPr>
              <a:t>Charcoal Rot: </a:t>
            </a:r>
            <a:br>
              <a:rPr lang="en-US" sz="360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600">
                <a:solidFill>
                  <a:srgbClr val="FFFF00"/>
                </a:solidFill>
                <a:latin typeface="Comic Sans MS" pitchFamily="66" charset="0"/>
              </a:rPr>
              <a:t>Macrophomina phaseolina</a:t>
            </a:r>
          </a:p>
        </p:txBody>
      </p:sp>
      <p:sp>
        <p:nvSpPr>
          <p:cNvPr id="72707" name="Content Placeholder 3"/>
          <p:cNvSpPr>
            <a:spLocks noGrp="1"/>
          </p:cNvSpPr>
          <p:nvPr>
            <p:ph sz="half" idx="1"/>
          </p:nvPr>
        </p:nvSpPr>
        <p:spPr>
          <a:xfrm>
            <a:off x="1905000" y="1371600"/>
            <a:ext cx="4648200" cy="5257800"/>
          </a:xfrm>
        </p:spPr>
        <p:txBody>
          <a:bodyPr/>
          <a:lstStyle/>
          <a:p>
            <a:pPr>
              <a:buClr>
                <a:srgbClr val="FFFF00"/>
              </a:buClr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Not often seen in GA.</a:t>
            </a:r>
          </a:p>
          <a:p>
            <a:pPr>
              <a:buClr>
                <a:srgbClr val="FFFF00"/>
              </a:buClr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In 2011 found scattered across state.</a:t>
            </a:r>
          </a:p>
          <a:p>
            <a:pPr>
              <a:buClr>
                <a:srgbClr val="FFFF00"/>
              </a:buClr>
            </a:pPr>
            <a:r>
              <a:rPr lang="en-US" smtClean="0">
                <a:solidFill>
                  <a:schemeClr val="bg1"/>
                </a:solidFill>
                <a:latin typeface="Comic Sans MS" pitchFamily="66" charset="0"/>
              </a:rPr>
              <a:t>Relate to stress on crop.</a:t>
            </a:r>
          </a:p>
          <a:p>
            <a:pPr>
              <a:buClr>
                <a:srgbClr val="FFFF00"/>
              </a:buClr>
            </a:pPr>
            <a:endParaRPr lang="en-US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72708" name="TextBox 7"/>
          <p:cNvSpPr txBox="1">
            <a:spLocks noChangeArrowheads="1"/>
          </p:cNvSpPr>
          <p:nvPr/>
        </p:nvSpPr>
        <p:spPr bwMode="auto">
          <a:xfrm>
            <a:off x="6629400" y="6553201"/>
            <a:ext cx="3594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00"/>
                </a:solidFill>
                <a:latin typeface="Arial" charset="0"/>
                <a:cs typeface="Arial" charset="0"/>
              </a:rPr>
              <a:t>Jason Brock and Jeremy Kichler, UGA Coop. Ext..</a:t>
            </a:r>
          </a:p>
        </p:txBody>
      </p:sp>
      <p:pic>
        <p:nvPicPr>
          <p:cNvPr id="72709" name="Content Placeholder 9" descr="august 2-11 0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0" y="3695700"/>
            <a:ext cx="3810000" cy="2857500"/>
          </a:xfrm>
        </p:spPr>
      </p:pic>
      <p:pic>
        <p:nvPicPr>
          <p:cNvPr id="72710" name="Picture 10" descr="august 2-11 0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2192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11" descr="corn charcoal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5326" y="3733800"/>
            <a:ext cx="43592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614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>
                <a:latin typeface="Comic Sans MS" pitchFamily="66" charset="0"/>
              </a:rPr>
              <a:t>Southern Stem Rot</a:t>
            </a:r>
          </a:p>
        </p:txBody>
      </p:sp>
      <p:pic>
        <p:nvPicPr>
          <p:cNvPr id="147459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1573172"/>
            <a:ext cx="3886200" cy="5192486"/>
          </a:xfrm>
          <a:noFill/>
        </p:spPr>
      </p:pic>
      <p:pic>
        <p:nvPicPr>
          <p:cNvPr id="147460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73750" y="1573172"/>
            <a:ext cx="3841251" cy="5132428"/>
          </a:xfrm>
          <a:noFill/>
        </p:spPr>
      </p:pic>
    </p:spTree>
    <p:extLst>
      <p:ext uri="{BB962C8B-B14F-4D97-AF65-F5344CB8AC3E}">
        <p14:creationId xmlns:p14="http://schemas.microsoft.com/office/powerpoint/2010/main" val="179338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944562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About Me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990600"/>
            <a:ext cx="5410200" cy="5791200"/>
          </a:xfrm>
          <a:ln w="50800"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>
              <a:buClr>
                <a:srgbClr val="C00000"/>
              </a:buClr>
            </a:pPr>
            <a:r>
              <a:rPr lang="en-US" b="1" dirty="0" smtClean="0"/>
              <a:t>Professor and Extension Specialist, Department of Plant Pathology, UGA</a:t>
            </a:r>
          </a:p>
          <a:p>
            <a:pPr>
              <a:buClr>
                <a:srgbClr val="C00000"/>
              </a:buClr>
            </a:pPr>
            <a:endParaRPr lang="en-US" sz="1700" b="1" dirty="0"/>
          </a:p>
          <a:p>
            <a:pPr>
              <a:buClr>
                <a:srgbClr val="C00000"/>
              </a:buClr>
            </a:pPr>
            <a:r>
              <a:rPr lang="en-US" b="1" dirty="0" smtClean="0"/>
              <a:t>Disease and nematode control for peanuts, corn, cotton and soybeans.</a:t>
            </a:r>
          </a:p>
          <a:p>
            <a:pPr>
              <a:buClr>
                <a:srgbClr val="C00000"/>
              </a:buClr>
            </a:pPr>
            <a:endParaRPr lang="en-US" sz="1500" b="1" dirty="0"/>
          </a:p>
          <a:p>
            <a:pPr>
              <a:buClr>
                <a:srgbClr val="C00000"/>
              </a:buClr>
            </a:pPr>
            <a:r>
              <a:rPr lang="en-US" b="1" dirty="0" smtClean="0"/>
              <a:t>Determining best management strategies for emerging diseases, e.g., target spot, blue disease, areolate mildew and bacterial blight.</a:t>
            </a:r>
          </a:p>
          <a:p>
            <a:pPr>
              <a:buClr>
                <a:srgbClr val="C00000"/>
              </a:buClr>
            </a:pPr>
            <a:endParaRPr lang="en-US" sz="1500" b="1" dirty="0"/>
          </a:p>
          <a:p>
            <a:pPr>
              <a:buClr>
                <a:srgbClr val="C00000"/>
              </a:buClr>
            </a:pPr>
            <a:r>
              <a:rPr lang="en-US" b="1" dirty="0" smtClean="0"/>
              <a:t>Collaborative work with research colleagues and training graduate students.</a:t>
            </a:r>
          </a:p>
          <a:p>
            <a:pPr>
              <a:buClr>
                <a:srgbClr val="C00000"/>
              </a:buClr>
            </a:pPr>
            <a:endParaRPr lang="en-US" sz="1500" b="1" dirty="0"/>
          </a:p>
          <a:p>
            <a:pPr>
              <a:buClr>
                <a:srgbClr val="C00000"/>
              </a:buClr>
            </a:pPr>
            <a:r>
              <a:rPr lang="en-US" b="1" dirty="0" smtClean="0"/>
              <a:t>Work with county agents for field trials, training, and disease and nematode management support.</a:t>
            </a:r>
          </a:p>
          <a:p>
            <a:pPr>
              <a:buClr>
                <a:srgbClr val="C00000"/>
              </a:buClr>
            </a:pPr>
            <a:endParaRPr lang="en-US" sz="1700" b="1" dirty="0"/>
          </a:p>
          <a:p>
            <a:pPr>
              <a:buClr>
                <a:srgbClr val="C00000"/>
              </a:buClr>
            </a:pPr>
            <a:r>
              <a:rPr lang="en-US" b="1" dirty="0" smtClean="0"/>
              <a:t>International work in developing countries.</a:t>
            </a:r>
            <a:endParaRPr lang="en-US" b="1" dirty="0"/>
          </a:p>
        </p:txBody>
      </p:sp>
      <p:pic>
        <p:nvPicPr>
          <p:cNvPr id="64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990600"/>
            <a:ext cx="3371850" cy="4495800"/>
          </a:xfrm>
          <a:prstGeom prst="rect">
            <a:avLst/>
          </a:prstGeom>
          <a:noFill/>
          <a:ln w="25400">
            <a:solidFill>
              <a:srgbClr val="0000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43750" y="5562600"/>
            <a:ext cx="3448050" cy="76200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dirty="0" smtClean="0"/>
              <a:t>Son Jimmy, daughter Perrine, bride Pam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47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00099"/>
                </a:solidFill>
              </a:rPr>
              <a:t>Tomato Spotted Wilt Virus</a:t>
            </a:r>
          </a:p>
        </p:txBody>
      </p:sp>
      <p:pic>
        <p:nvPicPr>
          <p:cNvPr id="16387" name="Content Placeholder 3" descr="tswv, early vs lat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62200" y="2209800"/>
            <a:ext cx="7620000" cy="4419600"/>
          </a:xfrm>
        </p:spPr>
      </p:pic>
    </p:spTree>
    <p:extLst>
      <p:ext uri="{BB962C8B-B14F-4D97-AF65-F5344CB8AC3E}">
        <p14:creationId xmlns:p14="http://schemas.microsoft.com/office/powerpoint/2010/main" val="1670145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Important Symptoms of Plant Diseases and Nematodes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295400"/>
            <a:ext cx="8915400" cy="5334000"/>
          </a:xfrm>
        </p:spPr>
        <p:txBody>
          <a:bodyPr>
            <a:normAutofit fontScale="55000" lnSpcReduction="20000"/>
          </a:bodyPr>
          <a:lstStyle/>
          <a:p>
            <a:pPr>
              <a:buClr>
                <a:srgbClr val="000099"/>
              </a:buClr>
            </a:pPr>
            <a:r>
              <a:rPr lang="en-US" b="1" dirty="0" smtClean="0"/>
              <a:t>Stunting</a:t>
            </a:r>
            <a:r>
              <a:rPr lang="en-US" dirty="0" smtClean="0"/>
              <a:t>- e.g. nematodes, some viruses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Confused with poor soil fertility, hard-pan, chemical injury, etc.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Leaf spots</a:t>
            </a:r>
            <a:r>
              <a:rPr lang="en-US" dirty="0" smtClean="0"/>
              <a:t>- caused by many fungal and bacterial pathogens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Confused with chemical burns, spray drift, Funky leaf spot, etc.</a:t>
            </a:r>
          </a:p>
          <a:p>
            <a:pPr marL="0" indent="0">
              <a:buClr>
                <a:srgbClr val="000099"/>
              </a:buClr>
              <a:buNone/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Leaf necrosis</a:t>
            </a:r>
            <a:r>
              <a:rPr lang="en-US" b="1" dirty="0" smtClean="0"/>
              <a:t>-</a:t>
            </a:r>
            <a:r>
              <a:rPr lang="en-US" dirty="0" smtClean="0"/>
              <a:t> can be associated with a number of fungal pathogens, advanced disease</a:t>
            </a:r>
          </a:p>
          <a:p>
            <a:pPr>
              <a:buClr>
                <a:srgbClr val="000099"/>
              </a:buClr>
            </a:pPr>
            <a:endParaRPr lang="en-US" b="1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Galls</a:t>
            </a:r>
            <a:r>
              <a:rPr lang="en-US" dirty="0" smtClean="0"/>
              <a:t>- when found on roots, caused by root-knot nematodes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Can be confused with rhizobium nodules on peanuts and soybeans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/>
              <a:t>Shredded stem tissue</a:t>
            </a:r>
            <a:r>
              <a:rPr lang="en-US" dirty="0" smtClean="0"/>
              <a:t>- commonly associated with stem rot (white mold) and </a:t>
            </a:r>
            <a:r>
              <a:rPr lang="en-US" dirty="0" err="1" smtClean="0"/>
              <a:t>Aspergillus</a:t>
            </a:r>
            <a:r>
              <a:rPr lang="en-US" dirty="0" smtClean="0"/>
              <a:t> crown rot on peanut.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Interveinal chlorosis</a:t>
            </a:r>
            <a:r>
              <a:rPr lang="en-US" dirty="0" smtClean="0"/>
              <a:t>- often with viral diseases  and also with vascular wilt diseases.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Confused with nutrient deficiencies, herbicide injury, etc.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Die-back</a:t>
            </a:r>
            <a:r>
              <a:rPr lang="en-US" dirty="0" smtClean="0"/>
              <a:t>- expressed in foliage and stems, </a:t>
            </a:r>
            <a:r>
              <a:rPr lang="en-US" b="1" dirty="0" smtClean="0">
                <a:solidFill>
                  <a:srgbClr val="000099"/>
                </a:solidFill>
              </a:rPr>
              <a:t>but actually a result of damaged root-system or vascular system!!!</a:t>
            </a:r>
          </a:p>
        </p:txBody>
      </p:sp>
    </p:spTree>
    <p:extLst>
      <p:ext uri="{BB962C8B-B14F-4D97-AF65-F5344CB8AC3E}">
        <p14:creationId xmlns:p14="http://schemas.microsoft.com/office/powerpoint/2010/main" val="13968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Early Leaf Spot</a:t>
            </a: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2438400" y="1126636"/>
          <a:ext cx="7499350" cy="547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3" imgW="6095238" imgH="4571429" progId="">
                  <p:embed/>
                </p:oleObj>
              </mc:Choice>
              <mc:Fallback>
                <p:oleObj name="Photo Editor Photo" r:id="rId3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126636"/>
                        <a:ext cx="7499350" cy="5471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3521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altLang="en-US" smtClean="0"/>
              <a:t> </a:t>
            </a:r>
            <a:r>
              <a:rPr lang="en-US" altLang="en-US" sz="4000" b="1">
                <a:latin typeface="Comic Sans MS" pitchFamily="66" charset="0"/>
              </a:rPr>
              <a:t>Early and Late Leaf Spot Diseases</a:t>
            </a:r>
          </a:p>
        </p:txBody>
      </p:sp>
      <p:pic>
        <p:nvPicPr>
          <p:cNvPr id="424963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3464" y="1600201"/>
            <a:ext cx="3394075" cy="4525963"/>
          </a:xfrm>
          <a:noFill/>
        </p:spPr>
      </p:pic>
      <p:pic>
        <p:nvPicPr>
          <p:cNvPr id="65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885" y="1600201"/>
            <a:ext cx="340123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26080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altLang="en-US" smtClean="0"/>
              <a:t>Early Leaf Spot</a:t>
            </a:r>
          </a:p>
        </p:txBody>
      </p:sp>
      <p:pic>
        <p:nvPicPr>
          <p:cNvPr id="4259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1066800"/>
            <a:ext cx="6537325" cy="5791200"/>
          </a:xfrm>
          <a:noFill/>
        </p:spPr>
      </p:pic>
    </p:spTree>
    <p:extLst>
      <p:ext uri="{BB962C8B-B14F-4D97-AF65-F5344CB8AC3E}">
        <p14:creationId xmlns:p14="http://schemas.microsoft.com/office/powerpoint/2010/main" val="15320653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8" name="Picture 4" descr="Peanut early leaf spo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851026"/>
            <a:ext cx="4724400" cy="470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870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solidFill>
                  <a:srgbClr val="000099"/>
                </a:solidFill>
                <a:latin typeface="Arial" charset="0"/>
              </a:rPr>
              <a:t>Leaf spot diseases of peanut</a:t>
            </a:r>
            <a:endParaRPr lang="en-US" sz="3200" b="1" dirty="0">
              <a:solidFill>
                <a:srgbClr val="000099"/>
              </a:solidFill>
              <a:latin typeface="Arial" charset="0"/>
            </a:endParaRPr>
          </a:p>
        </p:txBody>
      </p:sp>
      <p:pic>
        <p:nvPicPr>
          <p:cNvPr id="4" name="Picture 6" descr="100_03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6670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732493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01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17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5414"/>
            <a:ext cx="6324600" cy="66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4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76400" y="929640"/>
            <a:ext cx="1600200" cy="1737360"/>
            <a:chOff x="816" y="672"/>
            <a:chExt cx="3360" cy="3648"/>
          </a:xfrm>
        </p:grpSpPr>
        <p:sp>
          <p:nvSpPr>
            <p:cNvPr id="6" name="Freeform 3"/>
            <p:cNvSpPr>
              <a:spLocks noChangeAspect="1"/>
            </p:cNvSpPr>
            <p:nvPr/>
          </p:nvSpPr>
          <p:spPr bwMode="auto">
            <a:xfrm>
              <a:off x="2973" y="3060"/>
              <a:ext cx="354" cy="377"/>
            </a:xfrm>
            <a:custGeom>
              <a:avLst/>
              <a:gdLst/>
              <a:ahLst/>
              <a:cxnLst>
                <a:cxn ang="0">
                  <a:pos x="40" y="180"/>
                </a:cxn>
                <a:cxn ang="0">
                  <a:pos x="71" y="211"/>
                </a:cxn>
                <a:cxn ang="0">
                  <a:pos x="220" y="282"/>
                </a:cxn>
                <a:cxn ang="0">
                  <a:pos x="228" y="291"/>
                </a:cxn>
                <a:cxn ang="0">
                  <a:pos x="259" y="337"/>
                </a:cxn>
                <a:cxn ang="0">
                  <a:pos x="291" y="337"/>
                </a:cxn>
                <a:cxn ang="0">
                  <a:pos x="291" y="282"/>
                </a:cxn>
                <a:cxn ang="0">
                  <a:pos x="283" y="275"/>
                </a:cxn>
                <a:cxn ang="0">
                  <a:pos x="291" y="275"/>
                </a:cxn>
                <a:cxn ang="0">
                  <a:pos x="291" y="126"/>
                </a:cxn>
                <a:cxn ang="0">
                  <a:pos x="322" y="126"/>
                </a:cxn>
                <a:cxn ang="0">
                  <a:pos x="314" y="118"/>
                </a:cxn>
                <a:cxn ang="0">
                  <a:pos x="322" y="118"/>
                </a:cxn>
                <a:cxn ang="0">
                  <a:pos x="338" y="94"/>
                </a:cxn>
                <a:cxn ang="0">
                  <a:pos x="353" y="94"/>
                </a:cxn>
                <a:cxn ang="0">
                  <a:pos x="306" y="62"/>
                </a:cxn>
                <a:cxn ang="0">
                  <a:pos x="306" y="39"/>
                </a:cxn>
                <a:cxn ang="0">
                  <a:pos x="306" y="47"/>
                </a:cxn>
                <a:cxn ang="0">
                  <a:pos x="291" y="39"/>
                </a:cxn>
                <a:cxn ang="0">
                  <a:pos x="244" y="39"/>
                </a:cxn>
                <a:cxn ang="0">
                  <a:pos x="188" y="8"/>
                </a:cxn>
                <a:cxn ang="0">
                  <a:pos x="165" y="15"/>
                </a:cxn>
                <a:cxn ang="0">
                  <a:pos x="79" y="0"/>
                </a:cxn>
                <a:cxn ang="0">
                  <a:pos x="79" y="79"/>
                </a:cxn>
                <a:cxn ang="0">
                  <a:pos x="16" y="79"/>
                </a:cxn>
                <a:cxn ang="0">
                  <a:pos x="16" y="149"/>
                </a:cxn>
                <a:cxn ang="0">
                  <a:pos x="0" y="149"/>
                </a:cxn>
                <a:cxn ang="0">
                  <a:pos x="0" y="157"/>
                </a:cxn>
                <a:cxn ang="0">
                  <a:pos x="16" y="157"/>
                </a:cxn>
                <a:cxn ang="0">
                  <a:pos x="16" y="165"/>
                </a:cxn>
                <a:cxn ang="0">
                  <a:pos x="40" y="180"/>
                </a:cxn>
              </a:cxnLst>
              <a:rect l="0" t="0" r="r" b="b"/>
              <a:pathLst>
                <a:path w="353" h="337">
                  <a:moveTo>
                    <a:pt x="40" y="180"/>
                  </a:moveTo>
                  <a:lnTo>
                    <a:pt x="71" y="211"/>
                  </a:lnTo>
                  <a:lnTo>
                    <a:pt x="220" y="282"/>
                  </a:lnTo>
                  <a:lnTo>
                    <a:pt x="228" y="291"/>
                  </a:lnTo>
                  <a:lnTo>
                    <a:pt x="259" y="337"/>
                  </a:lnTo>
                  <a:lnTo>
                    <a:pt x="291" y="337"/>
                  </a:lnTo>
                  <a:lnTo>
                    <a:pt x="291" y="282"/>
                  </a:lnTo>
                  <a:lnTo>
                    <a:pt x="283" y="275"/>
                  </a:lnTo>
                  <a:lnTo>
                    <a:pt x="291" y="275"/>
                  </a:lnTo>
                  <a:lnTo>
                    <a:pt x="291" y="126"/>
                  </a:lnTo>
                  <a:lnTo>
                    <a:pt x="322" y="126"/>
                  </a:lnTo>
                  <a:lnTo>
                    <a:pt x="314" y="118"/>
                  </a:lnTo>
                  <a:lnTo>
                    <a:pt x="322" y="118"/>
                  </a:lnTo>
                  <a:lnTo>
                    <a:pt x="338" y="94"/>
                  </a:lnTo>
                  <a:lnTo>
                    <a:pt x="353" y="94"/>
                  </a:lnTo>
                  <a:lnTo>
                    <a:pt x="306" y="62"/>
                  </a:lnTo>
                  <a:lnTo>
                    <a:pt x="306" y="39"/>
                  </a:lnTo>
                  <a:lnTo>
                    <a:pt x="306" y="47"/>
                  </a:lnTo>
                  <a:lnTo>
                    <a:pt x="291" y="39"/>
                  </a:lnTo>
                  <a:lnTo>
                    <a:pt x="244" y="39"/>
                  </a:lnTo>
                  <a:lnTo>
                    <a:pt x="188" y="8"/>
                  </a:lnTo>
                  <a:lnTo>
                    <a:pt x="165" y="15"/>
                  </a:lnTo>
                  <a:lnTo>
                    <a:pt x="79" y="0"/>
                  </a:lnTo>
                  <a:lnTo>
                    <a:pt x="79" y="79"/>
                  </a:lnTo>
                  <a:lnTo>
                    <a:pt x="16" y="79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0" y="157"/>
                  </a:lnTo>
                  <a:lnTo>
                    <a:pt x="16" y="157"/>
                  </a:lnTo>
                  <a:lnTo>
                    <a:pt x="16" y="165"/>
                  </a:lnTo>
                  <a:lnTo>
                    <a:pt x="40" y="18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4"/>
            <p:cNvSpPr>
              <a:spLocks noChangeAspect="1"/>
            </p:cNvSpPr>
            <p:nvPr/>
          </p:nvSpPr>
          <p:spPr bwMode="auto">
            <a:xfrm>
              <a:off x="2557" y="3480"/>
              <a:ext cx="360" cy="194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0" y="55"/>
                </a:cxn>
                <a:cxn ang="0">
                  <a:pos x="71" y="110"/>
                </a:cxn>
                <a:cxn ang="0">
                  <a:pos x="63" y="126"/>
                </a:cxn>
                <a:cxn ang="0">
                  <a:pos x="63" y="173"/>
                </a:cxn>
                <a:cxn ang="0">
                  <a:pos x="118" y="173"/>
                </a:cxn>
                <a:cxn ang="0">
                  <a:pos x="330" y="173"/>
                </a:cxn>
                <a:cxn ang="0">
                  <a:pos x="306" y="142"/>
                </a:cxn>
                <a:cxn ang="0">
                  <a:pos x="314" y="110"/>
                </a:cxn>
                <a:cxn ang="0">
                  <a:pos x="337" y="94"/>
                </a:cxn>
                <a:cxn ang="0">
                  <a:pos x="361" y="110"/>
                </a:cxn>
                <a:cxn ang="0">
                  <a:pos x="361" y="47"/>
                </a:cxn>
                <a:cxn ang="0">
                  <a:pos x="236" y="47"/>
                </a:cxn>
                <a:cxn ang="0">
                  <a:pos x="212" y="16"/>
                </a:cxn>
                <a:cxn ang="0">
                  <a:pos x="0" y="0"/>
                </a:cxn>
                <a:cxn ang="0">
                  <a:pos x="0" y="16"/>
                </a:cxn>
              </a:cxnLst>
              <a:rect l="0" t="0" r="r" b="b"/>
              <a:pathLst>
                <a:path w="361" h="173">
                  <a:moveTo>
                    <a:pt x="0" y="16"/>
                  </a:moveTo>
                  <a:lnTo>
                    <a:pt x="40" y="55"/>
                  </a:lnTo>
                  <a:lnTo>
                    <a:pt x="71" y="110"/>
                  </a:lnTo>
                  <a:lnTo>
                    <a:pt x="63" y="126"/>
                  </a:lnTo>
                  <a:lnTo>
                    <a:pt x="63" y="173"/>
                  </a:lnTo>
                  <a:lnTo>
                    <a:pt x="118" y="173"/>
                  </a:lnTo>
                  <a:lnTo>
                    <a:pt x="330" y="173"/>
                  </a:lnTo>
                  <a:lnTo>
                    <a:pt x="306" y="142"/>
                  </a:lnTo>
                  <a:lnTo>
                    <a:pt x="314" y="110"/>
                  </a:lnTo>
                  <a:lnTo>
                    <a:pt x="337" y="94"/>
                  </a:lnTo>
                  <a:lnTo>
                    <a:pt x="361" y="110"/>
                  </a:lnTo>
                  <a:lnTo>
                    <a:pt x="361" y="47"/>
                  </a:lnTo>
                  <a:lnTo>
                    <a:pt x="236" y="47"/>
                  </a:lnTo>
                  <a:lnTo>
                    <a:pt x="212" y="16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5"/>
            <p:cNvSpPr>
              <a:spLocks noChangeAspect="1"/>
            </p:cNvSpPr>
            <p:nvPr/>
          </p:nvSpPr>
          <p:spPr bwMode="auto">
            <a:xfrm>
              <a:off x="2917" y="3243"/>
              <a:ext cx="281" cy="237"/>
            </a:xfrm>
            <a:custGeom>
              <a:avLst/>
              <a:gdLst/>
              <a:ahLst/>
              <a:cxnLst>
                <a:cxn ang="0">
                  <a:pos x="94" y="15"/>
                </a:cxn>
                <a:cxn ang="0">
                  <a:pos x="126" y="47"/>
                </a:cxn>
                <a:cxn ang="0">
                  <a:pos x="275" y="118"/>
                </a:cxn>
                <a:cxn ang="0">
                  <a:pos x="283" y="126"/>
                </a:cxn>
                <a:cxn ang="0">
                  <a:pos x="252" y="157"/>
                </a:cxn>
                <a:cxn ang="0">
                  <a:pos x="228" y="157"/>
                </a:cxn>
                <a:cxn ang="0">
                  <a:pos x="228" y="181"/>
                </a:cxn>
                <a:cxn ang="0">
                  <a:pos x="212" y="196"/>
                </a:cxn>
                <a:cxn ang="0">
                  <a:pos x="197" y="212"/>
                </a:cxn>
                <a:cxn ang="0">
                  <a:pos x="149" y="212"/>
                </a:cxn>
                <a:cxn ang="0">
                  <a:pos x="102" y="212"/>
                </a:cxn>
                <a:cxn ang="0">
                  <a:pos x="94" y="181"/>
                </a:cxn>
                <a:cxn ang="0">
                  <a:pos x="15" y="181"/>
                </a:cxn>
                <a:cxn ang="0">
                  <a:pos x="15" y="118"/>
                </a:cxn>
                <a:cxn ang="0">
                  <a:pos x="0" y="118"/>
                </a:cxn>
                <a:cxn ang="0">
                  <a:pos x="0" y="31"/>
                </a:cxn>
                <a:cxn ang="0">
                  <a:pos x="71" y="31"/>
                </a:cxn>
                <a:cxn ang="0">
                  <a:pos x="71" y="0"/>
                </a:cxn>
                <a:cxn ang="0">
                  <a:pos x="94" y="15"/>
                </a:cxn>
              </a:cxnLst>
              <a:rect l="0" t="0" r="r" b="b"/>
              <a:pathLst>
                <a:path w="283" h="212">
                  <a:moveTo>
                    <a:pt x="94" y="15"/>
                  </a:moveTo>
                  <a:lnTo>
                    <a:pt x="126" y="47"/>
                  </a:lnTo>
                  <a:lnTo>
                    <a:pt x="275" y="118"/>
                  </a:lnTo>
                  <a:lnTo>
                    <a:pt x="283" y="126"/>
                  </a:lnTo>
                  <a:lnTo>
                    <a:pt x="252" y="157"/>
                  </a:lnTo>
                  <a:lnTo>
                    <a:pt x="228" y="157"/>
                  </a:lnTo>
                  <a:lnTo>
                    <a:pt x="228" y="181"/>
                  </a:lnTo>
                  <a:lnTo>
                    <a:pt x="212" y="196"/>
                  </a:lnTo>
                  <a:lnTo>
                    <a:pt x="197" y="212"/>
                  </a:lnTo>
                  <a:lnTo>
                    <a:pt x="149" y="212"/>
                  </a:lnTo>
                  <a:lnTo>
                    <a:pt x="102" y="212"/>
                  </a:lnTo>
                  <a:lnTo>
                    <a:pt x="94" y="181"/>
                  </a:lnTo>
                  <a:lnTo>
                    <a:pt x="15" y="181"/>
                  </a:lnTo>
                  <a:lnTo>
                    <a:pt x="15" y="118"/>
                  </a:lnTo>
                  <a:lnTo>
                    <a:pt x="0" y="118"/>
                  </a:lnTo>
                  <a:lnTo>
                    <a:pt x="0" y="31"/>
                  </a:lnTo>
                  <a:lnTo>
                    <a:pt x="71" y="31"/>
                  </a:lnTo>
                  <a:lnTo>
                    <a:pt x="71" y="0"/>
                  </a:lnTo>
                  <a:lnTo>
                    <a:pt x="94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1493" y="3461"/>
              <a:ext cx="355" cy="289"/>
            </a:xfrm>
            <a:custGeom>
              <a:avLst/>
              <a:gdLst/>
              <a:ahLst/>
              <a:cxnLst>
                <a:cxn ang="0">
                  <a:pos x="111" y="0"/>
                </a:cxn>
                <a:cxn ang="0">
                  <a:pos x="111" y="16"/>
                </a:cxn>
                <a:cxn ang="0">
                  <a:pos x="0" y="8"/>
                </a:cxn>
                <a:cxn ang="0">
                  <a:pos x="0" y="71"/>
                </a:cxn>
                <a:cxn ang="0">
                  <a:pos x="8" y="71"/>
                </a:cxn>
                <a:cxn ang="0">
                  <a:pos x="0" y="134"/>
                </a:cxn>
                <a:cxn ang="0">
                  <a:pos x="79" y="134"/>
                </a:cxn>
                <a:cxn ang="0">
                  <a:pos x="64" y="259"/>
                </a:cxn>
                <a:cxn ang="0">
                  <a:pos x="95" y="259"/>
                </a:cxn>
                <a:cxn ang="0">
                  <a:pos x="95" y="228"/>
                </a:cxn>
                <a:cxn ang="0">
                  <a:pos x="111" y="220"/>
                </a:cxn>
                <a:cxn ang="0">
                  <a:pos x="111" y="212"/>
                </a:cxn>
                <a:cxn ang="0">
                  <a:pos x="150" y="173"/>
                </a:cxn>
                <a:cxn ang="0">
                  <a:pos x="159" y="188"/>
                </a:cxn>
                <a:cxn ang="0">
                  <a:pos x="174" y="164"/>
                </a:cxn>
                <a:cxn ang="0">
                  <a:pos x="214" y="125"/>
                </a:cxn>
                <a:cxn ang="0">
                  <a:pos x="214" y="102"/>
                </a:cxn>
                <a:cxn ang="0">
                  <a:pos x="325" y="63"/>
                </a:cxn>
                <a:cxn ang="0">
                  <a:pos x="325" y="39"/>
                </a:cxn>
                <a:cxn ang="0">
                  <a:pos x="340" y="16"/>
                </a:cxn>
                <a:cxn ang="0">
                  <a:pos x="356" y="0"/>
                </a:cxn>
                <a:cxn ang="0">
                  <a:pos x="150" y="8"/>
                </a:cxn>
                <a:cxn ang="0">
                  <a:pos x="111" y="0"/>
                </a:cxn>
              </a:cxnLst>
              <a:rect l="0" t="0" r="r" b="b"/>
              <a:pathLst>
                <a:path w="356" h="259">
                  <a:moveTo>
                    <a:pt x="111" y="0"/>
                  </a:moveTo>
                  <a:lnTo>
                    <a:pt x="111" y="16"/>
                  </a:lnTo>
                  <a:lnTo>
                    <a:pt x="0" y="8"/>
                  </a:lnTo>
                  <a:lnTo>
                    <a:pt x="0" y="71"/>
                  </a:lnTo>
                  <a:lnTo>
                    <a:pt x="8" y="71"/>
                  </a:lnTo>
                  <a:lnTo>
                    <a:pt x="0" y="134"/>
                  </a:lnTo>
                  <a:lnTo>
                    <a:pt x="79" y="134"/>
                  </a:lnTo>
                  <a:lnTo>
                    <a:pt x="64" y="259"/>
                  </a:lnTo>
                  <a:lnTo>
                    <a:pt x="95" y="259"/>
                  </a:lnTo>
                  <a:lnTo>
                    <a:pt x="95" y="228"/>
                  </a:lnTo>
                  <a:lnTo>
                    <a:pt x="111" y="220"/>
                  </a:lnTo>
                  <a:lnTo>
                    <a:pt x="111" y="212"/>
                  </a:lnTo>
                  <a:lnTo>
                    <a:pt x="150" y="173"/>
                  </a:lnTo>
                  <a:lnTo>
                    <a:pt x="159" y="188"/>
                  </a:lnTo>
                  <a:lnTo>
                    <a:pt x="174" y="164"/>
                  </a:lnTo>
                  <a:lnTo>
                    <a:pt x="214" y="125"/>
                  </a:lnTo>
                  <a:lnTo>
                    <a:pt x="214" y="102"/>
                  </a:lnTo>
                  <a:lnTo>
                    <a:pt x="325" y="63"/>
                  </a:lnTo>
                  <a:lnTo>
                    <a:pt x="325" y="39"/>
                  </a:lnTo>
                  <a:lnTo>
                    <a:pt x="340" y="16"/>
                  </a:lnTo>
                  <a:lnTo>
                    <a:pt x="356" y="0"/>
                  </a:lnTo>
                  <a:lnTo>
                    <a:pt x="150" y="8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Freeform 7"/>
            <p:cNvSpPr>
              <a:spLocks noChangeAspect="1"/>
            </p:cNvSpPr>
            <p:nvPr/>
          </p:nvSpPr>
          <p:spPr bwMode="auto">
            <a:xfrm>
              <a:off x="2342" y="2089"/>
              <a:ext cx="277" cy="211"/>
            </a:xfrm>
            <a:custGeom>
              <a:avLst/>
              <a:gdLst/>
              <a:ahLst/>
              <a:cxnLst>
                <a:cxn ang="0">
                  <a:pos x="236" y="95"/>
                </a:cxn>
                <a:cxn ang="0">
                  <a:pos x="236" y="79"/>
                </a:cxn>
                <a:cxn ang="0">
                  <a:pos x="243" y="24"/>
                </a:cxn>
                <a:cxn ang="0">
                  <a:pos x="118" y="0"/>
                </a:cxn>
                <a:cxn ang="0">
                  <a:pos x="87" y="24"/>
                </a:cxn>
                <a:cxn ang="0">
                  <a:pos x="0" y="0"/>
                </a:cxn>
                <a:cxn ang="0">
                  <a:pos x="63" y="189"/>
                </a:cxn>
                <a:cxn ang="0">
                  <a:pos x="173" y="150"/>
                </a:cxn>
                <a:cxn ang="0">
                  <a:pos x="189" y="157"/>
                </a:cxn>
                <a:cxn ang="0">
                  <a:pos x="189" y="150"/>
                </a:cxn>
                <a:cxn ang="0">
                  <a:pos x="212" y="125"/>
                </a:cxn>
                <a:cxn ang="0">
                  <a:pos x="252" y="173"/>
                </a:cxn>
                <a:cxn ang="0">
                  <a:pos x="267" y="150"/>
                </a:cxn>
                <a:cxn ang="0">
                  <a:pos x="275" y="150"/>
                </a:cxn>
                <a:cxn ang="0">
                  <a:pos x="267" y="118"/>
                </a:cxn>
                <a:cxn ang="0">
                  <a:pos x="275" y="86"/>
                </a:cxn>
                <a:cxn ang="0">
                  <a:pos x="275" y="79"/>
                </a:cxn>
                <a:cxn ang="0">
                  <a:pos x="236" y="95"/>
                </a:cxn>
              </a:cxnLst>
              <a:rect l="0" t="0" r="r" b="b"/>
              <a:pathLst>
                <a:path w="275" h="189">
                  <a:moveTo>
                    <a:pt x="236" y="95"/>
                  </a:moveTo>
                  <a:lnTo>
                    <a:pt x="236" y="79"/>
                  </a:lnTo>
                  <a:lnTo>
                    <a:pt x="243" y="24"/>
                  </a:lnTo>
                  <a:lnTo>
                    <a:pt x="118" y="0"/>
                  </a:lnTo>
                  <a:lnTo>
                    <a:pt x="87" y="24"/>
                  </a:lnTo>
                  <a:lnTo>
                    <a:pt x="0" y="0"/>
                  </a:lnTo>
                  <a:lnTo>
                    <a:pt x="63" y="189"/>
                  </a:lnTo>
                  <a:lnTo>
                    <a:pt x="173" y="150"/>
                  </a:lnTo>
                  <a:lnTo>
                    <a:pt x="189" y="157"/>
                  </a:lnTo>
                  <a:lnTo>
                    <a:pt x="189" y="150"/>
                  </a:lnTo>
                  <a:lnTo>
                    <a:pt x="212" y="125"/>
                  </a:lnTo>
                  <a:lnTo>
                    <a:pt x="252" y="173"/>
                  </a:lnTo>
                  <a:lnTo>
                    <a:pt x="267" y="150"/>
                  </a:lnTo>
                  <a:lnTo>
                    <a:pt x="275" y="150"/>
                  </a:lnTo>
                  <a:lnTo>
                    <a:pt x="267" y="118"/>
                  </a:lnTo>
                  <a:lnTo>
                    <a:pt x="275" y="86"/>
                  </a:lnTo>
                  <a:lnTo>
                    <a:pt x="275" y="79"/>
                  </a:lnTo>
                  <a:lnTo>
                    <a:pt x="236" y="9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Freeform 8"/>
            <p:cNvSpPr>
              <a:spLocks noChangeAspect="1"/>
            </p:cNvSpPr>
            <p:nvPr/>
          </p:nvSpPr>
          <p:spPr bwMode="auto">
            <a:xfrm>
              <a:off x="2187" y="1064"/>
              <a:ext cx="225" cy="238"/>
            </a:xfrm>
            <a:custGeom>
              <a:avLst/>
              <a:gdLst/>
              <a:ahLst/>
              <a:cxnLst>
                <a:cxn ang="0">
                  <a:pos x="226" y="164"/>
                </a:cxn>
                <a:cxn ang="0">
                  <a:pos x="187" y="117"/>
                </a:cxn>
                <a:cxn ang="0">
                  <a:pos x="195" y="55"/>
                </a:cxn>
                <a:cxn ang="0">
                  <a:pos x="187" y="31"/>
                </a:cxn>
                <a:cxn ang="0">
                  <a:pos x="133" y="7"/>
                </a:cxn>
                <a:cxn ang="0">
                  <a:pos x="94" y="0"/>
                </a:cxn>
                <a:cxn ang="0">
                  <a:pos x="31" y="39"/>
                </a:cxn>
                <a:cxn ang="0">
                  <a:pos x="8" y="63"/>
                </a:cxn>
                <a:cxn ang="0">
                  <a:pos x="0" y="94"/>
                </a:cxn>
                <a:cxn ang="0">
                  <a:pos x="31" y="134"/>
                </a:cxn>
                <a:cxn ang="0">
                  <a:pos x="70" y="164"/>
                </a:cxn>
                <a:cxn ang="0">
                  <a:pos x="125" y="157"/>
                </a:cxn>
                <a:cxn ang="0">
                  <a:pos x="180" y="212"/>
                </a:cxn>
                <a:cxn ang="0">
                  <a:pos x="219" y="189"/>
                </a:cxn>
                <a:cxn ang="0">
                  <a:pos x="226" y="164"/>
                </a:cxn>
              </a:cxnLst>
              <a:rect l="0" t="0" r="r" b="b"/>
              <a:pathLst>
                <a:path w="226" h="212">
                  <a:moveTo>
                    <a:pt x="226" y="164"/>
                  </a:moveTo>
                  <a:lnTo>
                    <a:pt x="187" y="117"/>
                  </a:lnTo>
                  <a:lnTo>
                    <a:pt x="195" y="55"/>
                  </a:lnTo>
                  <a:lnTo>
                    <a:pt x="187" y="31"/>
                  </a:lnTo>
                  <a:lnTo>
                    <a:pt x="133" y="7"/>
                  </a:lnTo>
                  <a:lnTo>
                    <a:pt x="94" y="0"/>
                  </a:lnTo>
                  <a:lnTo>
                    <a:pt x="31" y="39"/>
                  </a:lnTo>
                  <a:lnTo>
                    <a:pt x="8" y="63"/>
                  </a:lnTo>
                  <a:lnTo>
                    <a:pt x="0" y="94"/>
                  </a:lnTo>
                  <a:lnTo>
                    <a:pt x="31" y="134"/>
                  </a:lnTo>
                  <a:lnTo>
                    <a:pt x="70" y="164"/>
                  </a:lnTo>
                  <a:lnTo>
                    <a:pt x="125" y="157"/>
                  </a:lnTo>
                  <a:lnTo>
                    <a:pt x="180" y="212"/>
                  </a:lnTo>
                  <a:lnTo>
                    <a:pt x="219" y="189"/>
                  </a:lnTo>
                  <a:lnTo>
                    <a:pt x="226" y="16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Freeform 9"/>
            <p:cNvSpPr>
              <a:spLocks noChangeAspect="1"/>
            </p:cNvSpPr>
            <p:nvPr/>
          </p:nvSpPr>
          <p:spPr bwMode="auto">
            <a:xfrm>
              <a:off x="2045" y="1363"/>
              <a:ext cx="239" cy="173"/>
            </a:xfrm>
            <a:custGeom>
              <a:avLst/>
              <a:gdLst/>
              <a:ahLst/>
              <a:cxnLst>
                <a:cxn ang="0">
                  <a:pos x="0" y="78"/>
                </a:cxn>
                <a:cxn ang="0">
                  <a:pos x="47" y="133"/>
                </a:cxn>
                <a:cxn ang="0">
                  <a:pos x="63" y="156"/>
                </a:cxn>
                <a:cxn ang="0">
                  <a:pos x="127" y="140"/>
                </a:cxn>
                <a:cxn ang="0">
                  <a:pos x="151" y="140"/>
                </a:cxn>
                <a:cxn ang="0">
                  <a:pos x="238" y="102"/>
                </a:cxn>
                <a:cxn ang="0">
                  <a:pos x="206" y="62"/>
                </a:cxn>
                <a:cxn ang="0">
                  <a:pos x="111" y="47"/>
                </a:cxn>
                <a:cxn ang="0">
                  <a:pos x="63" y="39"/>
                </a:cxn>
                <a:cxn ang="0">
                  <a:pos x="32" y="0"/>
                </a:cxn>
                <a:cxn ang="0">
                  <a:pos x="0" y="78"/>
                </a:cxn>
              </a:cxnLst>
              <a:rect l="0" t="0" r="r" b="b"/>
              <a:pathLst>
                <a:path w="238" h="156">
                  <a:moveTo>
                    <a:pt x="0" y="78"/>
                  </a:moveTo>
                  <a:lnTo>
                    <a:pt x="47" y="133"/>
                  </a:lnTo>
                  <a:lnTo>
                    <a:pt x="63" y="156"/>
                  </a:lnTo>
                  <a:lnTo>
                    <a:pt x="127" y="140"/>
                  </a:lnTo>
                  <a:lnTo>
                    <a:pt x="151" y="140"/>
                  </a:lnTo>
                  <a:lnTo>
                    <a:pt x="238" y="102"/>
                  </a:lnTo>
                  <a:lnTo>
                    <a:pt x="206" y="62"/>
                  </a:lnTo>
                  <a:lnTo>
                    <a:pt x="111" y="47"/>
                  </a:lnTo>
                  <a:lnTo>
                    <a:pt x="63" y="39"/>
                  </a:lnTo>
                  <a:lnTo>
                    <a:pt x="32" y="0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Freeform 10"/>
            <p:cNvSpPr>
              <a:spLocks noChangeAspect="1"/>
            </p:cNvSpPr>
            <p:nvPr/>
          </p:nvSpPr>
          <p:spPr bwMode="auto">
            <a:xfrm>
              <a:off x="1210" y="1127"/>
              <a:ext cx="283" cy="269"/>
            </a:xfrm>
            <a:custGeom>
              <a:avLst/>
              <a:gdLst/>
              <a:ahLst/>
              <a:cxnLst>
                <a:cxn ang="0">
                  <a:pos x="275" y="47"/>
                </a:cxn>
                <a:cxn ang="0">
                  <a:pos x="282" y="39"/>
                </a:cxn>
                <a:cxn ang="0">
                  <a:pos x="275" y="39"/>
                </a:cxn>
                <a:cxn ang="0">
                  <a:pos x="275" y="0"/>
                </a:cxn>
                <a:cxn ang="0">
                  <a:pos x="220" y="0"/>
                </a:cxn>
                <a:cxn ang="0">
                  <a:pos x="220" y="16"/>
                </a:cxn>
                <a:cxn ang="0">
                  <a:pos x="62" y="16"/>
                </a:cxn>
                <a:cxn ang="0">
                  <a:pos x="47" y="16"/>
                </a:cxn>
                <a:cxn ang="0">
                  <a:pos x="39" y="16"/>
                </a:cxn>
                <a:cxn ang="0">
                  <a:pos x="31" y="8"/>
                </a:cxn>
                <a:cxn ang="0">
                  <a:pos x="31" y="47"/>
                </a:cxn>
                <a:cxn ang="0">
                  <a:pos x="8" y="47"/>
                </a:cxn>
                <a:cxn ang="0">
                  <a:pos x="8" y="140"/>
                </a:cxn>
                <a:cxn ang="0">
                  <a:pos x="0" y="140"/>
                </a:cxn>
                <a:cxn ang="0">
                  <a:pos x="0" y="226"/>
                </a:cxn>
                <a:cxn ang="0">
                  <a:pos x="86" y="226"/>
                </a:cxn>
                <a:cxn ang="0">
                  <a:pos x="220" y="242"/>
                </a:cxn>
                <a:cxn ang="0">
                  <a:pos x="275" y="242"/>
                </a:cxn>
                <a:cxn ang="0">
                  <a:pos x="275" y="47"/>
                </a:cxn>
              </a:cxnLst>
              <a:rect l="0" t="0" r="r" b="b"/>
              <a:pathLst>
                <a:path w="282" h="242">
                  <a:moveTo>
                    <a:pt x="275" y="47"/>
                  </a:moveTo>
                  <a:lnTo>
                    <a:pt x="282" y="39"/>
                  </a:lnTo>
                  <a:lnTo>
                    <a:pt x="275" y="39"/>
                  </a:lnTo>
                  <a:lnTo>
                    <a:pt x="275" y="0"/>
                  </a:lnTo>
                  <a:lnTo>
                    <a:pt x="220" y="0"/>
                  </a:lnTo>
                  <a:lnTo>
                    <a:pt x="220" y="16"/>
                  </a:lnTo>
                  <a:lnTo>
                    <a:pt x="62" y="16"/>
                  </a:lnTo>
                  <a:lnTo>
                    <a:pt x="47" y="16"/>
                  </a:lnTo>
                  <a:lnTo>
                    <a:pt x="39" y="16"/>
                  </a:lnTo>
                  <a:lnTo>
                    <a:pt x="31" y="8"/>
                  </a:lnTo>
                  <a:lnTo>
                    <a:pt x="31" y="47"/>
                  </a:lnTo>
                  <a:lnTo>
                    <a:pt x="8" y="47"/>
                  </a:lnTo>
                  <a:lnTo>
                    <a:pt x="8" y="140"/>
                  </a:lnTo>
                  <a:lnTo>
                    <a:pt x="0" y="140"/>
                  </a:lnTo>
                  <a:lnTo>
                    <a:pt x="0" y="226"/>
                  </a:lnTo>
                  <a:lnTo>
                    <a:pt x="86" y="226"/>
                  </a:lnTo>
                  <a:lnTo>
                    <a:pt x="220" y="242"/>
                  </a:lnTo>
                  <a:lnTo>
                    <a:pt x="275" y="242"/>
                  </a:lnTo>
                  <a:lnTo>
                    <a:pt x="275" y="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Freeform 11"/>
            <p:cNvSpPr>
              <a:spLocks noChangeAspect="1"/>
            </p:cNvSpPr>
            <p:nvPr/>
          </p:nvSpPr>
          <p:spPr bwMode="auto">
            <a:xfrm>
              <a:off x="2312" y="3148"/>
              <a:ext cx="344" cy="147"/>
            </a:xfrm>
            <a:custGeom>
              <a:avLst/>
              <a:gdLst/>
              <a:ahLst/>
              <a:cxnLst>
                <a:cxn ang="0">
                  <a:pos x="344" y="47"/>
                </a:cxn>
                <a:cxn ang="0">
                  <a:pos x="328" y="47"/>
                </a:cxn>
                <a:cxn ang="0">
                  <a:pos x="266" y="23"/>
                </a:cxn>
                <a:cxn ang="0">
                  <a:pos x="242" y="23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24" y="70"/>
                </a:cxn>
                <a:cxn ang="0">
                  <a:pos x="102" y="55"/>
                </a:cxn>
                <a:cxn ang="0">
                  <a:pos x="118" y="70"/>
                </a:cxn>
                <a:cxn ang="0">
                  <a:pos x="118" y="110"/>
                </a:cxn>
                <a:cxn ang="0">
                  <a:pos x="157" y="118"/>
                </a:cxn>
                <a:cxn ang="0">
                  <a:pos x="157" y="133"/>
                </a:cxn>
                <a:cxn ang="0">
                  <a:pos x="220" y="133"/>
                </a:cxn>
                <a:cxn ang="0">
                  <a:pos x="220" y="118"/>
                </a:cxn>
                <a:cxn ang="0">
                  <a:pos x="344" y="118"/>
                </a:cxn>
                <a:cxn ang="0">
                  <a:pos x="344" y="47"/>
                </a:cxn>
              </a:cxnLst>
              <a:rect l="0" t="0" r="r" b="b"/>
              <a:pathLst>
                <a:path w="344" h="133">
                  <a:moveTo>
                    <a:pt x="344" y="47"/>
                  </a:moveTo>
                  <a:lnTo>
                    <a:pt x="328" y="47"/>
                  </a:lnTo>
                  <a:lnTo>
                    <a:pt x="266" y="23"/>
                  </a:lnTo>
                  <a:lnTo>
                    <a:pt x="242" y="23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24" y="70"/>
                  </a:lnTo>
                  <a:lnTo>
                    <a:pt x="102" y="55"/>
                  </a:lnTo>
                  <a:lnTo>
                    <a:pt x="118" y="70"/>
                  </a:lnTo>
                  <a:lnTo>
                    <a:pt x="118" y="110"/>
                  </a:lnTo>
                  <a:lnTo>
                    <a:pt x="157" y="118"/>
                  </a:lnTo>
                  <a:lnTo>
                    <a:pt x="157" y="133"/>
                  </a:lnTo>
                  <a:lnTo>
                    <a:pt x="220" y="133"/>
                  </a:lnTo>
                  <a:lnTo>
                    <a:pt x="220" y="118"/>
                  </a:lnTo>
                  <a:lnTo>
                    <a:pt x="344" y="118"/>
                  </a:lnTo>
                  <a:lnTo>
                    <a:pt x="344" y="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Freeform 12"/>
            <p:cNvSpPr>
              <a:spLocks noChangeAspect="1"/>
            </p:cNvSpPr>
            <p:nvPr/>
          </p:nvSpPr>
          <p:spPr bwMode="auto">
            <a:xfrm>
              <a:off x="2342" y="3437"/>
              <a:ext cx="284" cy="348"/>
            </a:xfrm>
            <a:custGeom>
              <a:avLst/>
              <a:gdLst/>
              <a:ahLst/>
              <a:cxnLst>
                <a:cxn ang="0">
                  <a:pos x="212" y="55"/>
                </a:cxn>
                <a:cxn ang="0">
                  <a:pos x="251" y="94"/>
                </a:cxn>
                <a:cxn ang="0">
                  <a:pos x="283" y="148"/>
                </a:cxn>
                <a:cxn ang="0">
                  <a:pos x="275" y="164"/>
                </a:cxn>
                <a:cxn ang="0">
                  <a:pos x="275" y="211"/>
                </a:cxn>
                <a:cxn ang="0">
                  <a:pos x="283" y="234"/>
                </a:cxn>
                <a:cxn ang="0">
                  <a:pos x="189" y="234"/>
                </a:cxn>
                <a:cxn ang="0">
                  <a:pos x="189" y="296"/>
                </a:cxn>
                <a:cxn ang="0">
                  <a:pos x="172" y="296"/>
                </a:cxn>
                <a:cxn ang="0">
                  <a:pos x="172" y="312"/>
                </a:cxn>
                <a:cxn ang="0">
                  <a:pos x="102" y="312"/>
                </a:cxn>
                <a:cxn ang="0">
                  <a:pos x="102" y="296"/>
                </a:cxn>
                <a:cxn ang="0">
                  <a:pos x="87" y="265"/>
                </a:cxn>
                <a:cxn ang="0">
                  <a:pos x="94" y="234"/>
                </a:cxn>
                <a:cxn ang="0">
                  <a:pos x="70" y="195"/>
                </a:cxn>
                <a:cxn ang="0">
                  <a:pos x="70" y="164"/>
                </a:cxn>
                <a:cxn ang="0">
                  <a:pos x="0" y="125"/>
                </a:cxn>
                <a:cxn ang="0">
                  <a:pos x="0" y="86"/>
                </a:cxn>
                <a:cxn ang="0">
                  <a:pos x="39" y="55"/>
                </a:cxn>
                <a:cxn ang="0">
                  <a:pos x="55" y="8"/>
                </a:cxn>
                <a:cxn ang="0">
                  <a:pos x="70" y="0"/>
                </a:cxn>
                <a:cxn ang="0">
                  <a:pos x="212" y="0"/>
                </a:cxn>
                <a:cxn ang="0">
                  <a:pos x="212" y="39"/>
                </a:cxn>
                <a:cxn ang="0">
                  <a:pos x="212" y="55"/>
                </a:cxn>
              </a:cxnLst>
              <a:rect l="0" t="0" r="r" b="b"/>
              <a:pathLst>
                <a:path w="283" h="312">
                  <a:moveTo>
                    <a:pt x="212" y="55"/>
                  </a:moveTo>
                  <a:lnTo>
                    <a:pt x="251" y="94"/>
                  </a:lnTo>
                  <a:lnTo>
                    <a:pt x="283" y="148"/>
                  </a:lnTo>
                  <a:lnTo>
                    <a:pt x="275" y="164"/>
                  </a:lnTo>
                  <a:lnTo>
                    <a:pt x="275" y="211"/>
                  </a:lnTo>
                  <a:lnTo>
                    <a:pt x="283" y="234"/>
                  </a:lnTo>
                  <a:lnTo>
                    <a:pt x="189" y="234"/>
                  </a:lnTo>
                  <a:lnTo>
                    <a:pt x="189" y="296"/>
                  </a:lnTo>
                  <a:lnTo>
                    <a:pt x="172" y="296"/>
                  </a:lnTo>
                  <a:lnTo>
                    <a:pt x="172" y="312"/>
                  </a:lnTo>
                  <a:lnTo>
                    <a:pt x="102" y="312"/>
                  </a:lnTo>
                  <a:lnTo>
                    <a:pt x="102" y="296"/>
                  </a:lnTo>
                  <a:lnTo>
                    <a:pt x="87" y="265"/>
                  </a:lnTo>
                  <a:lnTo>
                    <a:pt x="94" y="234"/>
                  </a:lnTo>
                  <a:lnTo>
                    <a:pt x="70" y="195"/>
                  </a:lnTo>
                  <a:lnTo>
                    <a:pt x="70" y="164"/>
                  </a:lnTo>
                  <a:lnTo>
                    <a:pt x="0" y="125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55" y="8"/>
                  </a:lnTo>
                  <a:lnTo>
                    <a:pt x="70" y="0"/>
                  </a:lnTo>
                  <a:lnTo>
                    <a:pt x="212" y="0"/>
                  </a:lnTo>
                  <a:lnTo>
                    <a:pt x="212" y="39"/>
                  </a:lnTo>
                  <a:lnTo>
                    <a:pt x="212" y="5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Freeform 13"/>
            <p:cNvSpPr>
              <a:spLocks noChangeAspect="1"/>
            </p:cNvSpPr>
            <p:nvPr/>
          </p:nvSpPr>
          <p:spPr bwMode="auto">
            <a:xfrm>
              <a:off x="2027" y="2281"/>
              <a:ext cx="285" cy="218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40" y="148"/>
                </a:cxn>
                <a:cxn ang="0">
                  <a:pos x="127" y="179"/>
                </a:cxn>
                <a:cxn ang="0">
                  <a:pos x="207" y="195"/>
                </a:cxn>
                <a:cxn ang="0">
                  <a:pos x="190" y="179"/>
                </a:cxn>
                <a:cxn ang="0">
                  <a:pos x="207" y="148"/>
                </a:cxn>
                <a:cxn ang="0">
                  <a:pos x="223" y="148"/>
                </a:cxn>
                <a:cxn ang="0">
                  <a:pos x="278" y="102"/>
                </a:cxn>
                <a:cxn ang="0">
                  <a:pos x="286" y="85"/>
                </a:cxn>
                <a:cxn ang="0">
                  <a:pos x="262" y="70"/>
                </a:cxn>
                <a:cxn ang="0">
                  <a:pos x="231" y="47"/>
                </a:cxn>
                <a:cxn ang="0">
                  <a:pos x="223" y="63"/>
                </a:cxn>
                <a:cxn ang="0">
                  <a:pos x="207" y="39"/>
                </a:cxn>
                <a:cxn ang="0">
                  <a:pos x="159" y="39"/>
                </a:cxn>
                <a:cxn ang="0">
                  <a:pos x="135" y="16"/>
                </a:cxn>
                <a:cxn ang="0">
                  <a:pos x="127" y="0"/>
                </a:cxn>
                <a:cxn ang="0">
                  <a:pos x="0" y="70"/>
                </a:cxn>
                <a:cxn ang="0">
                  <a:pos x="0" y="85"/>
                </a:cxn>
              </a:cxnLst>
              <a:rect l="0" t="0" r="r" b="b"/>
              <a:pathLst>
                <a:path w="286" h="195">
                  <a:moveTo>
                    <a:pt x="0" y="85"/>
                  </a:moveTo>
                  <a:lnTo>
                    <a:pt x="40" y="148"/>
                  </a:lnTo>
                  <a:lnTo>
                    <a:pt x="127" y="179"/>
                  </a:lnTo>
                  <a:lnTo>
                    <a:pt x="207" y="195"/>
                  </a:lnTo>
                  <a:lnTo>
                    <a:pt x="190" y="179"/>
                  </a:lnTo>
                  <a:lnTo>
                    <a:pt x="207" y="148"/>
                  </a:lnTo>
                  <a:lnTo>
                    <a:pt x="223" y="148"/>
                  </a:lnTo>
                  <a:lnTo>
                    <a:pt x="278" y="102"/>
                  </a:lnTo>
                  <a:lnTo>
                    <a:pt x="286" y="85"/>
                  </a:lnTo>
                  <a:lnTo>
                    <a:pt x="262" y="70"/>
                  </a:lnTo>
                  <a:lnTo>
                    <a:pt x="231" y="47"/>
                  </a:lnTo>
                  <a:lnTo>
                    <a:pt x="223" y="63"/>
                  </a:lnTo>
                  <a:lnTo>
                    <a:pt x="207" y="39"/>
                  </a:lnTo>
                  <a:lnTo>
                    <a:pt x="159" y="39"/>
                  </a:lnTo>
                  <a:lnTo>
                    <a:pt x="135" y="16"/>
                  </a:lnTo>
                  <a:lnTo>
                    <a:pt x="127" y="0"/>
                  </a:lnTo>
                  <a:lnTo>
                    <a:pt x="0" y="7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14"/>
            <p:cNvSpPr>
              <a:spLocks noChangeAspect="1"/>
            </p:cNvSpPr>
            <p:nvPr/>
          </p:nvSpPr>
          <p:spPr bwMode="auto">
            <a:xfrm>
              <a:off x="2306" y="2562"/>
              <a:ext cx="251" cy="245"/>
            </a:xfrm>
            <a:custGeom>
              <a:avLst/>
              <a:gdLst/>
              <a:ahLst/>
              <a:cxnLst>
                <a:cxn ang="0">
                  <a:pos x="142" y="189"/>
                </a:cxn>
                <a:cxn ang="0">
                  <a:pos x="134" y="173"/>
                </a:cxn>
                <a:cxn ang="0">
                  <a:pos x="229" y="95"/>
                </a:cxn>
                <a:cxn ang="0">
                  <a:pos x="252" y="118"/>
                </a:cxn>
                <a:cxn ang="0">
                  <a:pos x="190" y="0"/>
                </a:cxn>
                <a:cxn ang="0">
                  <a:pos x="0" y="95"/>
                </a:cxn>
                <a:cxn ang="0">
                  <a:pos x="8" y="118"/>
                </a:cxn>
                <a:cxn ang="0">
                  <a:pos x="0" y="125"/>
                </a:cxn>
                <a:cxn ang="0">
                  <a:pos x="103" y="220"/>
                </a:cxn>
                <a:cxn ang="0">
                  <a:pos x="142" y="189"/>
                </a:cxn>
              </a:cxnLst>
              <a:rect l="0" t="0" r="r" b="b"/>
              <a:pathLst>
                <a:path w="252" h="220">
                  <a:moveTo>
                    <a:pt x="142" y="189"/>
                  </a:moveTo>
                  <a:lnTo>
                    <a:pt x="134" y="173"/>
                  </a:lnTo>
                  <a:lnTo>
                    <a:pt x="229" y="95"/>
                  </a:lnTo>
                  <a:lnTo>
                    <a:pt x="252" y="118"/>
                  </a:lnTo>
                  <a:lnTo>
                    <a:pt x="190" y="0"/>
                  </a:lnTo>
                  <a:lnTo>
                    <a:pt x="0" y="95"/>
                  </a:lnTo>
                  <a:lnTo>
                    <a:pt x="8" y="118"/>
                  </a:lnTo>
                  <a:lnTo>
                    <a:pt x="0" y="125"/>
                  </a:lnTo>
                  <a:lnTo>
                    <a:pt x="103" y="220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15"/>
            <p:cNvSpPr>
              <a:spLocks noChangeAspect="1"/>
            </p:cNvSpPr>
            <p:nvPr/>
          </p:nvSpPr>
          <p:spPr bwMode="auto">
            <a:xfrm>
              <a:off x="3162" y="3513"/>
              <a:ext cx="392" cy="291"/>
            </a:xfrm>
            <a:custGeom>
              <a:avLst/>
              <a:gdLst/>
              <a:ahLst/>
              <a:cxnLst>
                <a:cxn ang="0">
                  <a:pos x="244" y="228"/>
                </a:cxn>
                <a:cxn ang="0">
                  <a:pos x="261" y="205"/>
                </a:cxn>
                <a:cxn ang="0">
                  <a:pos x="307" y="205"/>
                </a:cxn>
                <a:cxn ang="0">
                  <a:pos x="316" y="165"/>
                </a:cxn>
                <a:cxn ang="0">
                  <a:pos x="347" y="150"/>
                </a:cxn>
                <a:cxn ang="0">
                  <a:pos x="347" y="165"/>
                </a:cxn>
                <a:cxn ang="0">
                  <a:pos x="370" y="150"/>
                </a:cxn>
                <a:cxn ang="0">
                  <a:pos x="347" y="150"/>
                </a:cxn>
                <a:cxn ang="0">
                  <a:pos x="395" y="31"/>
                </a:cxn>
                <a:cxn ang="0">
                  <a:pos x="339" y="16"/>
                </a:cxn>
                <a:cxn ang="0">
                  <a:pos x="252" y="24"/>
                </a:cxn>
                <a:cxn ang="0">
                  <a:pos x="166" y="0"/>
                </a:cxn>
                <a:cxn ang="0">
                  <a:pos x="181" y="31"/>
                </a:cxn>
                <a:cxn ang="0">
                  <a:pos x="197" y="55"/>
                </a:cxn>
                <a:cxn ang="0">
                  <a:pos x="190" y="78"/>
                </a:cxn>
                <a:cxn ang="0">
                  <a:pos x="118" y="78"/>
                </a:cxn>
                <a:cxn ang="0">
                  <a:pos x="71" y="118"/>
                </a:cxn>
                <a:cxn ang="0">
                  <a:pos x="0" y="110"/>
                </a:cxn>
                <a:cxn ang="0">
                  <a:pos x="0" y="126"/>
                </a:cxn>
                <a:cxn ang="0">
                  <a:pos x="56" y="142"/>
                </a:cxn>
                <a:cxn ang="0">
                  <a:pos x="56" y="205"/>
                </a:cxn>
                <a:cxn ang="0">
                  <a:pos x="103" y="260"/>
                </a:cxn>
                <a:cxn ang="0">
                  <a:pos x="135" y="260"/>
                </a:cxn>
                <a:cxn ang="0">
                  <a:pos x="158" y="213"/>
                </a:cxn>
                <a:cxn ang="0">
                  <a:pos x="252" y="236"/>
                </a:cxn>
                <a:cxn ang="0">
                  <a:pos x="244" y="228"/>
                </a:cxn>
              </a:cxnLst>
              <a:rect l="0" t="0" r="r" b="b"/>
              <a:pathLst>
                <a:path w="395" h="260">
                  <a:moveTo>
                    <a:pt x="244" y="228"/>
                  </a:moveTo>
                  <a:lnTo>
                    <a:pt x="261" y="205"/>
                  </a:lnTo>
                  <a:lnTo>
                    <a:pt x="307" y="205"/>
                  </a:lnTo>
                  <a:lnTo>
                    <a:pt x="316" y="165"/>
                  </a:lnTo>
                  <a:lnTo>
                    <a:pt x="347" y="150"/>
                  </a:lnTo>
                  <a:lnTo>
                    <a:pt x="347" y="165"/>
                  </a:lnTo>
                  <a:lnTo>
                    <a:pt x="370" y="150"/>
                  </a:lnTo>
                  <a:lnTo>
                    <a:pt x="347" y="150"/>
                  </a:lnTo>
                  <a:lnTo>
                    <a:pt x="395" y="31"/>
                  </a:lnTo>
                  <a:lnTo>
                    <a:pt x="339" y="16"/>
                  </a:lnTo>
                  <a:lnTo>
                    <a:pt x="252" y="24"/>
                  </a:lnTo>
                  <a:lnTo>
                    <a:pt x="166" y="0"/>
                  </a:lnTo>
                  <a:lnTo>
                    <a:pt x="181" y="31"/>
                  </a:lnTo>
                  <a:lnTo>
                    <a:pt x="197" y="55"/>
                  </a:lnTo>
                  <a:lnTo>
                    <a:pt x="190" y="78"/>
                  </a:lnTo>
                  <a:lnTo>
                    <a:pt x="118" y="78"/>
                  </a:lnTo>
                  <a:lnTo>
                    <a:pt x="71" y="118"/>
                  </a:lnTo>
                  <a:lnTo>
                    <a:pt x="0" y="110"/>
                  </a:lnTo>
                  <a:lnTo>
                    <a:pt x="0" y="126"/>
                  </a:lnTo>
                  <a:lnTo>
                    <a:pt x="56" y="142"/>
                  </a:lnTo>
                  <a:lnTo>
                    <a:pt x="56" y="205"/>
                  </a:lnTo>
                  <a:lnTo>
                    <a:pt x="103" y="260"/>
                  </a:lnTo>
                  <a:lnTo>
                    <a:pt x="135" y="260"/>
                  </a:lnTo>
                  <a:lnTo>
                    <a:pt x="158" y="213"/>
                  </a:lnTo>
                  <a:lnTo>
                    <a:pt x="252" y="236"/>
                  </a:lnTo>
                  <a:lnTo>
                    <a:pt x="244" y="22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9" name="Freeform 16"/>
            <p:cNvSpPr>
              <a:spLocks noChangeAspect="1"/>
            </p:cNvSpPr>
            <p:nvPr/>
          </p:nvSpPr>
          <p:spPr bwMode="auto">
            <a:xfrm>
              <a:off x="2131" y="3750"/>
              <a:ext cx="309" cy="343"/>
            </a:xfrm>
            <a:custGeom>
              <a:avLst/>
              <a:gdLst/>
              <a:ahLst/>
              <a:cxnLst>
                <a:cxn ang="0">
                  <a:pos x="277" y="307"/>
                </a:cxn>
                <a:cxn ang="0">
                  <a:pos x="0" y="300"/>
                </a:cxn>
                <a:cxn ang="0">
                  <a:pos x="0" y="31"/>
                </a:cxn>
                <a:cxn ang="0">
                  <a:pos x="118" y="31"/>
                </a:cxn>
                <a:cxn ang="0">
                  <a:pos x="118" y="0"/>
                </a:cxn>
                <a:cxn ang="0">
                  <a:pos x="142" y="15"/>
                </a:cxn>
                <a:cxn ang="0">
                  <a:pos x="173" y="15"/>
                </a:cxn>
                <a:cxn ang="0">
                  <a:pos x="190" y="31"/>
                </a:cxn>
                <a:cxn ang="0">
                  <a:pos x="213" y="86"/>
                </a:cxn>
                <a:cxn ang="0">
                  <a:pos x="213" y="118"/>
                </a:cxn>
                <a:cxn ang="0">
                  <a:pos x="269" y="141"/>
                </a:cxn>
                <a:cxn ang="0">
                  <a:pos x="277" y="158"/>
                </a:cxn>
                <a:cxn ang="0">
                  <a:pos x="213" y="181"/>
                </a:cxn>
                <a:cxn ang="0">
                  <a:pos x="206" y="228"/>
                </a:cxn>
                <a:cxn ang="0">
                  <a:pos x="181" y="228"/>
                </a:cxn>
                <a:cxn ang="0">
                  <a:pos x="213" y="268"/>
                </a:cxn>
                <a:cxn ang="0">
                  <a:pos x="269" y="300"/>
                </a:cxn>
                <a:cxn ang="0">
                  <a:pos x="277" y="307"/>
                </a:cxn>
                <a:cxn ang="0">
                  <a:pos x="308" y="307"/>
                </a:cxn>
                <a:cxn ang="0">
                  <a:pos x="277" y="307"/>
                </a:cxn>
              </a:cxnLst>
              <a:rect l="0" t="0" r="r" b="b"/>
              <a:pathLst>
                <a:path w="308" h="307">
                  <a:moveTo>
                    <a:pt x="277" y="307"/>
                  </a:moveTo>
                  <a:lnTo>
                    <a:pt x="0" y="300"/>
                  </a:lnTo>
                  <a:lnTo>
                    <a:pt x="0" y="31"/>
                  </a:lnTo>
                  <a:lnTo>
                    <a:pt x="118" y="31"/>
                  </a:lnTo>
                  <a:lnTo>
                    <a:pt x="118" y="0"/>
                  </a:lnTo>
                  <a:lnTo>
                    <a:pt x="142" y="15"/>
                  </a:lnTo>
                  <a:lnTo>
                    <a:pt x="173" y="15"/>
                  </a:lnTo>
                  <a:lnTo>
                    <a:pt x="190" y="31"/>
                  </a:lnTo>
                  <a:lnTo>
                    <a:pt x="213" y="86"/>
                  </a:lnTo>
                  <a:lnTo>
                    <a:pt x="213" y="118"/>
                  </a:lnTo>
                  <a:lnTo>
                    <a:pt x="269" y="141"/>
                  </a:lnTo>
                  <a:lnTo>
                    <a:pt x="277" y="158"/>
                  </a:lnTo>
                  <a:lnTo>
                    <a:pt x="213" y="181"/>
                  </a:lnTo>
                  <a:lnTo>
                    <a:pt x="206" y="228"/>
                  </a:lnTo>
                  <a:lnTo>
                    <a:pt x="181" y="228"/>
                  </a:lnTo>
                  <a:lnTo>
                    <a:pt x="213" y="268"/>
                  </a:lnTo>
                  <a:lnTo>
                    <a:pt x="269" y="300"/>
                  </a:lnTo>
                  <a:lnTo>
                    <a:pt x="277" y="307"/>
                  </a:lnTo>
                  <a:lnTo>
                    <a:pt x="308" y="307"/>
                  </a:lnTo>
                  <a:lnTo>
                    <a:pt x="277" y="307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Freeform 17"/>
            <p:cNvSpPr>
              <a:spLocks noChangeAspect="1"/>
            </p:cNvSpPr>
            <p:nvPr/>
          </p:nvSpPr>
          <p:spPr bwMode="auto">
            <a:xfrm>
              <a:off x="3508" y="2832"/>
              <a:ext cx="456" cy="400"/>
            </a:xfrm>
            <a:custGeom>
              <a:avLst/>
              <a:gdLst/>
              <a:ahLst/>
              <a:cxnLst>
                <a:cxn ang="0">
                  <a:pos x="440" y="242"/>
                </a:cxn>
                <a:cxn ang="0">
                  <a:pos x="456" y="274"/>
                </a:cxn>
                <a:cxn ang="0">
                  <a:pos x="424" y="320"/>
                </a:cxn>
                <a:cxn ang="0">
                  <a:pos x="448" y="328"/>
                </a:cxn>
                <a:cxn ang="0">
                  <a:pos x="440" y="352"/>
                </a:cxn>
                <a:cxn ang="0">
                  <a:pos x="448" y="360"/>
                </a:cxn>
                <a:cxn ang="0">
                  <a:pos x="369" y="352"/>
                </a:cxn>
                <a:cxn ang="0">
                  <a:pos x="362" y="320"/>
                </a:cxn>
                <a:cxn ang="0">
                  <a:pos x="338" y="328"/>
                </a:cxn>
                <a:cxn ang="0">
                  <a:pos x="322" y="282"/>
                </a:cxn>
                <a:cxn ang="0">
                  <a:pos x="306" y="304"/>
                </a:cxn>
                <a:cxn ang="0">
                  <a:pos x="322" y="297"/>
                </a:cxn>
                <a:cxn ang="0">
                  <a:pos x="291" y="274"/>
                </a:cxn>
                <a:cxn ang="0">
                  <a:pos x="275" y="211"/>
                </a:cxn>
                <a:cxn ang="0">
                  <a:pos x="236" y="211"/>
                </a:cxn>
                <a:cxn ang="0">
                  <a:pos x="227" y="188"/>
                </a:cxn>
                <a:cxn ang="0">
                  <a:pos x="173" y="203"/>
                </a:cxn>
                <a:cxn ang="0">
                  <a:pos x="149" y="203"/>
                </a:cxn>
                <a:cxn ang="0">
                  <a:pos x="126" y="149"/>
                </a:cxn>
                <a:cxn ang="0">
                  <a:pos x="63" y="117"/>
                </a:cxn>
                <a:cxn ang="0">
                  <a:pos x="55" y="117"/>
                </a:cxn>
                <a:cxn ang="0">
                  <a:pos x="23" y="94"/>
                </a:cxn>
                <a:cxn ang="0">
                  <a:pos x="0" y="62"/>
                </a:cxn>
                <a:cxn ang="0">
                  <a:pos x="259" y="0"/>
                </a:cxn>
                <a:cxn ang="0">
                  <a:pos x="267" y="32"/>
                </a:cxn>
                <a:cxn ang="0">
                  <a:pos x="275" y="86"/>
                </a:cxn>
                <a:cxn ang="0">
                  <a:pos x="291" y="94"/>
                </a:cxn>
                <a:cxn ang="0">
                  <a:pos x="299" y="140"/>
                </a:cxn>
                <a:cxn ang="0">
                  <a:pos x="362" y="188"/>
                </a:cxn>
                <a:cxn ang="0">
                  <a:pos x="362" y="211"/>
                </a:cxn>
                <a:cxn ang="0">
                  <a:pos x="385" y="218"/>
                </a:cxn>
                <a:cxn ang="0">
                  <a:pos x="369" y="242"/>
                </a:cxn>
                <a:cxn ang="0">
                  <a:pos x="393" y="235"/>
                </a:cxn>
                <a:cxn ang="0">
                  <a:pos x="393" y="250"/>
                </a:cxn>
                <a:cxn ang="0">
                  <a:pos x="416" y="218"/>
                </a:cxn>
                <a:cxn ang="0">
                  <a:pos x="424" y="242"/>
                </a:cxn>
                <a:cxn ang="0">
                  <a:pos x="440" y="242"/>
                </a:cxn>
              </a:cxnLst>
              <a:rect l="0" t="0" r="r" b="b"/>
              <a:pathLst>
                <a:path w="456" h="360">
                  <a:moveTo>
                    <a:pt x="440" y="242"/>
                  </a:moveTo>
                  <a:lnTo>
                    <a:pt x="456" y="274"/>
                  </a:lnTo>
                  <a:lnTo>
                    <a:pt x="424" y="320"/>
                  </a:lnTo>
                  <a:lnTo>
                    <a:pt x="448" y="328"/>
                  </a:lnTo>
                  <a:lnTo>
                    <a:pt x="440" y="352"/>
                  </a:lnTo>
                  <a:lnTo>
                    <a:pt x="448" y="360"/>
                  </a:lnTo>
                  <a:lnTo>
                    <a:pt x="369" y="352"/>
                  </a:lnTo>
                  <a:lnTo>
                    <a:pt x="362" y="320"/>
                  </a:lnTo>
                  <a:lnTo>
                    <a:pt x="338" y="328"/>
                  </a:lnTo>
                  <a:lnTo>
                    <a:pt x="322" y="282"/>
                  </a:lnTo>
                  <a:lnTo>
                    <a:pt x="306" y="304"/>
                  </a:lnTo>
                  <a:lnTo>
                    <a:pt x="322" y="297"/>
                  </a:lnTo>
                  <a:lnTo>
                    <a:pt x="291" y="274"/>
                  </a:lnTo>
                  <a:lnTo>
                    <a:pt x="275" y="211"/>
                  </a:lnTo>
                  <a:lnTo>
                    <a:pt x="236" y="211"/>
                  </a:lnTo>
                  <a:lnTo>
                    <a:pt x="227" y="188"/>
                  </a:lnTo>
                  <a:lnTo>
                    <a:pt x="173" y="203"/>
                  </a:lnTo>
                  <a:lnTo>
                    <a:pt x="149" y="203"/>
                  </a:lnTo>
                  <a:lnTo>
                    <a:pt x="126" y="149"/>
                  </a:lnTo>
                  <a:lnTo>
                    <a:pt x="63" y="117"/>
                  </a:lnTo>
                  <a:lnTo>
                    <a:pt x="55" y="117"/>
                  </a:lnTo>
                  <a:lnTo>
                    <a:pt x="23" y="94"/>
                  </a:lnTo>
                  <a:lnTo>
                    <a:pt x="0" y="62"/>
                  </a:lnTo>
                  <a:lnTo>
                    <a:pt x="259" y="0"/>
                  </a:lnTo>
                  <a:lnTo>
                    <a:pt x="267" y="32"/>
                  </a:lnTo>
                  <a:lnTo>
                    <a:pt x="275" y="86"/>
                  </a:lnTo>
                  <a:lnTo>
                    <a:pt x="291" y="94"/>
                  </a:lnTo>
                  <a:lnTo>
                    <a:pt x="299" y="140"/>
                  </a:lnTo>
                  <a:lnTo>
                    <a:pt x="362" y="188"/>
                  </a:lnTo>
                  <a:lnTo>
                    <a:pt x="362" y="211"/>
                  </a:lnTo>
                  <a:lnTo>
                    <a:pt x="385" y="218"/>
                  </a:lnTo>
                  <a:lnTo>
                    <a:pt x="369" y="242"/>
                  </a:lnTo>
                  <a:lnTo>
                    <a:pt x="393" y="235"/>
                  </a:lnTo>
                  <a:lnTo>
                    <a:pt x="393" y="250"/>
                  </a:lnTo>
                  <a:lnTo>
                    <a:pt x="416" y="218"/>
                  </a:lnTo>
                  <a:lnTo>
                    <a:pt x="424" y="242"/>
                  </a:lnTo>
                  <a:lnTo>
                    <a:pt x="440" y="24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18"/>
            <p:cNvSpPr>
              <a:spLocks noChangeAspect="1"/>
            </p:cNvSpPr>
            <p:nvPr/>
          </p:nvSpPr>
          <p:spPr bwMode="auto">
            <a:xfrm>
              <a:off x="3343" y="2519"/>
              <a:ext cx="425" cy="381"/>
            </a:xfrm>
            <a:custGeom>
              <a:avLst/>
              <a:gdLst/>
              <a:ahLst/>
              <a:cxnLst>
                <a:cxn ang="0">
                  <a:pos x="166" y="343"/>
                </a:cxn>
                <a:cxn ang="0">
                  <a:pos x="149" y="289"/>
                </a:cxn>
                <a:cxn ang="0">
                  <a:pos x="95" y="258"/>
                </a:cxn>
                <a:cxn ang="0">
                  <a:pos x="40" y="273"/>
                </a:cxn>
                <a:cxn ang="0">
                  <a:pos x="71" y="163"/>
                </a:cxn>
                <a:cxn ang="0">
                  <a:pos x="40" y="125"/>
                </a:cxn>
                <a:cxn ang="0">
                  <a:pos x="40" y="94"/>
                </a:cxn>
                <a:cxn ang="0">
                  <a:pos x="0" y="78"/>
                </a:cxn>
                <a:cxn ang="0">
                  <a:pos x="16" y="32"/>
                </a:cxn>
                <a:cxn ang="0">
                  <a:pos x="126" y="0"/>
                </a:cxn>
                <a:cxn ang="0">
                  <a:pos x="158" y="0"/>
                </a:cxn>
                <a:cxn ang="0">
                  <a:pos x="228" y="70"/>
                </a:cxn>
                <a:cxn ang="0">
                  <a:pos x="339" y="117"/>
                </a:cxn>
                <a:cxn ang="0">
                  <a:pos x="362" y="149"/>
                </a:cxn>
                <a:cxn ang="0">
                  <a:pos x="346" y="149"/>
                </a:cxn>
                <a:cxn ang="0">
                  <a:pos x="346" y="180"/>
                </a:cxn>
                <a:cxn ang="0">
                  <a:pos x="402" y="227"/>
                </a:cxn>
                <a:cxn ang="0">
                  <a:pos x="425" y="281"/>
                </a:cxn>
                <a:cxn ang="0">
                  <a:pos x="166" y="343"/>
                </a:cxn>
              </a:cxnLst>
              <a:rect l="0" t="0" r="r" b="b"/>
              <a:pathLst>
                <a:path w="425" h="343">
                  <a:moveTo>
                    <a:pt x="166" y="343"/>
                  </a:moveTo>
                  <a:lnTo>
                    <a:pt x="149" y="289"/>
                  </a:lnTo>
                  <a:lnTo>
                    <a:pt x="95" y="258"/>
                  </a:lnTo>
                  <a:lnTo>
                    <a:pt x="40" y="273"/>
                  </a:lnTo>
                  <a:lnTo>
                    <a:pt x="71" y="163"/>
                  </a:lnTo>
                  <a:lnTo>
                    <a:pt x="40" y="125"/>
                  </a:lnTo>
                  <a:lnTo>
                    <a:pt x="40" y="94"/>
                  </a:lnTo>
                  <a:lnTo>
                    <a:pt x="0" y="78"/>
                  </a:lnTo>
                  <a:lnTo>
                    <a:pt x="16" y="32"/>
                  </a:lnTo>
                  <a:lnTo>
                    <a:pt x="126" y="0"/>
                  </a:lnTo>
                  <a:lnTo>
                    <a:pt x="158" y="0"/>
                  </a:lnTo>
                  <a:lnTo>
                    <a:pt x="228" y="70"/>
                  </a:lnTo>
                  <a:lnTo>
                    <a:pt x="339" y="117"/>
                  </a:lnTo>
                  <a:lnTo>
                    <a:pt x="362" y="149"/>
                  </a:lnTo>
                  <a:lnTo>
                    <a:pt x="346" y="149"/>
                  </a:lnTo>
                  <a:lnTo>
                    <a:pt x="346" y="180"/>
                  </a:lnTo>
                  <a:lnTo>
                    <a:pt x="402" y="227"/>
                  </a:lnTo>
                  <a:lnTo>
                    <a:pt x="425" y="281"/>
                  </a:lnTo>
                  <a:lnTo>
                    <a:pt x="166" y="3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19"/>
            <p:cNvSpPr>
              <a:spLocks noChangeAspect="1"/>
            </p:cNvSpPr>
            <p:nvPr/>
          </p:nvSpPr>
          <p:spPr bwMode="auto">
            <a:xfrm>
              <a:off x="3139" y="2012"/>
              <a:ext cx="543" cy="385"/>
            </a:xfrm>
            <a:custGeom>
              <a:avLst/>
              <a:gdLst/>
              <a:ahLst/>
              <a:cxnLst>
                <a:cxn ang="0">
                  <a:pos x="362" y="47"/>
                </a:cxn>
                <a:cxn ang="0">
                  <a:pos x="393" y="47"/>
                </a:cxn>
                <a:cxn ang="0">
                  <a:pos x="393" y="70"/>
                </a:cxn>
                <a:cxn ang="0">
                  <a:pos x="393" y="94"/>
                </a:cxn>
                <a:cxn ang="0">
                  <a:pos x="425" y="117"/>
                </a:cxn>
                <a:cxn ang="0">
                  <a:pos x="496" y="133"/>
                </a:cxn>
                <a:cxn ang="0">
                  <a:pos x="496" y="149"/>
                </a:cxn>
                <a:cxn ang="0">
                  <a:pos x="544" y="180"/>
                </a:cxn>
                <a:cxn ang="0">
                  <a:pos x="393" y="274"/>
                </a:cxn>
                <a:cxn ang="0">
                  <a:pos x="331" y="242"/>
                </a:cxn>
                <a:cxn ang="0">
                  <a:pos x="252" y="259"/>
                </a:cxn>
                <a:cxn ang="0">
                  <a:pos x="158" y="259"/>
                </a:cxn>
                <a:cxn ang="0">
                  <a:pos x="142" y="281"/>
                </a:cxn>
                <a:cxn ang="0">
                  <a:pos x="118" y="337"/>
                </a:cxn>
                <a:cxn ang="0">
                  <a:pos x="79" y="345"/>
                </a:cxn>
                <a:cxn ang="0">
                  <a:pos x="0" y="328"/>
                </a:cxn>
                <a:cxn ang="0">
                  <a:pos x="31" y="250"/>
                </a:cxn>
                <a:cxn ang="0">
                  <a:pos x="7" y="156"/>
                </a:cxn>
                <a:cxn ang="0">
                  <a:pos x="24" y="125"/>
                </a:cxn>
                <a:cxn ang="0">
                  <a:pos x="55" y="47"/>
                </a:cxn>
                <a:cxn ang="0">
                  <a:pos x="31" y="16"/>
                </a:cxn>
                <a:cxn ang="0">
                  <a:pos x="94" y="0"/>
                </a:cxn>
                <a:cxn ang="0">
                  <a:pos x="158" y="39"/>
                </a:cxn>
                <a:cxn ang="0">
                  <a:pos x="181" y="31"/>
                </a:cxn>
                <a:cxn ang="0">
                  <a:pos x="236" y="47"/>
                </a:cxn>
                <a:cxn ang="0">
                  <a:pos x="299" y="16"/>
                </a:cxn>
                <a:cxn ang="0">
                  <a:pos x="331" y="31"/>
                </a:cxn>
                <a:cxn ang="0">
                  <a:pos x="362" y="47"/>
                </a:cxn>
              </a:cxnLst>
              <a:rect l="0" t="0" r="r" b="b"/>
              <a:pathLst>
                <a:path w="544" h="345">
                  <a:moveTo>
                    <a:pt x="362" y="47"/>
                  </a:moveTo>
                  <a:lnTo>
                    <a:pt x="393" y="47"/>
                  </a:lnTo>
                  <a:lnTo>
                    <a:pt x="393" y="70"/>
                  </a:lnTo>
                  <a:lnTo>
                    <a:pt x="393" y="94"/>
                  </a:lnTo>
                  <a:lnTo>
                    <a:pt x="425" y="117"/>
                  </a:lnTo>
                  <a:lnTo>
                    <a:pt x="496" y="133"/>
                  </a:lnTo>
                  <a:lnTo>
                    <a:pt x="496" y="149"/>
                  </a:lnTo>
                  <a:lnTo>
                    <a:pt x="544" y="180"/>
                  </a:lnTo>
                  <a:lnTo>
                    <a:pt x="393" y="274"/>
                  </a:lnTo>
                  <a:lnTo>
                    <a:pt x="331" y="242"/>
                  </a:lnTo>
                  <a:lnTo>
                    <a:pt x="252" y="259"/>
                  </a:lnTo>
                  <a:lnTo>
                    <a:pt x="158" y="259"/>
                  </a:lnTo>
                  <a:lnTo>
                    <a:pt x="142" y="281"/>
                  </a:lnTo>
                  <a:lnTo>
                    <a:pt x="118" y="337"/>
                  </a:lnTo>
                  <a:lnTo>
                    <a:pt x="79" y="345"/>
                  </a:lnTo>
                  <a:lnTo>
                    <a:pt x="0" y="328"/>
                  </a:lnTo>
                  <a:lnTo>
                    <a:pt x="31" y="250"/>
                  </a:lnTo>
                  <a:lnTo>
                    <a:pt x="7" y="156"/>
                  </a:lnTo>
                  <a:lnTo>
                    <a:pt x="24" y="125"/>
                  </a:lnTo>
                  <a:lnTo>
                    <a:pt x="55" y="47"/>
                  </a:lnTo>
                  <a:lnTo>
                    <a:pt x="31" y="16"/>
                  </a:lnTo>
                  <a:lnTo>
                    <a:pt x="94" y="0"/>
                  </a:lnTo>
                  <a:lnTo>
                    <a:pt x="158" y="39"/>
                  </a:lnTo>
                  <a:lnTo>
                    <a:pt x="181" y="31"/>
                  </a:lnTo>
                  <a:lnTo>
                    <a:pt x="236" y="47"/>
                  </a:lnTo>
                  <a:lnTo>
                    <a:pt x="299" y="16"/>
                  </a:lnTo>
                  <a:lnTo>
                    <a:pt x="331" y="31"/>
                  </a:lnTo>
                  <a:lnTo>
                    <a:pt x="362" y="4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"/>
            <p:cNvSpPr>
              <a:spLocks noChangeAspect="1"/>
            </p:cNvSpPr>
            <p:nvPr/>
          </p:nvSpPr>
          <p:spPr bwMode="auto">
            <a:xfrm>
              <a:off x="1858" y="1885"/>
              <a:ext cx="217" cy="204"/>
            </a:xfrm>
            <a:custGeom>
              <a:avLst/>
              <a:gdLst/>
              <a:ahLst/>
              <a:cxnLst>
                <a:cxn ang="0">
                  <a:pos x="86" y="63"/>
                </a:cxn>
                <a:cxn ang="0">
                  <a:pos x="62" y="63"/>
                </a:cxn>
                <a:cxn ang="0">
                  <a:pos x="55" y="96"/>
                </a:cxn>
                <a:cxn ang="0">
                  <a:pos x="23" y="111"/>
                </a:cxn>
                <a:cxn ang="0">
                  <a:pos x="31" y="119"/>
                </a:cxn>
                <a:cxn ang="0">
                  <a:pos x="0" y="142"/>
                </a:cxn>
                <a:cxn ang="0">
                  <a:pos x="0" y="175"/>
                </a:cxn>
                <a:cxn ang="0">
                  <a:pos x="62" y="175"/>
                </a:cxn>
                <a:cxn ang="0">
                  <a:pos x="188" y="175"/>
                </a:cxn>
                <a:cxn ang="0">
                  <a:pos x="211" y="182"/>
                </a:cxn>
                <a:cxn ang="0">
                  <a:pos x="219" y="182"/>
                </a:cxn>
                <a:cxn ang="0">
                  <a:pos x="211" y="159"/>
                </a:cxn>
                <a:cxn ang="0">
                  <a:pos x="219" y="142"/>
                </a:cxn>
                <a:cxn ang="0">
                  <a:pos x="188" y="55"/>
                </a:cxn>
                <a:cxn ang="0">
                  <a:pos x="148" y="0"/>
                </a:cxn>
                <a:cxn ang="0">
                  <a:pos x="86" y="63"/>
                </a:cxn>
              </a:cxnLst>
              <a:rect l="0" t="0" r="r" b="b"/>
              <a:pathLst>
                <a:path w="219" h="182">
                  <a:moveTo>
                    <a:pt x="86" y="63"/>
                  </a:moveTo>
                  <a:lnTo>
                    <a:pt x="62" y="63"/>
                  </a:lnTo>
                  <a:lnTo>
                    <a:pt x="55" y="96"/>
                  </a:lnTo>
                  <a:lnTo>
                    <a:pt x="23" y="111"/>
                  </a:lnTo>
                  <a:lnTo>
                    <a:pt x="31" y="119"/>
                  </a:lnTo>
                  <a:lnTo>
                    <a:pt x="0" y="142"/>
                  </a:lnTo>
                  <a:lnTo>
                    <a:pt x="0" y="175"/>
                  </a:lnTo>
                  <a:lnTo>
                    <a:pt x="62" y="175"/>
                  </a:lnTo>
                  <a:lnTo>
                    <a:pt x="188" y="175"/>
                  </a:lnTo>
                  <a:lnTo>
                    <a:pt x="211" y="182"/>
                  </a:lnTo>
                  <a:lnTo>
                    <a:pt x="219" y="182"/>
                  </a:lnTo>
                  <a:lnTo>
                    <a:pt x="211" y="159"/>
                  </a:lnTo>
                  <a:lnTo>
                    <a:pt x="219" y="142"/>
                  </a:lnTo>
                  <a:lnTo>
                    <a:pt x="188" y="55"/>
                  </a:lnTo>
                  <a:lnTo>
                    <a:pt x="148" y="0"/>
                  </a:lnTo>
                  <a:lnTo>
                    <a:pt x="86" y="6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"/>
            <p:cNvSpPr>
              <a:spLocks noChangeAspect="1"/>
            </p:cNvSpPr>
            <p:nvPr/>
          </p:nvSpPr>
          <p:spPr bwMode="auto">
            <a:xfrm>
              <a:off x="1368" y="3306"/>
              <a:ext cx="285" cy="174"/>
            </a:xfrm>
            <a:custGeom>
              <a:avLst/>
              <a:gdLst/>
              <a:ahLst/>
              <a:cxnLst>
                <a:cxn ang="0">
                  <a:pos x="238" y="140"/>
                </a:cxn>
                <a:cxn ang="0">
                  <a:pos x="238" y="156"/>
                </a:cxn>
                <a:cxn ang="0">
                  <a:pos x="127" y="149"/>
                </a:cxn>
                <a:cxn ang="0">
                  <a:pos x="24" y="149"/>
                </a:cxn>
                <a:cxn ang="0">
                  <a:pos x="7" y="125"/>
                </a:cxn>
                <a:cxn ang="0">
                  <a:pos x="24" y="94"/>
                </a:cxn>
                <a:cxn ang="0">
                  <a:pos x="0" y="94"/>
                </a:cxn>
                <a:cxn ang="0">
                  <a:pos x="0" y="71"/>
                </a:cxn>
                <a:cxn ang="0">
                  <a:pos x="24" y="55"/>
                </a:cxn>
                <a:cxn ang="0">
                  <a:pos x="0" y="55"/>
                </a:cxn>
                <a:cxn ang="0">
                  <a:pos x="0" y="32"/>
                </a:cxn>
                <a:cxn ang="0">
                  <a:pos x="0" y="23"/>
                </a:cxn>
                <a:cxn ang="0">
                  <a:pos x="120" y="7"/>
                </a:cxn>
                <a:cxn ang="0">
                  <a:pos x="127" y="0"/>
                </a:cxn>
                <a:cxn ang="0">
                  <a:pos x="191" y="7"/>
                </a:cxn>
                <a:cxn ang="0">
                  <a:pos x="254" y="7"/>
                </a:cxn>
                <a:cxn ang="0">
                  <a:pos x="254" y="62"/>
                </a:cxn>
                <a:cxn ang="0">
                  <a:pos x="286" y="125"/>
                </a:cxn>
                <a:cxn ang="0">
                  <a:pos x="278" y="149"/>
                </a:cxn>
                <a:cxn ang="0">
                  <a:pos x="238" y="140"/>
                </a:cxn>
              </a:cxnLst>
              <a:rect l="0" t="0" r="r" b="b"/>
              <a:pathLst>
                <a:path w="286" h="156">
                  <a:moveTo>
                    <a:pt x="238" y="140"/>
                  </a:moveTo>
                  <a:lnTo>
                    <a:pt x="238" y="156"/>
                  </a:lnTo>
                  <a:lnTo>
                    <a:pt x="127" y="149"/>
                  </a:lnTo>
                  <a:lnTo>
                    <a:pt x="24" y="149"/>
                  </a:lnTo>
                  <a:lnTo>
                    <a:pt x="7" y="125"/>
                  </a:lnTo>
                  <a:lnTo>
                    <a:pt x="24" y="94"/>
                  </a:lnTo>
                  <a:lnTo>
                    <a:pt x="0" y="94"/>
                  </a:lnTo>
                  <a:lnTo>
                    <a:pt x="0" y="71"/>
                  </a:lnTo>
                  <a:lnTo>
                    <a:pt x="24" y="55"/>
                  </a:lnTo>
                  <a:lnTo>
                    <a:pt x="0" y="55"/>
                  </a:lnTo>
                  <a:lnTo>
                    <a:pt x="0" y="32"/>
                  </a:lnTo>
                  <a:lnTo>
                    <a:pt x="0" y="23"/>
                  </a:lnTo>
                  <a:lnTo>
                    <a:pt x="120" y="7"/>
                  </a:lnTo>
                  <a:lnTo>
                    <a:pt x="127" y="0"/>
                  </a:lnTo>
                  <a:lnTo>
                    <a:pt x="191" y="7"/>
                  </a:lnTo>
                  <a:lnTo>
                    <a:pt x="254" y="7"/>
                  </a:lnTo>
                  <a:lnTo>
                    <a:pt x="254" y="62"/>
                  </a:lnTo>
                  <a:lnTo>
                    <a:pt x="286" y="125"/>
                  </a:lnTo>
                  <a:lnTo>
                    <a:pt x="278" y="149"/>
                  </a:lnTo>
                  <a:lnTo>
                    <a:pt x="238" y="140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2"/>
            <p:cNvSpPr>
              <a:spLocks noChangeAspect="1"/>
            </p:cNvSpPr>
            <p:nvPr/>
          </p:nvSpPr>
          <p:spPr bwMode="auto">
            <a:xfrm>
              <a:off x="3403" y="3682"/>
              <a:ext cx="344" cy="368"/>
            </a:xfrm>
            <a:custGeom>
              <a:avLst/>
              <a:gdLst/>
              <a:ahLst/>
              <a:cxnLst>
                <a:cxn ang="0">
                  <a:pos x="310" y="86"/>
                </a:cxn>
                <a:cxn ang="0">
                  <a:pos x="310" y="94"/>
                </a:cxn>
                <a:cxn ang="0">
                  <a:pos x="342" y="110"/>
                </a:cxn>
                <a:cxn ang="0">
                  <a:pos x="310" y="141"/>
                </a:cxn>
                <a:cxn ang="0">
                  <a:pos x="231" y="117"/>
                </a:cxn>
                <a:cxn ang="0">
                  <a:pos x="255" y="141"/>
                </a:cxn>
                <a:cxn ang="0">
                  <a:pos x="279" y="125"/>
                </a:cxn>
                <a:cxn ang="0">
                  <a:pos x="302" y="141"/>
                </a:cxn>
                <a:cxn ang="0">
                  <a:pos x="342" y="149"/>
                </a:cxn>
                <a:cxn ang="0">
                  <a:pos x="302" y="204"/>
                </a:cxn>
                <a:cxn ang="0">
                  <a:pos x="318" y="220"/>
                </a:cxn>
                <a:cxn ang="0">
                  <a:pos x="318" y="259"/>
                </a:cxn>
                <a:cxn ang="0">
                  <a:pos x="310" y="259"/>
                </a:cxn>
                <a:cxn ang="0">
                  <a:pos x="318" y="290"/>
                </a:cxn>
                <a:cxn ang="0">
                  <a:pos x="318" y="305"/>
                </a:cxn>
                <a:cxn ang="0">
                  <a:pos x="286" y="329"/>
                </a:cxn>
                <a:cxn ang="0">
                  <a:pos x="247" y="305"/>
                </a:cxn>
                <a:cxn ang="0">
                  <a:pos x="231" y="322"/>
                </a:cxn>
                <a:cxn ang="0">
                  <a:pos x="223" y="305"/>
                </a:cxn>
                <a:cxn ang="0">
                  <a:pos x="215" y="305"/>
                </a:cxn>
                <a:cxn ang="0">
                  <a:pos x="191" y="290"/>
                </a:cxn>
                <a:cxn ang="0">
                  <a:pos x="183" y="290"/>
                </a:cxn>
                <a:cxn ang="0">
                  <a:pos x="191" y="305"/>
                </a:cxn>
                <a:cxn ang="0">
                  <a:pos x="152" y="298"/>
                </a:cxn>
                <a:cxn ang="0">
                  <a:pos x="127" y="274"/>
                </a:cxn>
                <a:cxn ang="0">
                  <a:pos x="120" y="290"/>
                </a:cxn>
                <a:cxn ang="0">
                  <a:pos x="104" y="266"/>
                </a:cxn>
                <a:cxn ang="0">
                  <a:pos x="41" y="266"/>
                </a:cxn>
                <a:cxn ang="0">
                  <a:pos x="17" y="243"/>
                </a:cxn>
                <a:cxn ang="0">
                  <a:pos x="32" y="180"/>
                </a:cxn>
                <a:cxn ang="0">
                  <a:pos x="17" y="180"/>
                </a:cxn>
                <a:cxn ang="0">
                  <a:pos x="32" y="141"/>
                </a:cxn>
                <a:cxn ang="0">
                  <a:pos x="17" y="125"/>
                </a:cxn>
                <a:cxn ang="0">
                  <a:pos x="17" y="94"/>
                </a:cxn>
                <a:cxn ang="0">
                  <a:pos x="8" y="86"/>
                </a:cxn>
                <a:cxn ang="0">
                  <a:pos x="0" y="78"/>
                </a:cxn>
                <a:cxn ang="0">
                  <a:pos x="17" y="55"/>
                </a:cxn>
                <a:cxn ang="0">
                  <a:pos x="64" y="55"/>
                </a:cxn>
                <a:cxn ang="0">
                  <a:pos x="72" y="16"/>
                </a:cxn>
                <a:cxn ang="0">
                  <a:pos x="104" y="0"/>
                </a:cxn>
                <a:cxn ang="0">
                  <a:pos x="104" y="16"/>
                </a:cxn>
                <a:cxn ang="0">
                  <a:pos x="127" y="0"/>
                </a:cxn>
                <a:cxn ang="0">
                  <a:pos x="127" y="16"/>
                </a:cxn>
                <a:cxn ang="0">
                  <a:pos x="215" y="47"/>
                </a:cxn>
                <a:cxn ang="0">
                  <a:pos x="262" y="24"/>
                </a:cxn>
                <a:cxn ang="0">
                  <a:pos x="255" y="55"/>
                </a:cxn>
                <a:cxn ang="0">
                  <a:pos x="318" y="78"/>
                </a:cxn>
                <a:cxn ang="0">
                  <a:pos x="310" y="86"/>
                </a:cxn>
              </a:cxnLst>
              <a:rect l="0" t="0" r="r" b="b"/>
              <a:pathLst>
                <a:path w="342" h="329">
                  <a:moveTo>
                    <a:pt x="310" y="86"/>
                  </a:moveTo>
                  <a:lnTo>
                    <a:pt x="310" y="94"/>
                  </a:lnTo>
                  <a:lnTo>
                    <a:pt x="342" y="110"/>
                  </a:lnTo>
                  <a:lnTo>
                    <a:pt x="310" y="141"/>
                  </a:lnTo>
                  <a:lnTo>
                    <a:pt x="231" y="117"/>
                  </a:lnTo>
                  <a:lnTo>
                    <a:pt x="255" y="141"/>
                  </a:lnTo>
                  <a:lnTo>
                    <a:pt x="279" y="125"/>
                  </a:lnTo>
                  <a:lnTo>
                    <a:pt x="302" y="141"/>
                  </a:lnTo>
                  <a:lnTo>
                    <a:pt x="342" y="149"/>
                  </a:lnTo>
                  <a:lnTo>
                    <a:pt x="302" y="204"/>
                  </a:lnTo>
                  <a:lnTo>
                    <a:pt x="318" y="220"/>
                  </a:lnTo>
                  <a:lnTo>
                    <a:pt x="318" y="259"/>
                  </a:lnTo>
                  <a:lnTo>
                    <a:pt x="310" y="259"/>
                  </a:lnTo>
                  <a:lnTo>
                    <a:pt x="318" y="290"/>
                  </a:lnTo>
                  <a:lnTo>
                    <a:pt x="318" y="305"/>
                  </a:lnTo>
                  <a:lnTo>
                    <a:pt x="286" y="329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23" y="305"/>
                  </a:lnTo>
                  <a:lnTo>
                    <a:pt x="215" y="305"/>
                  </a:lnTo>
                  <a:lnTo>
                    <a:pt x="191" y="290"/>
                  </a:lnTo>
                  <a:lnTo>
                    <a:pt x="183" y="290"/>
                  </a:lnTo>
                  <a:lnTo>
                    <a:pt x="191" y="305"/>
                  </a:lnTo>
                  <a:lnTo>
                    <a:pt x="152" y="298"/>
                  </a:lnTo>
                  <a:lnTo>
                    <a:pt x="127" y="274"/>
                  </a:lnTo>
                  <a:lnTo>
                    <a:pt x="120" y="290"/>
                  </a:lnTo>
                  <a:lnTo>
                    <a:pt x="104" y="266"/>
                  </a:lnTo>
                  <a:lnTo>
                    <a:pt x="41" y="266"/>
                  </a:lnTo>
                  <a:lnTo>
                    <a:pt x="17" y="243"/>
                  </a:lnTo>
                  <a:lnTo>
                    <a:pt x="32" y="180"/>
                  </a:lnTo>
                  <a:lnTo>
                    <a:pt x="17" y="180"/>
                  </a:lnTo>
                  <a:lnTo>
                    <a:pt x="32" y="141"/>
                  </a:lnTo>
                  <a:lnTo>
                    <a:pt x="17" y="125"/>
                  </a:lnTo>
                  <a:lnTo>
                    <a:pt x="17" y="94"/>
                  </a:lnTo>
                  <a:lnTo>
                    <a:pt x="8" y="86"/>
                  </a:lnTo>
                  <a:lnTo>
                    <a:pt x="0" y="78"/>
                  </a:lnTo>
                  <a:lnTo>
                    <a:pt x="17" y="55"/>
                  </a:lnTo>
                  <a:lnTo>
                    <a:pt x="64" y="55"/>
                  </a:lnTo>
                  <a:lnTo>
                    <a:pt x="72" y="16"/>
                  </a:lnTo>
                  <a:lnTo>
                    <a:pt x="104" y="0"/>
                  </a:lnTo>
                  <a:lnTo>
                    <a:pt x="104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215" y="47"/>
                  </a:lnTo>
                  <a:lnTo>
                    <a:pt x="262" y="24"/>
                  </a:lnTo>
                  <a:lnTo>
                    <a:pt x="255" y="55"/>
                  </a:lnTo>
                  <a:lnTo>
                    <a:pt x="318" y="78"/>
                  </a:lnTo>
                  <a:lnTo>
                    <a:pt x="310" y="8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3"/>
            <p:cNvSpPr>
              <a:spLocks noChangeAspect="1"/>
            </p:cNvSpPr>
            <p:nvPr/>
          </p:nvSpPr>
          <p:spPr bwMode="auto">
            <a:xfrm>
              <a:off x="3713" y="3838"/>
              <a:ext cx="70" cy="184"/>
            </a:xfrm>
            <a:custGeom>
              <a:avLst/>
              <a:gdLst/>
              <a:ahLst/>
              <a:cxnLst>
                <a:cxn ang="0">
                  <a:pos x="24" y="79"/>
                </a:cxn>
                <a:cxn ang="0">
                  <a:pos x="0" y="63"/>
                </a:cxn>
                <a:cxn ang="0">
                  <a:pos x="24" y="47"/>
                </a:cxn>
                <a:cxn ang="0">
                  <a:pos x="57" y="16"/>
                </a:cxn>
                <a:cxn ang="0">
                  <a:pos x="57" y="0"/>
                </a:cxn>
                <a:cxn ang="0">
                  <a:pos x="65" y="0"/>
                </a:cxn>
                <a:cxn ang="0">
                  <a:pos x="65" y="16"/>
                </a:cxn>
                <a:cxn ang="0">
                  <a:pos x="57" y="31"/>
                </a:cxn>
                <a:cxn ang="0">
                  <a:pos x="73" y="16"/>
                </a:cxn>
                <a:cxn ang="0">
                  <a:pos x="65" y="39"/>
                </a:cxn>
                <a:cxn ang="0">
                  <a:pos x="33" y="134"/>
                </a:cxn>
                <a:cxn ang="0">
                  <a:pos x="33" y="165"/>
                </a:cxn>
                <a:cxn ang="0">
                  <a:pos x="24" y="165"/>
                </a:cxn>
                <a:cxn ang="0">
                  <a:pos x="24" y="79"/>
                </a:cxn>
              </a:cxnLst>
              <a:rect l="0" t="0" r="r" b="b"/>
              <a:pathLst>
                <a:path w="73" h="165">
                  <a:moveTo>
                    <a:pt x="24" y="79"/>
                  </a:moveTo>
                  <a:lnTo>
                    <a:pt x="0" y="63"/>
                  </a:lnTo>
                  <a:lnTo>
                    <a:pt x="24" y="47"/>
                  </a:lnTo>
                  <a:lnTo>
                    <a:pt x="57" y="16"/>
                  </a:lnTo>
                  <a:lnTo>
                    <a:pt x="57" y="0"/>
                  </a:lnTo>
                  <a:lnTo>
                    <a:pt x="65" y="0"/>
                  </a:lnTo>
                  <a:lnTo>
                    <a:pt x="65" y="16"/>
                  </a:lnTo>
                  <a:lnTo>
                    <a:pt x="57" y="31"/>
                  </a:lnTo>
                  <a:lnTo>
                    <a:pt x="73" y="16"/>
                  </a:lnTo>
                  <a:lnTo>
                    <a:pt x="65" y="39"/>
                  </a:lnTo>
                  <a:lnTo>
                    <a:pt x="33" y="134"/>
                  </a:lnTo>
                  <a:lnTo>
                    <a:pt x="33" y="165"/>
                  </a:lnTo>
                  <a:lnTo>
                    <a:pt x="24" y="165"/>
                  </a:lnTo>
                  <a:lnTo>
                    <a:pt x="24" y="7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4"/>
            <p:cNvSpPr>
              <a:spLocks noChangeAspect="1"/>
            </p:cNvSpPr>
            <p:nvPr/>
          </p:nvSpPr>
          <p:spPr bwMode="auto">
            <a:xfrm>
              <a:off x="3176" y="2586"/>
              <a:ext cx="237" cy="236"/>
            </a:xfrm>
            <a:custGeom>
              <a:avLst/>
              <a:gdLst/>
              <a:ahLst/>
              <a:cxnLst>
                <a:cxn ang="0">
                  <a:pos x="204" y="32"/>
                </a:cxn>
                <a:cxn ang="0">
                  <a:pos x="204" y="63"/>
                </a:cxn>
                <a:cxn ang="0">
                  <a:pos x="235" y="102"/>
                </a:cxn>
                <a:cxn ang="0">
                  <a:pos x="204" y="212"/>
                </a:cxn>
                <a:cxn ang="0">
                  <a:pos x="164" y="197"/>
                </a:cxn>
                <a:cxn ang="0">
                  <a:pos x="16" y="166"/>
                </a:cxn>
                <a:cxn ang="0">
                  <a:pos x="16" y="149"/>
                </a:cxn>
                <a:cxn ang="0">
                  <a:pos x="0" y="149"/>
                </a:cxn>
                <a:cxn ang="0">
                  <a:pos x="55" y="87"/>
                </a:cxn>
                <a:cxn ang="0">
                  <a:pos x="55" y="63"/>
                </a:cxn>
                <a:cxn ang="0">
                  <a:pos x="79" y="15"/>
                </a:cxn>
                <a:cxn ang="0">
                  <a:pos x="118" y="0"/>
                </a:cxn>
                <a:cxn ang="0">
                  <a:pos x="164" y="15"/>
                </a:cxn>
                <a:cxn ang="0">
                  <a:pos x="204" y="32"/>
                </a:cxn>
              </a:cxnLst>
              <a:rect l="0" t="0" r="r" b="b"/>
              <a:pathLst>
                <a:path w="235" h="212">
                  <a:moveTo>
                    <a:pt x="204" y="32"/>
                  </a:moveTo>
                  <a:lnTo>
                    <a:pt x="204" y="63"/>
                  </a:lnTo>
                  <a:lnTo>
                    <a:pt x="235" y="102"/>
                  </a:lnTo>
                  <a:lnTo>
                    <a:pt x="204" y="212"/>
                  </a:lnTo>
                  <a:lnTo>
                    <a:pt x="164" y="197"/>
                  </a:lnTo>
                  <a:lnTo>
                    <a:pt x="16" y="166"/>
                  </a:lnTo>
                  <a:lnTo>
                    <a:pt x="16" y="149"/>
                  </a:lnTo>
                  <a:lnTo>
                    <a:pt x="0" y="149"/>
                  </a:lnTo>
                  <a:lnTo>
                    <a:pt x="55" y="87"/>
                  </a:lnTo>
                  <a:lnTo>
                    <a:pt x="55" y="63"/>
                  </a:lnTo>
                  <a:lnTo>
                    <a:pt x="79" y="15"/>
                  </a:lnTo>
                  <a:lnTo>
                    <a:pt x="118" y="0"/>
                  </a:lnTo>
                  <a:lnTo>
                    <a:pt x="164" y="15"/>
                  </a:lnTo>
                  <a:lnTo>
                    <a:pt x="204" y="3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5"/>
            <p:cNvSpPr>
              <a:spLocks noChangeAspect="1"/>
            </p:cNvSpPr>
            <p:nvPr/>
          </p:nvSpPr>
          <p:spPr bwMode="auto">
            <a:xfrm>
              <a:off x="1005" y="1600"/>
              <a:ext cx="371" cy="304"/>
            </a:xfrm>
            <a:custGeom>
              <a:avLst/>
              <a:gdLst/>
              <a:ahLst/>
              <a:cxnLst>
                <a:cxn ang="0">
                  <a:pos x="0" y="110"/>
                </a:cxn>
                <a:cxn ang="0">
                  <a:pos x="189" y="71"/>
                </a:cxn>
                <a:cxn ang="0">
                  <a:pos x="205" y="0"/>
                </a:cxn>
                <a:cxn ang="0">
                  <a:pos x="213" y="0"/>
                </a:cxn>
                <a:cxn ang="0">
                  <a:pos x="300" y="15"/>
                </a:cxn>
                <a:cxn ang="0">
                  <a:pos x="300" y="62"/>
                </a:cxn>
                <a:cxn ang="0">
                  <a:pos x="300" y="165"/>
                </a:cxn>
                <a:cxn ang="0">
                  <a:pos x="370" y="165"/>
                </a:cxn>
                <a:cxn ang="0">
                  <a:pos x="355" y="187"/>
                </a:cxn>
                <a:cxn ang="0">
                  <a:pos x="363" y="203"/>
                </a:cxn>
                <a:cxn ang="0">
                  <a:pos x="339" y="203"/>
                </a:cxn>
                <a:cxn ang="0">
                  <a:pos x="276" y="273"/>
                </a:cxn>
                <a:cxn ang="0">
                  <a:pos x="244" y="251"/>
                </a:cxn>
                <a:cxn ang="0">
                  <a:pos x="221" y="273"/>
                </a:cxn>
                <a:cxn ang="0">
                  <a:pos x="24" y="273"/>
                </a:cxn>
                <a:cxn ang="0">
                  <a:pos x="0" y="110"/>
                </a:cxn>
              </a:cxnLst>
              <a:rect l="0" t="0" r="r" b="b"/>
              <a:pathLst>
                <a:path w="370" h="273">
                  <a:moveTo>
                    <a:pt x="0" y="110"/>
                  </a:moveTo>
                  <a:lnTo>
                    <a:pt x="189" y="71"/>
                  </a:lnTo>
                  <a:lnTo>
                    <a:pt x="205" y="0"/>
                  </a:lnTo>
                  <a:lnTo>
                    <a:pt x="213" y="0"/>
                  </a:lnTo>
                  <a:lnTo>
                    <a:pt x="300" y="15"/>
                  </a:lnTo>
                  <a:lnTo>
                    <a:pt x="300" y="62"/>
                  </a:lnTo>
                  <a:lnTo>
                    <a:pt x="300" y="165"/>
                  </a:lnTo>
                  <a:lnTo>
                    <a:pt x="370" y="165"/>
                  </a:lnTo>
                  <a:lnTo>
                    <a:pt x="355" y="187"/>
                  </a:lnTo>
                  <a:lnTo>
                    <a:pt x="363" y="203"/>
                  </a:lnTo>
                  <a:lnTo>
                    <a:pt x="339" y="203"/>
                  </a:lnTo>
                  <a:lnTo>
                    <a:pt x="276" y="273"/>
                  </a:lnTo>
                  <a:lnTo>
                    <a:pt x="244" y="251"/>
                  </a:lnTo>
                  <a:lnTo>
                    <a:pt x="221" y="273"/>
                  </a:lnTo>
                  <a:lnTo>
                    <a:pt x="24" y="273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6"/>
            <p:cNvSpPr>
              <a:spLocks noChangeAspect="1"/>
            </p:cNvSpPr>
            <p:nvPr/>
          </p:nvSpPr>
          <p:spPr bwMode="auto">
            <a:xfrm>
              <a:off x="1054" y="672"/>
              <a:ext cx="204" cy="184"/>
            </a:xfrm>
            <a:custGeom>
              <a:avLst/>
              <a:gdLst/>
              <a:ahLst/>
              <a:cxnLst>
                <a:cxn ang="0">
                  <a:pos x="196" y="0"/>
                </a:cxn>
                <a:cxn ang="0">
                  <a:pos x="204" y="15"/>
                </a:cxn>
                <a:cxn ang="0">
                  <a:pos x="188" y="15"/>
                </a:cxn>
                <a:cxn ang="0">
                  <a:pos x="165" y="85"/>
                </a:cxn>
                <a:cxn ang="0">
                  <a:pos x="142" y="85"/>
                </a:cxn>
                <a:cxn ang="0">
                  <a:pos x="142" y="132"/>
                </a:cxn>
                <a:cxn ang="0">
                  <a:pos x="95" y="132"/>
                </a:cxn>
                <a:cxn ang="0">
                  <a:pos x="79" y="164"/>
                </a:cxn>
                <a:cxn ang="0">
                  <a:pos x="40" y="148"/>
                </a:cxn>
                <a:cxn ang="0">
                  <a:pos x="40" y="93"/>
                </a:cxn>
                <a:cxn ang="0">
                  <a:pos x="0" y="93"/>
                </a:cxn>
                <a:cxn ang="0">
                  <a:pos x="0" y="0"/>
                </a:cxn>
                <a:cxn ang="0">
                  <a:pos x="196" y="0"/>
                </a:cxn>
              </a:cxnLst>
              <a:rect l="0" t="0" r="r" b="b"/>
              <a:pathLst>
                <a:path w="204" h="164">
                  <a:moveTo>
                    <a:pt x="196" y="0"/>
                  </a:moveTo>
                  <a:lnTo>
                    <a:pt x="204" y="15"/>
                  </a:lnTo>
                  <a:lnTo>
                    <a:pt x="188" y="15"/>
                  </a:lnTo>
                  <a:lnTo>
                    <a:pt x="165" y="85"/>
                  </a:lnTo>
                  <a:lnTo>
                    <a:pt x="142" y="85"/>
                  </a:lnTo>
                  <a:lnTo>
                    <a:pt x="142" y="132"/>
                  </a:lnTo>
                  <a:lnTo>
                    <a:pt x="95" y="132"/>
                  </a:lnTo>
                  <a:lnTo>
                    <a:pt x="79" y="164"/>
                  </a:lnTo>
                  <a:lnTo>
                    <a:pt x="40" y="148"/>
                  </a:lnTo>
                  <a:lnTo>
                    <a:pt x="40" y="93"/>
                  </a:lnTo>
                  <a:lnTo>
                    <a:pt x="0" y="93"/>
                  </a:lnTo>
                  <a:lnTo>
                    <a:pt x="0" y="0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7"/>
            <p:cNvSpPr>
              <a:spLocks noChangeAspect="1"/>
            </p:cNvSpPr>
            <p:nvPr/>
          </p:nvSpPr>
          <p:spPr bwMode="auto">
            <a:xfrm>
              <a:off x="3069" y="3750"/>
              <a:ext cx="368" cy="570"/>
            </a:xfrm>
            <a:custGeom>
              <a:avLst/>
              <a:gdLst/>
              <a:ahLst/>
              <a:cxnLst>
                <a:cxn ang="0">
                  <a:pos x="323" y="180"/>
                </a:cxn>
                <a:cxn ang="0">
                  <a:pos x="316" y="212"/>
                </a:cxn>
                <a:cxn ang="0">
                  <a:pos x="284" y="203"/>
                </a:cxn>
                <a:cxn ang="0">
                  <a:pos x="275" y="203"/>
                </a:cxn>
                <a:cxn ang="0">
                  <a:pos x="284" y="227"/>
                </a:cxn>
                <a:cxn ang="0">
                  <a:pos x="275" y="227"/>
                </a:cxn>
                <a:cxn ang="0">
                  <a:pos x="260" y="298"/>
                </a:cxn>
                <a:cxn ang="0">
                  <a:pos x="292" y="361"/>
                </a:cxn>
                <a:cxn ang="0">
                  <a:pos x="284" y="424"/>
                </a:cxn>
                <a:cxn ang="0">
                  <a:pos x="260" y="455"/>
                </a:cxn>
                <a:cxn ang="0">
                  <a:pos x="260" y="502"/>
                </a:cxn>
                <a:cxn ang="0">
                  <a:pos x="252" y="510"/>
                </a:cxn>
                <a:cxn ang="0">
                  <a:pos x="181" y="510"/>
                </a:cxn>
                <a:cxn ang="0">
                  <a:pos x="158" y="502"/>
                </a:cxn>
                <a:cxn ang="0">
                  <a:pos x="150" y="455"/>
                </a:cxn>
                <a:cxn ang="0">
                  <a:pos x="150" y="416"/>
                </a:cxn>
                <a:cxn ang="0">
                  <a:pos x="126" y="384"/>
                </a:cxn>
                <a:cxn ang="0">
                  <a:pos x="150" y="361"/>
                </a:cxn>
                <a:cxn ang="0">
                  <a:pos x="189" y="203"/>
                </a:cxn>
                <a:cxn ang="0">
                  <a:pos x="0" y="203"/>
                </a:cxn>
                <a:cxn ang="0">
                  <a:pos x="0" y="47"/>
                </a:cxn>
                <a:cxn ang="0">
                  <a:pos x="197" y="47"/>
                </a:cxn>
                <a:cxn ang="0">
                  <a:pos x="229" y="47"/>
                </a:cxn>
                <a:cxn ang="0">
                  <a:pos x="252" y="0"/>
                </a:cxn>
                <a:cxn ang="0">
                  <a:pos x="346" y="23"/>
                </a:cxn>
                <a:cxn ang="0">
                  <a:pos x="355" y="31"/>
                </a:cxn>
                <a:cxn ang="0">
                  <a:pos x="355" y="63"/>
                </a:cxn>
                <a:cxn ang="0">
                  <a:pos x="370" y="78"/>
                </a:cxn>
                <a:cxn ang="0">
                  <a:pos x="355" y="117"/>
                </a:cxn>
                <a:cxn ang="0">
                  <a:pos x="370" y="117"/>
                </a:cxn>
                <a:cxn ang="0">
                  <a:pos x="355" y="180"/>
                </a:cxn>
                <a:cxn ang="0">
                  <a:pos x="323" y="180"/>
                </a:cxn>
              </a:cxnLst>
              <a:rect l="0" t="0" r="r" b="b"/>
              <a:pathLst>
                <a:path w="370" h="510">
                  <a:moveTo>
                    <a:pt x="323" y="180"/>
                  </a:moveTo>
                  <a:lnTo>
                    <a:pt x="316" y="212"/>
                  </a:lnTo>
                  <a:lnTo>
                    <a:pt x="284" y="203"/>
                  </a:lnTo>
                  <a:lnTo>
                    <a:pt x="275" y="203"/>
                  </a:lnTo>
                  <a:lnTo>
                    <a:pt x="284" y="227"/>
                  </a:lnTo>
                  <a:lnTo>
                    <a:pt x="275" y="227"/>
                  </a:lnTo>
                  <a:lnTo>
                    <a:pt x="260" y="298"/>
                  </a:lnTo>
                  <a:lnTo>
                    <a:pt x="292" y="361"/>
                  </a:lnTo>
                  <a:lnTo>
                    <a:pt x="284" y="424"/>
                  </a:lnTo>
                  <a:lnTo>
                    <a:pt x="260" y="455"/>
                  </a:lnTo>
                  <a:lnTo>
                    <a:pt x="260" y="502"/>
                  </a:lnTo>
                  <a:lnTo>
                    <a:pt x="252" y="510"/>
                  </a:lnTo>
                  <a:lnTo>
                    <a:pt x="181" y="510"/>
                  </a:lnTo>
                  <a:lnTo>
                    <a:pt x="158" y="502"/>
                  </a:lnTo>
                  <a:lnTo>
                    <a:pt x="150" y="455"/>
                  </a:lnTo>
                  <a:lnTo>
                    <a:pt x="150" y="416"/>
                  </a:lnTo>
                  <a:lnTo>
                    <a:pt x="126" y="384"/>
                  </a:lnTo>
                  <a:lnTo>
                    <a:pt x="150" y="361"/>
                  </a:lnTo>
                  <a:lnTo>
                    <a:pt x="189" y="203"/>
                  </a:lnTo>
                  <a:lnTo>
                    <a:pt x="0" y="203"/>
                  </a:lnTo>
                  <a:lnTo>
                    <a:pt x="0" y="47"/>
                  </a:lnTo>
                  <a:lnTo>
                    <a:pt x="197" y="47"/>
                  </a:lnTo>
                  <a:lnTo>
                    <a:pt x="229" y="47"/>
                  </a:lnTo>
                  <a:lnTo>
                    <a:pt x="252" y="0"/>
                  </a:lnTo>
                  <a:lnTo>
                    <a:pt x="346" y="23"/>
                  </a:lnTo>
                  <a:lnTo>
                    <a:pt x="355" y="31"/>
                  </a:lnTo>
                  <a:lnTo>
                    <a:pt x="355" y="63"/>
                  </a:lnTo>
                  <a:lnTo>
                    <a:pt x="370" y="78"/>
                  </a:lnTo>
                  <a:lnTo>
                    <a:pt x="355" y="117"/>
                  </a:lnTo>
                  <a:lnTo>
                    <a:pt x="370" y="117"/>
                  </a:lnTo>
                  <a:lnTo>
                    <a:pt x="355" y="180"/>
                  </a:lnTo>
                  <a:lnTo>
                    <a:pt x="323" y="18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8"/>
            <p:cNvSpPr>
              <a:spLocks noChangeAspect="1"/>
            </p:cNvSpPr>
            <p:nvPr/>
          </p:nvSpPr>
          <p:spPr bwMode="auto">
            <a:xfrm>
              <a:off x="3949" y="3148"/>
              <a:ext cx="92" cy="9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8" y="47"/>
                </a:cxn>
                <a:cxn ang="0">
                  <a:pos x="0" y="23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46" y="0"/>
                </a:cxn>
                <a:cxn ang="0">
                  <a:pos x="70" y="16"/>
                </a:cxn>
                <a:cxn ang="0">
                  <a:pos x="70" y="23"/>
                </a:cxn>
                <a:cxn ang="0">
                  <a:pos x="93" y="23"/>
                </a:cxn>
                <a:cxn ang="0">
                  <a:pos x="70" y="54"/>
                </a:cxn>
                <a:cxn ang="0">
                  <a:pos x="31" y="86"/>
                </a:cxn>
                <a:cxn ang="0">
                  <a:pos x="8" y="70"/>
                </a:cxn>
                <a:cxn ang="0">
                  <a:pos x="0" y="70"/>
                </a:cxn>
              </a:cxnLst>
              <a:rect l="0" t="0" r="r" b="b"/>
              <a:pathLst>
                <a:path w="93" h="86">
                  <a:moveTo>
                    <a:pt x="0" y="70"/>
                  </a:moveTo>
                  <a:lnTo>
                    <a:pt x="8" y="47"/>
                  </a:lnTo>
                  <a:lnTo>
                    <a:pt x="0" y="23"/>
                  </a:lnTo>
                  <a:lnTo>
                    <a:pt x="8" y="0"/>
                  </a:lnTo>
                  <a:lnTo>
                    <a:pt x="16" y="0"/>
                  </a:lnTo>
                  <a:lnTo>
                    <a:pt x="46" y="0"/>
                  </a:lnTo>
                  <a:lnTo>
                    <a:pt x="70" y="16"/>
                  </a:lnTo>
                  <a:lnTo>
                    <a:pt x="70" y="23"/>
                  </a:lnTo>
                  <a:lnTo>
                    <a:pt x="93" y="23"/>
                  </a:lnTo>
                  <a:lnTo>
                    <a:pt x="70" y="54"/>
                  </a:lnTo>
                  <a:lnTo>
                    <a:pt x="31" y="86"/>
                  </a:lnTo>
                  <a:lnTo>
                    <a:pt x="8" y="7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9"/>
            <p:cNvSpPr>
              <a:spLocks noChangeAspect="1"/>
            </p:cNvSpPr>
            <p:nvPr/>
          </p:nvSpPr>
          <p:spPr bwMode="auto">
            <a:xfrm>
              <a:off x="4051" y="3075"/>
              <a:ext cx="63" cy="62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7" y="0"/>
                </a:cxn>
                <a:cxn ang="0">
                  <a:pos x="64" y="24"/>
                </a:cxn>
                <a:cxn ang="0">
                  <a:pos x="7" y="55"/>
                </a:cxn>
                <a:cxn ang="0">
                  <a:pos x="23" y="47"/>
                </a:cxn>
                <a:cxn ang="0">
                  <a:pos x="0" y="16"/>
                </a:cxn>
              </a:cxnLst>
              <a:rect l="0" t="0" r="r" b="b"/>
              <a:pathLst>
                <a:path w="64" h="55">
                  <a:moveTo>
                    <a:pt x="0" y="16"/>
                  </a:moveTo>
                  <a:lnTo>
                    <a:pt x="7" y="0"/>
                  </a:lnTo>
                  <a:lnTo>
                    <a:pt x="64" y="24"/>
                  </a:lnTo>
                  <a:lnTo>
                    <a:pt x="7" y="55"/>
                  </a:lnTo>
                  <a:lnTo>
                    <a:pt x="23" y="47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30"/>
            <p:cNvSpPr>
              <a:spLocks noChangeAspect="1"/>
            </p:cNvSpPr>
            <p:nvPr/>
          </p:nvSpPr>
          <p:spPr bwMode="auto">
            <a:xfrm>
              <a:off x="4121" y="3025"/>
              <a:ext cx="47" cy="50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48" y="7"/>
                </a:cxn>
                <a:cxn ang="0">
                  <a:pos x="0" y="45"/>
                </a:cxn>
                <a:cxn ang="0">
                  <a:pos x="0" y="7"/>
                </a:cxn>
                <a:cxn ang="0">
                  <a:pos x="48" y="0"/>
                </a:cxn>
              </a:cxnLst>
              <a:rect l="0" t="0" r="r" b="b"/>
              <a:pathLst>
                <a:path w="48" h="45">
                  <a:moveTo>
                    <a:pt x="48" y="0"/>
                  </a:moveTo>
                  <a:lnTo>
                    <a:pt x="48" y="7"/>
                  </a:lnTo>
                  <a:lnTo>
                    <a:pt x="0" y="45"/>
                  </a:lnTo>
                  <a:lnTo>
                    <a:pt x="0" y="7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31"/>
            <p:cNvSpPr>
              <a:spLocks noChangeAspect="1"/>
            </p:cNvSpPr>
            <p:nvPr/>
          </p:nvSpPr>
          <p:spPr bwMode="auto">
            <a:xfrm>
              <a:off x="4041" y="2974"/>
              <a:ext cx="73" cy="94"/>
            </a:xfrm>
            <a:custGeom>
              <a:avLst/>
              <a:gdLst/>
              <a:ahLst/>
              <a:cxnLst>
                <a:cxn ang="0">
                  <a:pos x="16" y="47"/>
                </a:cxn>
                <a:cxn ang="0">
                  <a:pos x="0" y="23"/>
                </a:cxn>
                <a:cxn ang="0">
                  <a:pos x="9" y="0"/>
                </a:cxn>
                <a:cxn ang="0">
                  <a:pos x="40" y="15"/>
                </a:cxn>
                <a:cxn ang="0">
                  <a:pos x="72" y="31"/>
                </a:cxn>
                <a:cxn ang="0">
                  <a:pos x="64" y="63"/>
                </a:cxn>
                <a:cxn ang="0">
                  <a:pos x="40" y="54"/>
                </a:cxn>
                <a:cxn ang="0">
                  <a:pos x="40" y="78"/>
                </a:cxn>
                <a:cxn ang="0">
                  <a:pos x="64" y="78"/>
                </a:cxn>
                <a:cxn ang="0">
                  <a:pos x="40" y="86"/>
                </a:cxn>
                <a:cxn ang="0">
                  <a:pos x="16" y="78"/>
                </a:cxn>
                <a:cxn ang="0">
                  <a:pos x="16" y="47"/>
                </a:cxn>
              </a:cxnLst>
              <a:rect l="0" t="0" r="r" b="b"/>
              <a:pathLst>
                <a:path w="72" h="86">
                  <a:moveTo>
                    <a:pt x="16" y="47"/>
                  </a:moveTo>
                  <a:lnTo>
                    <a:pt x="0" y="23"/>
                  </a:lnTo>
                  <a:lnTo>
                    <a:pt x="9" y="0"/>
                  </a:lnTo>
                  <a:lnTo>
                    <a:pt x="40" y="15"/>
                  </a:lnTo>
                  <a:lnTo>
                    <a:pt x="72" y="31"/>
                  </a:lnTo>
                  <a:lnTo>
                    <a:pt x="64" y="63"/>
                  </a:lnTo>
                  <a:lnTo>
                    <a:pt x="40" y="54"/>
                  </a:lnTo>
                  <a:lnTo>
                    <a:pt x="40" y="78"/>
                  </a:lnTo>
                  <a:lnTo>
                    <a:pt x="64" y="78"/>
                  </a:lnTo>
                  <a:lnTo>
                    <a:pt x="40" y="86"/>
                  </a:lnTo>
                  <a:lnTo>
                    <a:pt x="16" y="78"/>
                  </a:lnTo>
                  <a:lnTo>
                    <a:pt x="16" y="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32"/>
            <p:cNvSpPr>
              <a:spLocks noChangeAspect="1"/>
            </p:cNvSpPr>
            <p:nvPr/>
          </p:nvSpPr>
          <p:spPr bwMode="auto">
            <a:xfrm>
              <a:off x="4058" y="2974"/>
              <a:ext cx="118" cy="58"/>
            </a:xfrm>
            <a:custGeom>
              <a:avLst/>
              <a:gdLst/>
              <a:ahLst/>
              <a:cxnLst>
                <a:cxn ang="0">
                  <a:pos x="63" y="46"/>
                </a:cxn>
                <a:cxn ang="0">
                  <a:pos x="48" y="23"/>
                </a:cxn>
                <a:cxn ang="0">
                  <a:pos x="0" y="0"/>
                </a:cxn>
                <a:cxn ang="0">
                  <a:pos x="87" y="30"/>
                </a:cxn>
                <a:cxn ang="0">
                  <a:pos x="118" y="30"/>
                </a:cxn>
                <a:cxn ang="0">
                  <a:pos x="110" y="53"/>
                </a:cxn>
                <a:cxn ang="0">
                  <a:pos x="110" y="46"/>
                </a:cxn>
                <a:cxn ang="0">
                  <a:pos x="63" y="46"/>
                </a:cxn>
              </a:cxnLst>
              <a:rect l="0" t="0" r="r" b="b"/>
              <a:pathLst>
                <a:path w="118" h="53">
                  <a:moveTo>
                    <a:pt x="63" y="46"/>
                  </a:moveTo>
                  <a:lnTo>
                    <a:pt x="48" y="23"/>
                  </a:lnTo>
                  <a:lnTo>
                    <a:pt x="0" y="0"/>
                  </a:lnTo>
                  <a:lnTo>
                    <a:pt x="87" y="30"/>
                  </a:lnTo>
                  <a:lnTo>
                    <a:pt x="118" y="30"/>
                  </a:lnTo>
                  <a:lnTo>
                    <a:pt x="110" y="53"/>
                  </a:lnTo>
                  <a:lnTo>
                    <a:pt x="110" y="46"/>
                  </a:lnTo>
                  <a:lnTo>
                    <a:pt x="63" y="4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33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/>
              <a:ahLst/>
              <a:cxnLst>
                <a:cxn ang="0">
                  <a:pos x="158" y="46"/>
                </a:cxn>
                <a:cxn ang="0">
                  <a:pos x="158" y="54"/>
                </a:cxn>
                <a:cxn ang="0">
                  <a:pos x="167" y="15"/>
                </a:cxn>
                <a:cxn ang="0">
                  <a:pos x="190" y="46"/>
                </a:cxn>
                <a:cxn ang="0">
                  <a:pos x="182" y="46"/>
                </a:cxn>
                <a:cxn ang="0">
                  <a:pos x="182" y="54"/>
                </a:cxn>
                <a:cxn ang="0">
                  <a:pos x="182" y="70"/>
                </a:cxn>
                <a:cxn ang="0">
                  <a:pos x="158" y="54"/>
                </a:cxn>
                <a:cxn ang="0">
                  <a:pos x="158" y="46"/>
                </a:cxn>
                <a:cxn ang="0">
                  <a:pos x="182" y="86"/>
                </a:cxn>
                <a:cxn ang="0">
                  <a:pos x="222" y="108"/>
                </a:cxn>
                <a:cxn ang="0">
                  <a:pos x="261" y="108"/>
                </a:cxn>
                <a:cxn ang="0">
                  <a:pos x="230" y="140"/>
                </a:cxn>
                <a:cxn ang="0">
                  <a:pos x="254" y="170"/>
                </a:cxn>
                <a:cxn ang="0">
                  <a:pos x="261" y="194"/>
                </a:cxn>
                <a:cxn ang="0">
                  <a:pos x="277" y="209"/>
                </a:cxn>
                <a:cxn ang="0">
                  <a:pos x="245" y="209"/>
                </a:cxn>
                <a:cxn ang="0">
                  <a:pos x="245" y="233"/>
                </a:cxn>
                <a:cxn ang="0">
                  <a:pos x="222" y="256"/>
                </a:cxn>
                <a:cxn ang="0">
                  <a:pos x="198" y="209"/>
                </a:cxn>
                <a:cxn ang="0">
                  <a:pos x="190" y="209"/>
                </a:cxn>
                <a:cxn ang="0">
                  <a:pos x="198" y="233"/>
                </a:cxn>
                <a:cxn ang="0">
                  <a:pos x="190" y="233"/>
                </a:cxn>
                <a:cxn ang="0">
                  <a:pos x="182" y="209"/>
                </a:cxn>
                <a:cxn ang="0">
                  <a:pos x="167" y="225"/>
                </a:cxn>
                <a:cxn ang="0">
                  <a:pos x="150" y="202"/>
                </a:cxn>
                <a:cxn ang="0">
                  <a:pos x="150" y="209"/>
                </a:cxn>
                <a:cxn ang="0">
                  <a:pos x="182" y="225"/>
                </a:cxn>
                <a:cxn ang="0">
                  <a:pos x="182" y="233"/>
                </a:cxn>
                <a:cxn ang="0">
                  <a:pos x="158" y="233"/>
                </a:cxn>
                <a:cxn ang="0">
                  <a:pos x="167" y="240"/>
                </a:cxn>
                <a:cxn ang="0">
                  <a:pos x="198" y="240"/>
                </a:cxn>
                <a:cxn ang="0">
                  <a:pos x="198" y="264"/>
                </a:cxn>
                <a:cxn ang="0">
                  <a:pos x="167" y="256"/>
                </a:cxn>
                <a:cxn ang="0">
                  <a:pos x="150" y="233"/>
                </a:cxn>
                <a:cxn ang="0">
                  <a:pos x="135" y="233"/>
                </a:cxn>
                <a:cxn ang="0">
                  <a:pos x="127" y="209"/>
                </a:cxn>
                <a:cxn ang="0">
                  <a:pos x="104" y="240"/>
                </a:cxn>
                <a:cxn ang="0">
                  <a:pos x="104" y="225"/>
                </a:cxn>
                <a:cxn ang="0">
                  <a:pos x="79" y="233"/>
                </a:cxn>
                <a:cxn ang="0">
                  <a:pos x="95" y="209"/>
                </a:cxn>
                <a:cxn ang="0">
                  <a:pos x="72" y="202"/>
                </a:cxn>
                <a:cxn ang="0">
                  <a:pos x="72" y="178"/>
                </a:cxn>
                <a:cxn ang="0">
                  <a:pos x="8" y="131"/>
                </a:cxn>
                <a:cxn ang="0">
                  <a:pos x="0" y="86"/>
                </a:cxn>
                <a:cxn ang="0">
                  <a:pos x="135" y="0"/>
                </a:cxn>
                <a:cxn ang="0">
                  <a:pos x="158" y="0"/>
                </a:cxn>
                <a:cxn ang="0">
                  <a:pos x="158" y="46"/>
                </a:cxn>
              </a:cxnLst>
              <a:rect l="0" t="0" r="r" b="b"/>
              <a:pathLst>
                <a:path w="277" h="264">
                  <a:moveTo>
                    <a:pt x="158" y="46"/>
                  </a:moveTo>
                  <a:lnTo>
                    <a:pt x="158" y="54"/>
                  </a:lnTo>
                  <a:lnTo>
                    <a:pt x="167" y="15"/>
                  </a:lnTo>
                  <a:lnTo>
                    <a:pt x="190" y="46"/>
                  </a:lnTo>
                  <a:lnTo>
                    <a:pt x="182" y="46"/>
                  </a:lnTo>
                  <a:lnTo>
                    <a:pt x="182" y="54"/>
                  </a:lnTo>
                  <a:lnTo>
                    <a:pt x="182" y="70"/>
                  </a:lnTo>
                  <a:lnTo>
                    <a:pt x="158" y="54"/>
                  </a:lnTo>
                  <a:lnTo>
                    <a:pt x="158" y="46"/>
                  </a:ln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34"/>
            <p:cNvSpPr>
              <a:spLocks noChangeAspect="1"/>
            </p:cNvSpPr>
            <p:nvPr/>
          </p:nvSpPr>
          <p:spPr bwMode="auto">
            <a:xfrm>
              <a:off x="3956" y="2857"/>
              <a:ext cx="32" cy="62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33" y="31"/>
                </a:cxn>
                <a:cxn ang="0">
                  <a:pos x="25" y="31"/>
                </a:cxn>
                <a:cxn ang="0">
                  <a:pos x="25" y="39"/>
                </a:cxn>
                <a:cxn ang="0">
                  <a:pos x="25" y="55"/>
                </a:cxn>
                <a:cxn ang="0">
                  <a:pos x="0" y="39"/>
                </a:cxn>
                <a:cxn ang="0">
                  <a:pos x="9" y="0"/>
                </a:cxn>
              </a:cxnLst>
              <a:rect l="0" t="0" r="r" b="b"/>
              <a:pathLst>
                <a:path w="33" h="55">
                  <a:moveTo>
                    <a:pt x="9" y="0"/>
                  </a:moveTo>
                  <a:lnTo>
                    <a:pt x="33" y="31"/>
                  </a:lnTo>
                  <a:lnTo>
                    <a:pt x="25" y="31"/>
                  </a:lnTo>
                  <a:lnTo>
                    <a:pt x="25" y="39"/>
                  </a:lnTo>
                  <a:lnTo>
                    <a:pt x="25" y="55"/>
                  </a:lnTo>
                  <a:lnTo>
                    <a:pt x="0" y="39"/>
                  </a:lnTo>
                  <a:lnTo>
                    <a:pt x="9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35"/>
            <p:cNvSpPr>
              <a:spLocks noChangeAspect="1"/>
            </p:cNvSpPr>
            <p:nvPr/>
          </p:nvSpPr>
          <p:spPr bwMode="auto">
            <a:xfrm>
              <a:off x="3799" y="2842"/>
              <a:ext cx="275" cy="295"/>
            </a:xfrm>
            <a:custGeom>
              <a:avLst/>
              <a:gdLst/>
              <a:ahLst/>
              <a:cxnLst>
                <a:cxn ang="0">
                  <a:pos x="158" y="46"/>
                </a:cxn>
                <a:cxn ang="0">
                  <a:pos x="182" y="86"/>
                </a:cxn>
                <a:cxn ang="0">
                  <a:pos x="222" y="108"/>
                </a:cxn>
                <a:cxn ang="0">
                  <a:pos x="261" y="108"/>
                </a:cxn>
                <a:cxn ang="0">
                  <a:pos x="230" y="140"/>
                </a:cxn>
                <a:cxn ang="0">
                  <a:pos x="254" y="170"/>
                </a:cxn>
                <a:cxn ang="0">
                  <a:pos x="261" y="194"/>
                </a:cxn>
                <a:cxn ang="0">
                  <a:pos x="277" y="209"/>
                </a:cxn>
                <a:cxn ang="0">
                  <a:pos x="245" y="209"/>
                </a:cxn>
                <a:cxn ang="0">
                  <a:pos x="245" y="233"/>
                </a:cxn>
                <a:cxn ang="0">
                  <a:pos x="222" y="256"/>
                </a:cxn>
                <a:cxn ang="0">
                  <a:pos x="198" y="209"/>
                </a:cxn>
                <a:cxn ang="0">
                  <a:pos x="190" y="209"/>
                </a:cxn>
                <a:cxn ang="0">
                  <a:pos x="198" y="233"/>
                </a:cxn>
                <a:cxn ang="0">
                  <a:pos x="190" y="233"/>
                </a:cxn>
                <a:cxn ang="0">
                  <a:pos x="182" y="209"/>
                </a:cxn>
                <a:cxn ang="0">
                  <a:pos x="167" y="225"/>
                </a:cxn>
                <a:cxn ang="0">
                  <a:pos x="150" y="202"/>
                </a:cxn>
                <a:cxn ang="0">
                  <a:pos x="150" y="209"/>
                </a:cxn>
                <a:cxn ang="0">
                  <a:pos x="182" y="225"/>
                </a:cxn>
                <a:cxn ang="0">
                  <a:pos x="182" y="233"/>
                </a:cxn>
                <a:cxn ang="0">
                  <a:pos x="158" y="233"/>
                </a:cxn>
                <a:cxn ang="0">
                  <a:pos x="167" y="240"/>
                </a:cxn>
                <a:cxn ang="0">
                  <a:pos x="198" y="240"/>
                </a:cxn>
                <a:cxn ang="0">
                  <a:pos x="198" y="264"/>
                </a:cxn>
                <a:cxn ang="0">
                  <a:pos x="167" y="256"/>
                </a:cxn>
                <a:cxn ang="0">
                  <a:pos x="150" y="233"/>
                </a:cxn>
                <a:cxn ang="0">
                  <a:pos x="135" y="233"/>
                </a:cxn>
                <a:cxn ang="0">
                  <a:pos x="127" y="209"/>
                </a:cxn>
                <a:cxn ang="0">
                  <a:pos x="104" y="240"/>
                </a:cxn>
                <a:cxn ang="0">
                  <a:pos x="104" y="225"/>
                </a:cxn>
                <a:cxn ang="0">
                  <a:pos x="79" y="233"/>
                </a:cxn>
                <a:cxn ang="0">
                  <a:pos x="95" y="209"/>
                </a:cxn>
                <a:cxn ang="0">
                  <a:pos x="72" y="202"/>
                </a:cxn>
                <a:cxn ang="0">
                  <a:pos x="72" y="178"/>
                </a:cxn>
                <a:cxn ang="0">
                  <a:pos x="8" y="131"/>
                </a:cxn>
                <a:cxn ang="0">
                  <a:pos x="0" y="86"/>
                </a:cxn>
                <a:cxn ang="0">
                  <a:pos x="135" y="0"/>
                </a:cxn>
                <a:cxn ang="0">
                  <a:pos x="158" y="0"/>
                </a:cxn>
                <a:cxn ang="0">
                  <a:pos x="158" y="46"/>
                </a:cxn>
              </a:cxnLst>
              <a:rect l="0" t="0" r="r" b="b"/>
              <a:pathLst>
                <a:path w="277" h="264">
                  <a:moveTo>
                    <a:pt x="158" y="46"/>
                  </a:moveTo>
                  <a:lnTo>
                    <a:pt x="182" y="86"/>
                  </a:lnTo>
                  <a:lnTo>
                    <a:pt x="222" y="108"/>
                  </a:lnTo>
                  <a:lnTo>
                    <a:pt x="261" y="108"/>
                  </a:lnTo>
                  <a:lnTo>
                    <a:pt x="230" y="140"/>
                  </a:lnTo>
                  <a:lnTo>
                    <a:pt x="254" y="170"/>
                  </a:lnTo>
                  <a:lnTo>
                    <a:pt x="261" y="194"/>
                  </a:lnTo>
                  <a:lnTo>
                    <a:pt x="277" y="209"/>
                  </a:lnTo>
                  <a:lnTo>
                    <a:pt x="245" y="209"/>
                  </a:lnTo>
                  <a:lnTo>
                    <a:pt x="245" y="233"/>
                  </a:lnTo>
                  <a:lnTo>
                    <a:pt x="222" y="256"/>
                  </a:lnTo>
                  <a:lnTo>
                    <a:pt x="198" y="209"/>
                  </a:lnTo>
                  <a:lnTo>
                    <a:pt x="190" y="209"/>
                  </a:lnTo>
                  <a:lnTo>
                    <a:pt x="198" y="233"/>
                  </a:lnTo>
                  <a:lnTo>
                    <a:pt x="190" y="233"/>
                  </a:lnTo>
                  <a:lnTo>
                    <a:pt x="182" y="209"/>
                  </a:lnTo>
                  <a:lnTo>
                    <a:pt x="167" y="225"/>
                  </a:lnTo>
                  <a:lnTo>
                    <a:pt x="150" y="202"/>
                  </a:lnTo>
                  <a:lnTo>
                    <a:pt x="150" y="209"/>
                  </a:lnTo>
                  <a:lnTo>
                    <a:pt x="182" y="225"/>
                  </a:lnTo>
                  <a:lnTo>
                    <a:pt x="182" y="233"/>
                  </a:lnTo>
                  <a:lnTo>
                    <a:pt x="158" y="233"/>
                  </a:lnTo>
                  <a:lnTo>
                    <a:pt x="167" y="240"/>
                  </a:lnTo>
                  <a:lnTo>
                    <a:pt x="198" y="240"/>
                  </a:lnTo>
                  <a:lnTo>
                    <a:pt x="198" y="264"/>
                  </a:lnTo>
                  <a:lnTo>
                    <a:pt x="167" y="256"/>
                  </a:lnTo>
                  <a:lnTo>
                    <a:pt x="150" y="233"/>
                  </a:lnTo>
                  <a:lnTo>
                    <a:pt x="135" y="233"/>
                  </a:lnTo>
                  <a:lnTo>
                    <a:pt x="127" y="209"/>
                  </a:lnTo>
                  <a:lnTo>
                    <a:pt x="104" y="240"/>
                  </a:lnTo>
                  <a:lnTo>
                    <a:pt x="104" y="225"/>
                  </a:lnTo>
                  <a:lnTo>
                    <a:pt x="79" y="233"/>
                  </a:lnTo>
                  <a:lnTo>
                    <a:pt x="95" y="209"/>
                  </a:lnTo>
                  <a:lnTo>
                    <a:pt x="72" y="202"/>
                  </a:lnTo>
                  <a:lnTo>
                    <a:pt x="72" y="178"/>
                  </a:lnTo>
                  <a:lnTo>
                    <a:pt x="8" y="131"/>
                  </a:lnTo>
                  <a:lnTo>
                    <a:pt x="0" y="86"/>
                  </a:lnTo>
                  <a:lnTo>
                    <a:pt x="135" y="0"/>
                  </a:lnTo>
                  <a:lnTo>
                    <a:pt x="158" y="0"/>
                  </a:lnTo>
                  <a:lnTo>
                    <a:pt x="158" y="4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36"/>
            <p:cNvSpPr>
              <a:spLocks noChangeAspect="1"/>
            </p:cNvSpPr>
            <p:nvPr/>
          </p:nvSpPr>
          <p:spPr bwMode="auto">
            <a:xfrm>
              <a:off x="1241" y="2605"/>
              <a:ext cx="252" cy="237"/>
            </a:xfrm>
            <a:custGeom>
              <a:avLst/>
              <a:gdLst/>
              <a:ahLst/>
              <a:cxnLst>
                <a:cxn ang="0">
                  <a:pos x="63" y="204"/>
                </a:cxn>
                <a:cxn ang="0">
                  <a:pos x="55" y="196"/>
                </a:cxn>
                <a:cxn ang="0">
                  <a:pos x="87" y="196"/>
                </a:cxn>
                <a:cxn ang="0">
                  <a:pos x="0" y="150"/>
                </a:cxn>
                <a:cxn ang="0">
                  <a:pos x="16" y="110"/>
                </a:cxn>
                <a:cxn ang="0">
                  <a:pos x="87" y="86"/>
                </a:cxn>
                <a:cxn ang="0">
                  <a:pos x="157" y="79"/>
                </a:cxn>
                <a:cxn ang="0">
                  <a:pos x="189" y="24"/>
                </a:cxn>
                <a:cxn ang="0">
                  <a:pos x="213" y="17"/>
                </a:cxn>
                <a:cxn ang="0">
                  <a:pos x="252" y="0"/>
                </a:cxn>
                <a:cxn ang="0">
                  <a:pos x="252" y="24"/>
                </a:cxn>
                <a:cxn ang="0">
                  <a:pos x="245" y="24"/>
                </a:cxn>
                <a:cxn ang="0">
                  <a:pos x="245" y="212"/>
                </a:cxn>
                <a:cxn ang="0">
                  <a:pos x="55" y="212"/>
                </a:cxn>
                <a:cxn ang="0">
                  <a:pos x="63" y="204"/>
                </a:cxn>
              </a:cxnLst>
              <a:rect l="0" t="0" r="r" b="b"/>
              <a:pathLst>
                <a:path w="252" h="212">
                  <a:moveTo>
                    <a:pt x="63" y="204"/>
                  </a:moveTo>
                  <a:lnTo>
                    <a:pt x="55" y="196"/>
                  </a:lnTo>
                  <a:lnTo>
                    <a:pt x="87" y="196"/>
                  </a:lnTo>
                  <a:lnTo>
                    <a:pt x="0" y="150"/>
                  </a:lnTo>
                  <a:lnTo>
                    <a:pt x="16" y="110"/>
                  </a:lnTo>
                  <a:lnTo>
                    <a:pt x="87" y="86"/>
                  </a:lnTo>
                  <a:lnTo>
                    <a:pt x="157" y="79"/>
                  </a:lnTo>
                  <a:lnTo>
                    <a:pt x="189" y="24"/>
                  </a:lnTo>
                  <a:lnTo>
                    <a:pt x="213" y="17"/>
                  </a:lnTo>
                  <a:lnTo>
                    <a:pt x="252" y="0"/>
                  </a:lnTo>
                  <a:lnTo>
                    <a:pt x="252" y="24"/>
                  </a:lnTo>
                  <a:lnTo>
                    <a:pt x="245" y="24"/>
                  </a:lnTo>
                  <a:lnTo>
                    <a:pt x="245" y="212"/>
                  </a:lnTo>
                  <a:lnTo>
                    <a:pt x="55" y="212"/>
                  </a:lnTo>
                  <a:lnTo>
                    <a:pt x="63" y="20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37"/>
            <p:cNvSpPr>
              <a:spLocks noChangeAspect="1"/>
            </p:cNvSpPr>
            <p:nvPr/>
          </p:nvSpPr>
          <p:spPr bwMode="auto">
            <a:xfrm>
              <a:off x="871" y="996"/>
              <a:ext cx="292" cy="2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1" y="0"/>
                </a:cxn>
                <a:cxn ang="0">
                  <a:pos x="245" y="101"/>
                </a:cxn>
                <a:cxn ang="0">
                  <a:pos x="134" y="148"/>
                </a:cxn>
                <a:cxn ang="0">
                  <a:pos x="95" y="211"/>
                </a:cxn>
                <a:cxn ang="0">
                  <a:pos x="39" y="211"/>
                </a:cxn>
                <a:cxn ang="0">
                  <a:pos x="0" y="0"/>
                </a:cxn>
              </a:cxnLst>
              <a:rect l="0" t="0" r="r" b="b"/>
              <a:pathLst>
                <a:path w="291" h="211">
                  <a:moveTo>
                    <a:pt x="0" y="0"/>
                  </a:moveTo>
                  <a:lnTo>
                    <a:pt x="291" y="0"/>
                  </a:lnTo>
                  <a:lnTo>
                    <a:pt x="245" y="101"/>
                  </a:lnTo>
                  <a:lnTo>
                    <a:pt x="134" y="148"/>
                  </a:lnTo>
                  <a:lnTo>
                    <a:pt x="95" y="211"/>
                  </a:lnTo>
                  <a:lnTo>
                    <a:pt x="39" y="2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38"/>
            <p:cNvSpPr>
              <a:spLocks noChangeAspect="1"/>
            </p:cNvSpPr>
            <p:nvPr/>
          </p:nvSpPr>
          <p:spPr bwMode="auto">
            <a:xfrm>
              <a:off x="1488" y="1127"/>
              <a:ext cx="281" cy="269"/>
            </a:xfrm>
            <a:custGeom>
              <a:avLst/>
              <a:gdLst/>
              <a:ahLst/>
              <a:cxnLst>
                <a:cxn ang="0">
                  <a:pos x="0" y="47"/>
                </a:cxn>
                <a:cxn ang="0">
                  <a:pos x="7" y="39"/>
                </a:cxn>
                <a:cxn ang="0">
                  <a:pos x="0" y="39"/>
                </a:cxn>
                <a:cxn ang="0">
                  <a:pos x="0" y="0"/>
                </a:cxn>
                <a:cxn ang="0">
                  <a:pos x="55" y="0"/>
                </a:cxn>
                <a:cxn ang="0">
                  <a:pos x="55" y="16"/>
                </a:cxn>
                <a:cxn ang="0">
                  <a:pos x="283" y="16"/>
                </a:cxn>
                <a:cxn ang="0">
                  <a:pos x="283" y="62"/>
                </a:cxn>
                <a:cxn ang="0">
                  <a:pos x="283" y="164"/>
                </a:cxn>
                <a:cxn ang="0">
                  <a:pos x="212" y="164"/>
                </a:cxn>
                <a:cxn ang="0">
                  <a:pos x="196" y="211"/>
                </a:cxn>
                <a:cxn ang="0">
                  <a:pos x="165" y="219"/>
                </a:cxn>
                <a:cxn ang="0">
                  <a:pos x="165" y="242"/>
                </a:cxn>
                <a:cxn ang="0">
                  <a:pos x="15" y="226"/>
                </a:cxn>
                <a:cxn ang="0">
                  <a:pos x="0" y="242"/>
                </a:cxn>
                <a:cxn ang="0">
                  <a:pos x="0" y="47"/>
                </a:cxn>
              </a:cxnLst>
              <a:rect l="0" t="0" r="r" b="b"/>
              <a:pathLst>
                <a:path w="283" h="242">
                  <a:moveTo>
                    <a:pt x="0" y="47"/>
                  </a:moveTo>
                  <a:lnTo>
                    <a:pt x="7" y="39"/>
                  </a:lnTo>
                  <a:lnTo>
                    <a:pt x="0" y="39"/>
                  </a:lnTo>
                  <a:lnTo>
                    <a:pt x="0" y="0"/>
                  </a:lnTo>
                  <a:lnTo>
                    <a:pt x="55" y="0"/>
                  </a:lnTo>
                  <a:lnTo>
                    <a:pt x="55" y="16"/>
                  </a:lnTo>
                  <a:lnTo>
                    <a:pt x="283" y="16"/>
                  </a:lnTo>
                  <a:lnTo>
                    <a:pt x="283" y="62"/>
                  </a:lnTo>
                  <a:lnTo>
                    <a:pt x="283" y="164"/>
                  </a:lnTo>
                  <a:lnTo>
                    <a:pt x="212" y="164"/>
                  </a:lnTo>
                  <a:lnTo>
                    <a:pt x="196" y="211"/>
                  </a:lnTo>
                  <a:lnTo>
                    <a:pt x="165" y="219"/>
                  </a:lnTo>
                  <a:lnTo>
                    <a:pt x="165" y="242"/>
                  </a:lnTo>
                  <a:lnTo>
                    <a:pt x="15" y="226"/>
                  </a:lnTo>
                  <a:lnTo>
                    <a:pt x="0" y="242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39"/>
            <p:cNvSpPr>
              <a:spLocks noChangeAspect="1"/>
            </p:cNvSpPr>
            <p:nvPr/>
          </p:nvSpPr>
          <p:spPr bwMode="auto">
            <a:xfrm>
              <a:off x="2284" y="1416"/>
              <a:ext cx="194" cy="155"/>
            </a:xfrm>
            <a:custGeom>
              <a:avLst/>
              <a:gdLst/>
              <a:ahLst/>
              <a:cxnLst>
                <a:cxn ang="0">
                  <a:pos x="0" y="55"/>
                </a:cxn>
                <a:cxn ang="0">
                  <a:pos x="23" y="77"/>
                </a:cxn>
                <a:cxn ang="0">
                  <a:pos x="70" y="85"/>
                </a:cxn>
                <a:cxn ang="0">
                  <a:pos x="150" y="139"/>
                </a:cxn>
                <a:cxn ang="0">
                  <a:pos x="181" y="139"/>
                </a:cxn>
                <a:cxn ang="0">
                  <a:pos x="196" y="93"/>
                </a:cxn>
                <a:cxn ang="0">
                  <a:pos x="181" y="62"/>
                </a:cxn>
                <a:cxn ang="0">
                  <a:pos x="189" y="31"/>
                </a:cxn>
                <a:cxn ang="0">
                  <a:pos x="118" y="0"/>
                </a:cxn>
                <a:cxn ang="0">
                  <a:pos x="0" y="55"/>
                </a:cxn>
              </a:cxnLst>
              <a:rect l="0" t="0" r="r" b="b"/>
              <a:pathLst>
                <a:path w="196" h="139">
                  <a:moveTo>
                    <a:pt x="0" y="55"/>
                  </a:moveTo>
                  <a:lnTo>
                    <a:pt x="23" y="77"/>
                  </a:lnTo>
                  <a:lnTo>
                    <a:pt x="70" y="85"/>
                  </a:lnTo>
                  <a:lnTo>
                    <a:pt x="150" y="139"/>
                  </a:lnTo>
                  <a:lnTo>
                    <a:pt x="181" y="139"/>
                  </a:lnTo>
                  <a:lnTo>
                    <a:pt x="196" y="93"/>
                  </a:lnTo>
                  <a:lnTo>
                    <a:pt x="181" y="62"/>
                  </a:lnTo>
                  <a:lnTo>
                    <a:pt x="189" y="31"/>
                  </a:lnTo>
                  <a:lnTo>
                    <a:pt x="118" y="0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40"/>
            <p:cNvSpPr>
              <a:spLocks noChangeAspect="1"/>
            </p:cNvSpPr>
            <p:nvPr/>
          </p:nvSpPr>
          <p:spPr bwMode="auto">
            <a:xfrm>
              <a:off x="1133" y="3199"/>
              <a:ext cx="259" cy="238"/>
            </a:xfrm>
            <a:custGeom>
              <a:avLst/>
              <a:gdLst/>
              <a:ahLst/>
              <a:cxnLst>
                <a:cxn ang="0">
                  <a:pos x="63" y="118"/>
                </a:cxn>
                <a:cxn ang="0">
                  <a:pos x="24" y="63"/>
                </a:cxn>
                <a:cxn ang="0">
                  <a:pos x="24" y="32"/>
                </a:cxn>
                <a:cxn ang="0">
                  <a:pos x="24" y="8"/>
                </a:cxn>
                <a:cxn ang="0">
                  <a:pos x="0" y="0"/>
                </a:cxn>
                <a:cxn ang="0">
                  <a:pos x="142" y="0"/>
                </a:cxn>
                <a:cxn ang="0">
                  <a:pos x="142" y="40"/>
                </a:cxn>
                <a:cxn ang="0">
                  <a:pos x="150" y="40"/>
                </a:cxn>
                <a:cxn ang="0">
                  <a:pos x="142" y="71"/>
                </a:cxn>
                <a:cxn ang="0">
                  <a:pos x="150" y="71"/>
                </a:cxn>
                <a:cxn ang="0">
                  <a:pos x="150" y="118"/>
                </a:cxn>
                <a:cxn ang="0">
                  <a:pos x="237" y="118"/>
                </a:cxn>
                <a:cxn ang="0">
                  <a:pos x="237" y="126"/>
                </a:cxn>
                <a:cxn ang="0">
                  <a:pos x="237" y="149"/>
                </a:cxn>
                <a:cxn ang="0">
                  <a:pos x="261" y="149"/>
                </a:cxn>
                <a:cxn ang="0">
                  <a:pos x="237" y="166"/>
                </a:cxn>
                <a:cxn ang="0">
                  <a:pos x="237" y="189"/>
                </a:cxn>
                <a:cxn ang="0">
                  <a:pos x="87" y="212"/>
                </a:cxn>
                <a:cxn ang="0">
                  <a:pos x="87" y="189"/>
                </a:cxn>
                <a:cxn ang="0">
                  <a:pos x="79" y="189"/>
                </a:cxn>
                <a:cxn ang="0">
                  <a:pos x="63" y="118"/>
                </a:cxn>
              </a:cxnLst>
              <a:rect l="0" t="0" r="r" b="b"/>
              <a:pathLst>
                <a:path w="261" h="212">
                  <a:moveTo>
                    <a:pt x="63" y="118"/>
                  </a:moveTo>
                  <a:lnTo>
                    <a:pt x="24" y="63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0" y="0"/>
                  </a:lnTo>
                  <a:lnTo>
                    <a:pt x="142" y="0"/>
                  </a:lnTo>
                  <a:lnTo>
                    <a:pt x="142" y="40"/>
                  </a:lnTo>
                  <a:lnTo>
                    <a:pt x="150" y="40"/>
                  </a:lnTo>
                  <a:lnTo>
                    <a:pt x="142" y="71"/>
                  </a:lnTo>
                  <a:lnTo>
                    <a:pt x="150" y="71"/>
                  </a:lnTo>
                  <a:lnTo>
                    <a:pt x="150" y="118"/>
                  </a:lnTo>
                  <a:lnTo>
                    <a:pt x="237" y="118"/>
                  </a:lnTo>
                  <a:lnTo>
                    <a:pt x="237" y="126"/>
                  </a:lnTo>
                  <a:lnTo>
                    <a:pt x="237" y="149"/>
                  </a:lnTo>
                  <a:lnTo>
                    <a:pt x="261" y="149"/>
                  </a:lnTo>
                  <a:lnTo>
                    <a:pt x="237" y="166"/>
                  </a:lnTo>
                  <a:lnTo>
                    <a:pt x="237" y="189"/>
                  </a:lnTo>
                  <a:lnTo>
                    <a:pt x="87" y="212"/>
                  </a:lnTo>
                  <a:lnTo>
                    <a:pt x="87" y="189"/>
                  </a:lnTo>
                  <a:lnTo>
                    <a:pt x="79" y="189"/>
                  </a:lnTo>
                  <a:lnTo>
                    <a:pt x="63" y="118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41"/>
            <p:cNvSpPr>
              <a:spLocks noChangeAspect="1"/>
            </p:cNvSpPr>
            <p:nvPr/>
          </p:nvSpPr>
          <p:spPr bwMode="auto">
            <a:xfrm>
              <a:off x="1618" y="1741"/>
              <a:ext cx="151" cy="216"/>
            </a:xfrm>
            <a:custGeom>
              <a:avLst/>
              <a:gdLst/>
              <a:ahLst/>
              <a:cxnLst>
                <a:cxn ang="0">
                  <a:pos x="80" y="0"/>
                </a:cxn>
                <a:cxn ang="0">
                  <a:pos x="0" y="0"/>
                </a:cxn>
                <a:cxn ang="0">
                  <a:pos x="0" y="62"/>
                </a:cxn>
                <a:cxn ang="0">
                  <a:pos x="24" y="62"/>
                </a:cxn>
                <a:cxn ang="0">
                  <a:pos x="24" y="101"/>
                </a:cxn>
                <a:cxn ang="0">
                  <a:pos x="56" y="117"/>
                </a:cxn>
                <a:cxn ang="0">
                  <a:pos x="56" y="133"/>
                </a:cxn>
                <a:cxn ang="0">
                  <a:pos x="48" y="148"/>
                </a:cxn>
                <a:cxn ang="0">
                  <a:pos x="56" y="164"/>
                </a:cxn>
                <a:cxn ang="0">
                  <a:pos x="48" y="164"/>
                </a:cxn>
                <a:cxn ang="0">
                  <a:pos x="56" y="195"/>
                </a:cxn>
                <a:cxn ang="0">
                  <a:pos x="80" y="195"/>
                </a:cxn>
                <a:cxn ang="0">
                  <a:pos x="80" y="148"/>
                </a:cxn>
                <a:cxn ang="0">
                  <a:pos x="128" y="148"/>
                </a:cxn>
                <a:cxn ang="0">
                  <a:pos x="128" y="62"/>
                </a:cxn>
                <a:cxn ang="0">
                  <a:pos x="144" y="62"/>
                </a:cxn>
                <a:cxn ang="0">
                  <a:pos x="144" y="39"/>
                </a:cxn>
                <a:cxn ang="0">
                  <a:pos x="152" y="31"/>
                </a:cxn>
                <a:cxn ang="0">
                  <a:pos x="128" y="0"/>
                </a:cxn>
                <a:cxn ang="0">
                  <a:pos x="80" y="0"/>
                </a:cxn>
              </a:cxnLst>
              <a:rect l="0" t="0" r="r" b="b"/>
              <a:pathLst>
                <a:path w="152" h="195">
                  <a:moveTo>
                    <a:pt x="80" y="0"/>
                  </a:moveTo>
                  <a:lnTo>
                    <a:pt x="0" y="0"/>
                  </a:lnTo>
                  <a:lnTo>
                    <a:pt x="0" y="62"/>
                  </a:lnTo>
                  <a:lnTo>
                    <a:pt x="24" y="62"/>
                  </a:lnTo>
                  <a:lnTo>
                    <a:pt x="24" y="101"/>
                  </a:lnTo>
                  <a:lnTo>
                    <a:pt x="56" y="117"/>
                  </a:lnTo>
                  <a:lnTo>
                    <a:pt x="56" y="133"/>
                  </a:lnTo>
                  <a:lnTo>
                    <a:pt x="48" y="148"/>
                  </a:lnTo>
                  <a:lnTo>
                    <a:pt x="56" y="164"/>
                  </a:lnTo>
                  <a:lnTo>
                    <a:pt x="48" y="164"/>
                  </a:lnTo>
                  <a:lnTo>
                    <a:pt x="56" y="195"/>
                  </a:lnTo>
                  <a:lnTo>
                    <a:pt x="80" y="195"/>
                  </a:lnTo>
                  <a:lnTo>
                    <a:pt x="80" y="148"/>
                  </a:lnTo>
                  <a:lnTo>
                    <a:pt x="128" y="148"/>
                  </a:lnTo>
                  <a:lnTo>
                    <a:pt x="128" y="62"/>
                  </a:lnTo>
                  <a:lnTo>
                    <a:pt x="144" y="62"/>
                  </a:lnTo>
                  <a:lnTo>
                    <a:pt x="144" y="39"/>
                  </a:lnTo>
                  <a:lnTo>
                    <a:pt x="152" y="31"/>
                  </a:lnTo>
                  <a:lnTo>
                    <a:pt x="128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42"/>
            <p:cNvSpPr>
              <a:spLocks noChangeAspect="1"/>
            </p:cNvSpPr>
            <p:nvPr/>
          </p:nvSpPr>
          <p:spPr bwMode="auto">
            <a:xfrm>
              <a:off x="2674" y="3674"/>
              <a:ext cx="395" cy="471"/>
            </a:xfrm>
            <a:custGeom>
              <a:avLst/>
              <a:gdLst/>
              <a:ahLst/>
              <a:cxnLst>
                <a:cxn ang="0">
                  <a:pos x="276" y="407"/>
                </a:cxn>
                <a:cxn ang="0">
                  <a:pos x="284" y="337"/>
                </a:cxn>
                <a:cxn ang="0">
                  <a:pos x="260" y="337"/>
                </a:cxn>
                <a:cxn ang="0">
                  <a:pos x="127" y="305"/>
                </a:cxn>
                <a:cxn ang="0">
                  <a:pos x="95" y="274"/>
                </a:cxn>
                <a:cxn ang="0">
                  <a:pos x="95" y="250"/>
                </a:cxn>
                <a:cxn ang="0">
                  <a:pos x="95" y="243"/>
                </a:cxn>
                <a:cxn ang="0">
                  <a:pos x="0" y="219"/>
                </a:cxn>
                <a:cxn ang="0">
                  <a:pos x="0" y="0"/>
                </a:cxn>
                <a:cxn ang="0">
                  <a:pos x="214" y="0"/>
                </a:cxn>
                <a:cxn ang="0">
                  <a:pos x="260" y="118"/>
                </a:cxn>
                <a:cxn ang="0">
                  <a:pos x="299" y="125"/>
                </a:cxn>
                <a:cxn ang="0">
                  <a:pos x="316" y="149"/>
                </a:cxn>
                <a:cxn ang="0">
                  <a:pos x="339" y="149"/>
                </a:cxn>
                <a:cxn ang="0">
                  <a:pos x="339" y="250"/>
                </a:cxn>
                <a:cxn ang="0">
                  <a:pos x="379" y="250"/>
                </a:cxn>
                <a:cxn ang="0">
                  <a:pos x="379" y="313"/>
                </a:cxn>
                <a:cxn ang="0">
                  <a:pos x="394" y="313"/>
                </a:cxn>
                <a:cxn ang="0">
                  <a:pos x="379" y="329"/>
                </a:cxn>
                <a:cxn ang="0">
                  <a:pos x="379" y="399"/>
                </a:cxn>
                <a:cxn ang="0">
                  <a:pos x="394" y="399"/>
                </a:cxn>
                <a:cxn ang="0">
                  <a:pos x="394" y="423"/>
                </a:cxn>
                <a:cxn ang="0">
                  <a:pos x="276" y="407"/>
                </a:cxn>
              </a:cxnLst>
              <a:rect l="0" t="0" r="r" b="b"/>
              <a:pathLst>
                <a:path w="394" h="423">
                  <a:moveTo>
                    <a:pt x="276" y="407"/>
                  </a:moveTo>
                  <a:lnTo>
                    <a:pt x="284" y="337"/>
                  </a:lnTo>
                  <a:lnTo>
                    <a:pt x="260" y="337"/>
                  </a:lnTo>
                  <a:lnTo>
                    <a:pt x="127" y="305"/>
                  </a:lnTo>
                  <a:lnTo>
                    <a:pt x="95" y="274"/>
                  </a:lnTo>
                  <a:lnTo>
                    <a:pt x="95" y="250"/>
                  </a:lnTo>
                  <a:lnTo>
                    <a:pt x="95" y="243"/>
                  </a:lnTo>
                  <a:lnTo>
                    <a:pt x="0" y="219"/>
                  </a:lnTo>
                  <a:lnTo>
                    <a:pt x="0" y="0"/>
                  </a:lnTo>
                  <a:lnTo>
                    <a:pt x="214" y="0"/>
                  </a:lnTo>
                  <a:lnTo>
                    <a:pt x="260" y="118"/>
                  </a:lnTo>
                  <a:lnTo>
                    <a:pt x="299" y="125"/>
                  </a:lnTo>
                  <a:lnTo>
                    <a:pt x="316" y="149"/>
                  </a:lnTo>
                  <a:lnTo>
                    <a:pt x="339" y="149"/>
                  </a:lnTo>
                  <a:lnTo>
                    <a:pt x="339" y="250"/>
                  </a:lnTo>
                  <a:lnTo>
                    <a:pt x="379" y="250"/>
                  </a:lnTo>
                  <a:lnTo>
                    <a:pt x="379" y="313"/>
                  </a:lnTo>
                  <a:lnTo>
                    <a:pt x="394" y="313"/>
                  </a:lnTo>
                  <a:lnTo>
                    <a:pt x="379" y="329"/>
                  </a:lnTo>
                  <a:lnTo>
                    <a:pt x="379" y="399"/>
                  </a:lnTo>
                  <a:lnTo>
                    <a:pt x="394" y="399"/>
                  </a:lnTo>
                  <a:lnTo>
                    <a:pt x="394" y="423"/>
                  </a:lnTo>
                  <a:lnTo>
                    <a:pt x="276" y="40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43"/>
            <p:cNvSpPr>
              <a:spLocks noChangeAspect="1"/>
            </p:cNvSpPr>
            <p:nvPr/>
          </p:nvSpPr>
          <p:spPr bwMode="auto">
            <a:xfrm>
              <a:off x="1431" y="1379"/>
              <a:ext cx="252" cy="272"/>
            </a:xfrm>
            <a:custGeom>
              <a:avLst/>
              <a:gdLst/>
              <a:ahLst/>
              <a:cxnLst>
                <a:cxn ang="0">
                  <a:pos x="56" y="16"/>
                </a:cxn>
                <a:cxn ang="0">
                  <a:pos x="71" y="0"/>
                </a:cxn>
                <a:cxn ang="0">
                  <a:pos x="221" y="16"/>
                </a:cxn>
                <a:cxn ang="0">
                  <a:pos x="252" y="87"/>
                </a:cxn>
                <a:cxn ang="0">
                  <a:pos x="205" y="126"/>
                </a:cxn>
                <a:cxn ang="0">
                  <a:pos x="189" y="196"/>
                </a:cxn>
                <a:cxn ang="0">
                  <a:pos x="111" y="243"/>
                </a:cxn>
                <a:cxn ang="0">
                  <a:pos x="71" y="204"/>
                </a:cxn>
                <a:cxn ang="0">
                  <a:pos x="0" y="204"/>
                </a:cxn>
                <a:cxn ang="0">
                  <a:pos x="0" y="109"/>
                </a:cxn>
                <a:cxn ang="0">
                  <a:pos x="0" y="16"/>
                </a:cxn>
                <a:cxn ang="0">
                  <a:pos x="56" y="16"/>
                </a:cxn>
              </a:cxnLst>
              <a:rect l="0" t="0" r="r" b="b"/>
              <a:pathLst>
                <a:path w="252" h="243">
                  <a:moveTo>
                    <a:pt x="56" y="16"/>
                  </a:moveTo>
                  <a:lnTo>
                    <a:pt x="71" y="0"/>
                  </a:lnTo>
                  <a:lnTo>
                    <a:pt x="221" y="16"/>
                  </a:lnTo>
                  <a:lnTo>
                    <a:pt x="252" y="87"/>
                  </a:lnTo>
                  <a:lnTo>
                    <a:pt x="205" y="126"/>
                  </a:lnTo>
                  <a:lnTo>
                    <a:pt x="189" y="196"/>
                  </a:lnTo>
                  <a:lnTo>
                    <a:pt x="111" y="243"/>
                  </a:lnTo>
                  <a:lnTo>
                    <a:pt x="71" y="204"/>
                  </a:lnTo>
                  <a:lnTo>
                    <a:pt x="0" y="204"/>
                  </a:lnTo>
                  <a:lnTo>
                    <a:pt x="0" y="109"/>
                  </a:lnTo>
                  <a:lnTo>
                    <a:pt x="0" y="16"/>
                  </a:lnTo>
                  <a:lnTo>
                    <a:pt x="56" y="1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44"/>
            <p:cNvSpPr>
              <a:spLocks noChangeAspect="1"/>
            </p:cNvSpPr>
            <p:nvPr/>
          </p:nvSpPr>
          <p:spPr bwMode="auto">
            <a:xfrm>
              <a:off x="2557" y="3172"/>
              <a:ext cx="377" cy="361"/>
            </a:xfrm>
            <a:custGeom>
              <a:avLst/>
              <a:gdLst/>
              <a:ahLst/>
              <a:cxnLst>
                <a:cxn ang="0">
                  <a:pos x="237" y="323"/>
                </a:cxn>
                <a:cxn ang="0">
                  <a:pos x="213" y="292"/>
                </a:cxn>
                <a:cxn ang="0">
                  <a:pos x="0" y="275"/>
                </a:cxn>
                <a:cxn ang="0">
                  <a:pos x="0" y="236"/>
                </a:cxn>
                <a:cxn ang="0">
                  <a:pos x="24" y="236"/>
                </a:cxn>
                <a:cxn ang="0">
                  <a:pos x="55" y="190"/>
                </a:cxn>
                <a:cxn ang="0">
                  <a:pos x="63" y="142"/>
                </a:cxn>
                <a:cxn ang="0">
                  <a:pos x="87" y="126"/>
                </a:cxn>
                <a:cxn ang="0">
                  <a:pos x="87" y="110"/>
                </a:cxn>
                <a:cxn ang="0">
                  <a:pos x="102" y="95"/>
                </a:cxn>
                <a:cxn ang="0">
                  <a:pos x="102" y="24"/>
                </a:cxn>
                <a:cxn ang="0">
                  <a:pos x="189" y="24"/>
                </a:cxn>
                <a:cxn ang="0">
                  <a:pos x="213" y="0"/>
                </a:cxn>
                <a:cxn ang="0">
                  <a:pos x="213" y="95"/>
                </a:cxn>
                <a:cxn ang="0">
                  <a:pos x="363" y="95"/>
                </a:cxn>
                <a:cxn ang="0">
                  <a:pos x="363" y="181"/>
                </a:cxn>
                <a:cxn ang="0">
                  <a:pos x="378" y="181"/>
                </a:cxn>
                <a:cxn ang="0">
                  <a:pos x="378" y="244"/>
                </a:cxn>
                <a:cxn ang="0">
                  <a:pos x="363" y="244"/>
                </a:cxn>
                <a:cxn ang="0">
                  <a:pos x="363" y="323"/>
                </a:cxn>
                <a:cxn ang="0">
                  <a:pos x="237" y="323"/>
                </a:cxn>
              </a:cxnLst>
              <a:rect l="0" t="0" r="r" b="b"/>
              <a:pathLst>
                <a:path w="378" h="323">
                  <a:moveTo>
                    <a:pt x="237" y="323"/>
                  </a:moveTo>
                  <a:lnTo>
                    <a:pt x="213" y="292"/>
                  </a:lnTo>
                  <a:lnTo>
                    <a:pt x="0" y="275"/>
                  </a:lnTo>
                  <a:lnTo>
                    <a:pt x="0" y="236"/>
                  </a:lnTo>
                  <a:lnTo>
                    <a:pt x="24" y="236"/>
                  </a:lnTo>
                  <a:lnTo>
                    <a:pt x="55" y="190"/>
                  </a:lnTo>
                  <a:lnTo>
                    <a:pt x="63" y="142"/>
                  </a:lnTo>
                  <a:lnTo>
                    <a:pt x="87" y="126"/>
                  </a:lnTo>
                  <a:lnTo>
                    <a:pt x="87" y="110"/>
                  </a:lnTo>
                  <a:lnTo>
                    <a:pt x="102" y="95"/>
                  </a:lnTo>
                  <a:lnTo>
                    <a:pt x="102" y="24"/>
                  </a:lnTo>
                  <a:lnTo>
                    <a:pt x="189" y="24"/>
                  </a:lnTo>
                  <a:lnTo>
                    <a:pt x="213" y="0"/>
                  </a:lnTo>
                  <a:lnTo>
                    <a:pt x="213" y="95"/>
                  </a:lnTo>
                  <a:lnTo>
                    <a:pt x="363" y="95"/>
                  </a:lnTo>
                  <a:lnTo>
                    <a:pt x="363" y="181"/>
                  </a:lnTo>
                  <a:lnTo>
                    <a:pt x="378" y="181"/>
                  </a:lnTo>
                  <a:lnTo>
                    <a:pt x="378" y="244"/>
                  </a:lnTo>
                  <a:lnTo>
                    <a:pt x="363" y="244"/>
                  </a:lnTo>
                  <a:lnTo>
                    <a:pt x="363" y="323"/>
                  </a:lnTo>
                  <a:lnTo>
                    <a:pt x="237" y="32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45"/>
            <p:cNvSpPr>
              <a:spLocks noChangeAspect="1"/>
            </p:cNvSpPr>
            <p:nvPr/>
          </p:nvSpPr>
          <p:spPr bwMode="auto">
            <a:xfrm>
              <a:off x="1943" y="3548"/>
              <a:ext cx="363" cy="237"/>
            </a:xfrm>
            <a:custGeom>
              <a:avLst/>
              <a:gdLst/>
              <a:ahLst/>
              <a:cxnLst>
                <a:cxn ang="0">
                  <a:pos x="306" y="212"/>
                </a:cxn>
                <a:cxn ang="0">
                  <a:pos x="189" y="212"/>
                </a:cxn>
                <a:cxn ang="0">
                  <a:pos x="149" y="212"/>
                </a:cxn>
                <a:cxn ang="0">
                  <a:pos x="0" y="205"/>
                </a:cxn>
                <a:cxn ang="0">
                  <a:pos x="0" y="181"/>
                </a:cxn>
                <a:cxn ang="0">
                  <a:pos x="0" y="150"/>
                </a:cxn>
                <a:cxn ang="0">
                  <a:pos x="8" y="0"/>
                </a:cxn>
                <a:cxn ang="0">
                  <a:pos x="180" y="0"/>
                </a:cxn>
                <a:cxn ang="0">
                  <a:pos x="180" y="17"/>
                </a:cxn>
                <a:cxn ang="0">
                  <a:pos x="189" y="17"/>
                </a:cxn>
                <a:cxn ang="0">
                  <a:pos x="251" y="0"/>
                </a:cxn>
                <a:cxn ang="0">
                  <a:pos x="345" y="0"/>
                </a:cxn>
                <a:cxn ang="0">
                  <a:pos x="361" y="86"/>
                </a:cxn>
                <a:cxn ang="0">
                  <a:pos x="330" y="110"/>
                </a:cxn>
                <a:cxn ang="0">
                  <a:pos x="306" y="181"/>
                </a:cxn>
                <a:cxn ang="0">
                  <a:pos x="306" y="212"/>
                </a:cxn>
              </a:cxnLst>
              <a:rect l="0" t="0" r="r" b="b"/>
              <a:pathLst>
                <a:path w="361" h="212">
                  <a:moveTo>
                    <a:pt x="306" y="212"/>
                  </a:moveTo>
                  <a:lnTo>
                    <a:pt x="189" y="212"/>
                  </a:lnTo>
                  <a:lnTo>
                    <a:pt x="149" y="212"/>
                  </a:lnTo>
                  <a:lnTo>
                    <a:pt x="0" y="205"/>
                  </a:lnTo>
                  <a:lnTo>
                    <a:pt x="0" y="181"/>
                  </a:lnTo>
                  <a:lnTo>
                    <a:pt x="0" y="150"/>
                  </a:lnTo>
                  <a:lnTo>
                    <a:pt x="8" y="0"/>
                  </a:lnTo>
                  <a:lnTo>
                    <a:pt x="180" y="0"/>
                  </a:lnTo>
                  <a:lnTo>
                    <a:pt x="180" y="17"/>
                  </a:lnTo>
                  <a:lnTo>
                    <a:pt x="189" y="17"/>
                  </a:lnTo>
                  <a:lnTo>
                    <a:pt x="251" y="0"/>
                  </a:lnTo>
                  <a:lnTo>
                    <a:pt x="345" y="0"/>
                  </a:lnTo>
                  <a:lnTo>
                    <a:pt x="361" y="86"/>
                  </a:lnTo>
                  <a:lnTo>
                    <a:pt x="330" y="110"/>
                  </a:lnTo>
                  <a:lnTo>
                    <a:pt x="306" y="181"/>
                  </a:lnTo>
                  <a:lnTo>
                    <a:pt x="306" y="212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46"/>
            <p:cNvSpPr>
              <a:spLocks noChangeAspect="1"/>
            </p:cNvSpPr>
            <p:nvPr/>
          </p:nvSpPr>
          <p:spPr bwMode="auto">
            <a:xfrm>
              <a:off x="3042" y="1686"/>
              <a:ext cx="301" cy="271"/>
            </a:xfrm>
            <a:custGeom>
              <a:avLst/>
              <a:gdLst/>
              <a:ahLst/>
              <a:cxnLst>
                <a:cxn ang="0">
                  <a:pos x="189" y="62"/>
                </a:cxn>
                <a:cxn ang="0">
                  <a:pos x="221" y="78"/>
                </a:cxn>
                <a:cxn ang="0">
                  <a:pos x="245" y="78"/>
                </a:cxn>
                <a:cxn ang="0">
                  <a:pos x="300" y="109"/>
                </a:cxn>
                <a:cxn ang="0">
                  <a:pos x="102" y="243"/>
                </a:cxn>
                <a:cxn ang="0">
                  <a:pos x="39" y="149"/>
                </a:cxn>
                <a:cxn ang="0">
                  <a:pos x="32" y="126"/>
                </a:cxn>
                <a:cxn ang="0">
                  <a:pos x="39" y="126"/>
                </a:cxn>
                <a:cxn ang="0">
                  <a:pos x="8" y="109"/>
                </a:cxn>
                <a:cxn ang="0">
                  <a:pos x="24" y="78"/>
                </a:cxn>
                <a:cxn ang="0">
                  <a:pos x="0" y="47"/>
                </a:cxn>
                <a:cxn ang="0">
                  <a:pos x="24" y="31"/>
                </a:cxn>
                <a:cxn ang="0">
                  <a:pos x="63" y="0"/>
                </a:cxn>
                <a:cxn ang="0">
                  <a:pos x="174" y="16"/>
                </a:cxn>
                <a:cxn ang="0">
                  <a:pos x="189" y="62"/>
                </a:cxn>
              </a:cxnLst>
              <a:rect l="0" t="0" r="r" b="b"/>
              <a:pathLst>
                <a:path w="300" h="243">
                  <a:moveTo>
                    <a:pt x="189" y="62"/>
                  </a:moveTo>
                  <a:lnTo>
                    <a:pt x="221" y="78"/>
                  </a:lnTo>
                  <a:lnTo>
                    <a:pt x="245" y="78"/>
                  </a:lnTo>
                  <a:lnTo>
                    <a:pt x="300" y="109"/>
                  </a:lnTo>
                  <a:lnTo>
                    <a:pt x="102" y="243"/>
                  </a:lnTo>
                  <a:lnTo>
                    <a:pt x="39" y="149"/>
                  </a:lnTo>
                  <a:lnTo>
                    <a:pt x="32" y="126"/>
                  </a:lnTo>
                  <a:lnTo>
                    <a:pt x="39" y="126"/>
                  </a:lnTo>
                  <a:lnTo>
                    <a:pt x="8" y="109"/>
                  </a:lnTo>
                  <a:lnTo>
                    <a:pt x="24" y="78"/>
                  </a:lnTo>
                  <a:lnTo>
                    <a:pt x="0" y="47"/>
                  </a:lnTo>
                  <a:lnTo>
                    <a:pt x="24" y="31"/>
                  </a:lnTo>
                  <a:lnTo>
                    <a:pt x="63" y="0"/>
                  </a:lnTo>
                  <a:lnTo>
                    <a:pt x="174" y="16"/>
                  </a:lnTo>
                  <a:lnTo>
                    <a:pt x="189" y="6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47"/>
            <p:cNvSpPr>
              <a:spLocks noChangeAspect="1"/>
            </p:cNvSpPr>
            <p:nvPr/>
          </p:nvSpPr>
          <p:spPr bwMode="auto">
            <a:xfrm>
              <a:off x="2247" y="3533"/>
              <a:ext cx="199" cy="252"/>
            </a:xfrm>
            <a:custGeom>
              <a:avLst/>
              <a:gdLst/>
              <a:ahLst/>
              <a:cxnLst>
                <a:cxn ang="0">
                  <a:pos x="96" y="39"/>
                </a:cxn>
                <a:cxn ang="0">
                  <a:pos x="167" y="78"/>
                </a:cxn>
                <a:cxn ang="0">
                  <a:pos x="167" y="109"/>
                </a:cxn>
                <a:cxn ang="0">
                  <a:pos x="191" y="148"/>
                </a:cxn>
                <a:cxn ang="0">
                  <a:pos x="183" y="179"/>
                </a:cxn>
                <a:cxn ang="0">
                  <a:pos x="199" y="210"/>
                </a:cxn>
                <a:cxn ang="0">
                  <a:pos x="199" y="226"/>
                </a:cxn>
                <a:cxn ang="0">
                  <a:pos x="72" y="226"/>
                </a:cxn>
                <a:cxn ang="0">
                  <a:pos x="55" y="210"/>
                </a:cxn>
                <a:cxn ang="0">
                  <a:pos x="24" y="210"/>
                </a:cxn>
                <a:cxn ang="0">
                  <a:pos x="0" y="195"/>
                </a:cxn>
                <a:cxn ang="0">
                  <a:pos x="24" y="125"/>
                </a:cxn>
                <a:cxn ang="0">
                  <a:pos x="55" y="101"/>
                </a:cxn>
                <a:cxn ang="0">
                  <a:pos x="40" y="15"/>
                </a:cxn>
                <a:cxn ang="0">
                  <a:pos x="72" y="15"/>
                </a:cxn>
                <a:cxn ang="0">
                  <a:pos x="96" y="0"/>
                </a:cxn>
                <a:cxn ang="0">
                  <a:pos x="96" y="39"/>
                </a:cxn>
              </a:cxnLst>
              <a:rect l="0" t="0" r="r" b="b"/>
              <a:pathLst>
                <a:path w="199" h="226">
                  <a:moveTo>
                    <a:pt x="96" y="39"/>
                  </a:moveTo>
                  <a:lnTo>
                    <a:pt x="167" y="78"/>
                  </a:lnTo>
                  <a:lnTo>
                    <a:pt x="167" y="109"/>
                  </a:lnTo>
                  <a:lnTo>
                    <a:pt x="191" y="148"/>
                  </a:lnTo>
                  <a:lnTo>
                    <a:pt x="183" y="179"/>
                  </a:lnTo>
                  <a:lnTo>
                    <a:pt x="199" y="210"/>
                  </a:lnTo>
                  <a:lnTo>
                    <a:pt x="199" y="226"/>
                  </a:lnTo>
                  <a:lnTo>
                    <a:pt x="72" y="226"/>
                  </a:lnTo>
                  <a:lnTo>
                    <a:pt x="55" y="210"/>
                  </a:lnTo>
                  <a:lnTo>
                    <a:pt x="24" y="210"/>
                  </a:lnTo>
                  <a:lnTo>
                    <a:pt x="0" y="195"/>
                  </a:lnTo>
                  <a:lnTo>
                    <a:pt x="24" y="125"/>
                  </a:lnTo>
                  <a:lnTo>
                    <a:pt x="55" y="101"/>
                  </a:lnTo>
                  <a:lnTo>
                    <a:pt x="40" y="15"/>
                  </a:lnTo>
                  <a:lnTo>
                    <a:pt x="72" y="15"/>
                  </a:lnTo>
                  <a:lnTo>
                    <a:pt x="96" y="0"/>
                  </a:lnTo>
                  <a:lnTo>
                    <a:pt x="96" y="3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48"/>
            <p:cNvSpPr>
              <a:spLocks noChangeAspect="1"/>
            </p:cNvSpPr>
            <p:nvPr/>
          </p:nvSpPr>
          <p:spPr bwMode="auto">
            <a:xfrm>
              <a:off x="1227" y="1828"/>
              <a:ext cx="379" cy="261"/>
            </a:xfrm>
            <a:custGeom>
              <a:avLst/>
              <a:gdLst/>
              <a:ahLst/>
              <a:cxnLst>
                <a:cxn ang="0">
                  <a:pos x="23" y="47"/>
                </a:cxn>
                <a:cxn ang="0">
                  <a:pos x="55" y="70"/>
                </a:cxn>
                <a:cxn ang="0">
                  <a:pos x="117" y="0"/>
                </a:cxn>
                <a:cxn ang="0">
                  <a:pos x="291" y="16"/>
                </a:cxn>
                <a:cxn ang="0">
                  <a:pos x="275" y="47"/>
                </a:cxn>
                <a:cxn ang="0">
                  <a:pos x="291" y="86"/>
                </a:cxn>
                <a:cxn ang="0">
                  <a:pos x="314" y="117"/>
                </a:cxn>
                <a:cxn ang="0">
                  <a:pos x="354" y="149"/>
                </a:cxn>
                <a:cxn ang="0">
                  <a:pos x="377" y="195"/>
                </a:cxn>
                <a:cxn ang="0">
                  <a:pos x="361" y="195"/>
                </a:cxn>
                <a:cxn ang="0">
                  <a:pos x="361" y="212"/>
                </a:cxn>
                <a:cxn ang="0">
                  <a:pos x="117" y="212"/>
                </a:cxn>
                <a:cxn ang="0">
                  <a:pos x="117" y="234"/>
                </a:cxn>
                <a:cxn ang="0">
                  <a:pos x="109" y="234"/>
                </a:cxn>
                <a:cxn ang="0">
                  <a:pos x="102" y="227"/>
                </a:cxn>
                <a:cxn ang="0">
                  <a:pos x="109" y="212"/>
                </a:cxn>
                <a:cxn ang="0">
                  <a:pos x="55" y="212"/>
                </a:cxn>
                <a:cxn ang="0">
                  <a:pos x="55" y="172"/>
                </a:cxn>
                <a:cxn ang="0">
                  <a:pos x="46" y="172"/>
                </a:cxn>
                <a:cxn ang="0">
                  <a:pos x="0" y="70"/>
                </a:cxn>
                <a:cxn ang="0">
                  <a:pos x="23" y="47"/>
                </a:cxn>
              </a:cxnLst>
              <a:rect l="0" t="0" r="r" b="b"/>
              <a:pathLst>
                <a:path w="377" h="234">
                  <a:moveTo>
                    <a:pt x="23" y="47"/>
                  </a:moveTo>
                  <a:lnTo>
                    <a:pt x="55" y="70"/>
                  </a:lnTo>
                  <a:lnTo>
                    <a:pt x="117" y="0"/>
                  </a:lnTo>
                  <a:lnTo>
                    <a:pt x="291" y="16"/>
                  </a:lnTo>
                  <a:lnTo>
                    <a:pt x="275" y="47"/>
                  </a:lnTo>
                  <a:lnTo>
                    <a:pt x="291" y="86"/>
                  </a:lnTo>
                  <a:lnTo>
                    <a:pt x="314" y="117"/>
                  </a:lnTo>
                  <a:lnTo>
                    <a:pt x="354" y="149"/>
                  </a:lnTo>
                  <a:lnTo>
                    <a:pt x="377" y="195"/>
                  </a:lnTo>
                  <a:lnTo>
                    <a:pt x="361" y="195"/>
                  </a:lnTo>
                  <a:lnTo>
                    <a:pt x="361" y="212"/>
                  </a:lnTo>
                  <a:lnTo>
                    <a:pt x="117" y="212"/>
                  </a:lnTo>
                  <a:lnTo>
                    <a:pt x="117" y="234"/>
                  </a:lnTo>
                  <a:lnTo>
                    <a:pt x="109" y="234"/>
                  </a:lnTo>
                  <a:lnTo>
                    <a:pt x="102" y="227"/>
                  </a:lnTo>
                  <a:lnTo>
                    <a:pt x="109" y="212"/>
                  </a:lnTo>
                  <a:lnTo>
                    <a:pt x="55" y="212"/>
                  </a:lnTo>
                  <a:lnTo>
                    <a:pt x="55" y="172"/>
                  </a:lnTo>
                  <a:lnTo>
                    <a:pt x="46" y="172"/>
                  </a:lnTo>
                  <a:lnTo>
                    <a:pt x="0" y="70"/>
                  </a:lnTo>
                  <a:lnTo>
                    <a:pt x="23" y="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49"/>
            <p:cNvSpPr>
              <a:spLocks noChangeAspect="1"/>
            </p:cNvSpPr>
            <p:nvPr/>
          </p:nvSpPr>
          <p:spPr bwMode="auto">
            <a:xfrm>
              <a:off x="1800" y="2360"/>
              <a:ext cx="353" cy="245"/>
            </a:xfrm>
            <a:custGeom>
              <a:avLst/>
              <a:gdLst/>
              <a:ahLst/>
              <a:cxnLst>
                <a:cxn ang="0">
                  <a:pos x="228" y="15"/>
                </a:cxn>
                <a:cxn ang="0">
                  <a:pos x="267" y="79"/>
                </a:cxn>
                <a:cxn ang="0">
                  <a:pos x="353" y="111"/>
                </a:cxn>
                <a:cxn ang="0">
                  <a:pos x="306" y="111"/>
                </a:cxn>
                <a:cxn ang="0">
                  <a:pos x="188" y="181"/>
                </a:cxn>
                <a:cxn ang="0">
                  <a:pos x="181" y="205"/>
                </a:cxn>
                <a:cxn ang="0">
                  <a:pos x="142" y="220"/>
                </a:cxn>
                <a:cxn ang="0">
                  <a:pos x="95" y="189"/>
                </a:cxn>
                <a:cxn ang="0">
                  <a:pos x="95" y="158"/>
                </a:cxn>
                <a:cxn ang="0">
                  <a:pos x="95" y="150"/>
                </a:cxn>
                <a:cxn ang="0">
                  <a:pos x="79" y="118"/>
                </a:cxn>
                <a:cxn ang="0">
                  <a:pos x="0" y="118"/>
                </a:cxn>
                <a:cxn ang="0">
                  <a:pos x="47" y="32"/>
                </a:cxn>
                <a:cxn ang="0">
                  <a:pos x="55" y="32"/>
                </a:cxn>
                <a:cxn ang="0">
                  <a:pos x="55" y="0"/>
                </a:cxn>
                <a:cxn ang="0">
                  <a:pos x="228" y="0"/>
                </a:cxn>
                <a:cxn ang="0">
                  <a:pos x="228" y="15"/>
                </a:cxn>
              </a:cxnLst>
              <a:rect l="0" t="0" r="r" b="b"/>
              <a:pathLst>
                <a:path w="353" h="220">
                  <a:moveTo>
                    <a:pt x="228" y="15"/>
                  </a:moveTo>
                  <a:lnTo>
                    <a:pt x="267" y="79"/>
                  </a:lnTo>
                  <a:lnTo>
                    <a:pt x="353" y="111"/>
                  </a:lnTo>
                  <a:lnTo>
                    <a:pt x="306" y="111"/>
                  </a:lnTo>
                  <a:lnTo>
                    <a:pt x="188" y="181"/>
                  </a:lnTo>
                  <a:lnTo>
                    <a:pt x="181" y="205"/>
                  </a:lnTo>
                  <a:lnTo>
                    <a:pt x="142" y="220"/>
                  </a:lnTo>
                  <a:lnTo>
                    <a:pt x="95" y="189"/>
                  </a:lnTo>
                  <a:lnTo>
                    <a:pt x="95" y="158"/>
                  </a:lnTo>
                  <a:lnTo>
                    <a:pt x="95" y="150"/>
                  </a:lnTo>
                  <a:lnTo>
                    <a:pt x="79" y="118"/>
                  </a:lnTo>
                  <a:lnTo>
                    <a:pt x="0" y="118"/>
                  </a:lnTo>
                  <a:lnTo>
                    <a:pt x="47" y="32"/>
                  </a:lnTo>
                  <a:lnTo>
                    <a:pt x="55" y="32"/>
                  </a:lnTo>
                  <a:lnTo>
                    <a:pt x="55" y="0"/>
                  </a:lnTo>
                  <a:lnTo>
                    <a:pt x="228" y="0"/>
                  </a:lnTo>
                  <a:lnTo>
                    <a:pt x="228" y="1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50"/>
            <p:cNvSpPr>
              <a:spLocks noChangeAspect="1"/>
            </p:cNvSpPr>
            <p:nvPr/>
          </p:nvSpPr>
          <p:spPr bwMode="auto">
            <a:xfrm>
              <a:off x="1974" y="2997"/>
              <a:ext cx="252" cy="1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62"/>
                </a:cxn>
                <a:cxn ang="0">
                  <a:pos x="31" y="86"/>
                </a:cxn>
                <a:cxn ang="0">
                  <a:pos x="16" y="94"/>
                </a:cxn>
                <a:cxn ang="0">
                  <a:pos x="31" y="117"/>
                </a:cxn>
                <a:cxn ang="0">
                  <a:pos x="16" y="133"/>
                </a:cxn>
                <a:cxn ang="0">
                  <a:pos x="71" y="133"/>
                </a:cxn>
                <a:cxn ang="0">
                  <a:pos x="71" y="156"/>
                </a:cxn>
                <a:cxn ang="0">
                  <a:pos x="87" y="133"/>
                </a:cxn>
                <a:cxn ang="0">
                  <a:pos x="118" y="156"/>
                </a:cxn>
                <a:cxn ang="0">
                  <a:pos x="244" y="156"/>
                </a:cxn>
                <a:cxn ang="0">
                  <a:pos x="244" y="125"/>
                </a:cxn>
                <a:cxn ang="0">
                  <a:pos x="252" y="7"/>
                </a:cxn>
                <a:cxn ang="0">
                  <a:pos x="0" y="0"/>
                </a:cxn>
              </a:cxnLst>
              <a:rect l="0" t="0" r="r" b="b"/>
              <a:pathLst>
                <a:path w="252" h="156">
                  <a:moveTo>
                    <a:pt x="0" y="0"/>
                  </a:moveTo>
                  <a:lnTo>
                    <a:pt x="31" y="62"/>
                  </a:lnTo>
                  <a:lnTo>
                    <a:pt x="31" y="86"/>
                  </a:lnTo>
                  <a:lnTo>
                    <a:pt x="16" y="94"/>
                  </a:lnTo>
                  <a:lnTo>
                    <a:pt x="31" y="117"/>
                  </a:lnTo>
                  <a:lnTo>
                    <a:pt x="16" y="133"/>
                  </a:lnTo>
                  <a:lnTo>
                    <a:pt x="71" y="133"/>
                  </a:lnTo>
                  <a:lnTo>
                    <a:pt x="71" y="156"/>
                  </a:lnTo>
                  <a:lnTo>
                    <a:pt x="87" y="133"/>
                  </a:lnTo>
                  <a:lnTo>
                    <a:pt x="118" y="156"/>
                  </a:lnTo>
                  <a:lnTo>
                    <a:pt x="244" y="156"/>
                  </a:lnTo>
                  <a:lnTo>
                    <a:pt x="244" y="125"/>
                  </a:lnTo>
                  <a:lnTo>
                    <a:pt x="25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51"/>
            <p:cNvSpPr>
              <a:spLocks noChangeAspect="1"/>
            </p:cNvSpPr>
            <p:nvPr/>
          </p:nvSpPr>
          <p:spPr bwMode="auto">
            <a:xfrm>
              <a:off x="816" y="672"/>
              <a:ext cx="165" cy="2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5" y="0"/>
                </a:cxn>
                <a:cxn ang="0">
                  <a:pos x="103" y="109"/>
                </a:cxn>
                <a:cxn ang="0">
                  <a:pos x="103" y="178"/>
                </a:cxn>
                <a:cxn ang="0">
                  <a:pos x="40" y="256"/>
                </a:cxn>
                <a:cxn ang="0">
                  <a:pos x="0" y="0"/>
                </a:cxn>
              </a:cxnLst>
              <a:rect l="0" t="0" r="r" b="b"/>
              <a:pathLst>
                <a:path w="165" h="256">
                  <a:moveTo>
                    <a:pt x="0" y="0"/>
                  </a:moveTo>
                  <a:lnTo>
                    <a:pt x="165" y="0"/>
                  </a:lnTo>
                  <a:lnTo>
                    <a:pt x="103" y="109"/>
                  </a:lnTo>
                  <a:lnTo>
                    <a:pt x="103" y="178"/>
                  </a:lnTo>
                  <a:lnTo>
                    <a:pt x="40" y="2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52"/>
            <p:cNvSpPr>
              <a:spLocks noChangeAspect="1"/>
            </p:cNvSpPr>
            <p:nvPr/>
          </p:nvSpPr>
          <p:spPr bwMode="auto">
            <a:xfrm>
              <a:off x="1705" y="969"/>
              <a:ext cx="278" cy="226"/>
            </a:xfrm>
            <a:custGeom>
              <a:avLst/>
              <a:gdLst/>
              <a:ahLst/>
              <a:cxnLst>
                <a:cxn ang="0">
                  <a:pos x="63" y="157"/>
                </a:cxn>
                <a:cxn ang="0">
                  <a:pos x="63" y="110"/>
                </a:cxn>
                <a:cxn ang="0">
                  <a:pos x="24" y="110"/>
                </a:cxn>
                <a:cxn ang="0">
                  <a:pos x="0" y="32"/>
                </a:cxn>
                <a:cxn ang="0">
                  <a:pos x="8" y="24"/>
                </a:cxn>
                <a:cxn ang="0">
                  <a:pos x="63" y="32"/>
                </a:cxn>
                <a:cxn ang="0">
                  <a:pos x="63" y="8"/>
                </a:cxn>
                <a:cxn ang="0">
                  <a:pos x="111" y="0"/>
                </a:cxn>
                <a:cxn ang="0">
                  <a:pos x="111" y="55"/>
                </a:cxn>
                <a:cxn ang="0">
                  <a:pos x="174" y="110"/>
                </a:cxn>
                <a:cxn ang="0">
                  <a:pos x="252" y="141"/>
                </a:cxn>
                <a:cxn ang="0">
                  <a:pos x="252" y="180"/>
                </a:cxn>
                <a:cxn ang="0">
                  <a:pos x="277" y="203"/>
                </a:cxn>
                <a:cxn ang="0">
                  <a:pos x="63" y="203"/>
                </a:cxn>
                <a:cxn ang="0">
                  <a:pos x="63" y="157"/>
                </a:cxn>
              </a:cxnLst>
              <a:rect l="0" t="0" r="r" b="b"/>
              <a:pathLst>
                <a:path w="277" h="203">
                  <a:moveTo>
                    <a:pt x="63" y="157"/>
                  </a:moveTo>
                  <a:lnTo>
                    <a:pt x="63" y="110"/>
                  </a:lnTo>
                  <a:lnTo>
                    <a:pt x="24" y="110"/>
                  </a:lnTo>
                  <a:lnTo>
                    <a:pt x="0" y="32"/>
                  </a:lnTo>
                  <a:lnTo>
                    <a:pt x="8" y="24"/>
                  </a:lnTo>
                  <a:lnTo>
                    <a:pt x="63" y="32"/>
                  </a:lnTo>
                  <a:lnTo>
                    <a:pt x="63" y="8"/>
                  </a:lnTo>
                  <a:lnTo>
                    <a:pt x="111" y="0"/>
                  </a:lnTo>
                  <a:lnTo>
                    <a:pt x="111" y="55"/>
                  </a:lnTo>
                  <a:lnTo>
                    <a:pt x="174" y="110"/>
                  </a:lnTo>
                  <a:lnTo>
                    <a:pt x="252" y="141"/>
                  </a:lnTo>
                  <a:lnTo>
                    <a:pt x="252" y="180"/>
                  </a:lnTo>
                  <a:lnTo>
                    <a:pt x="277" y="203"/>
                  </a:lnTo>
                  <a:lnTo>
                    <a:pt x="63" y="203"/>
                  </a:lnTo>
                  <a:lnTo>
                    <a:pt x="63" y="15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53"/>
            <p:cNvSpPr>
              <a:spLocks noChangeAspect="1"/>
            </p:cNvSpPr>
            <p:nvPr/>
          </p:nvSpPr>
          <p:spPr bwMode="auto">
            <a:xfrm>
              <a:off x="1328" y="3750"/>
              <a:ext cx="355" cy="305"/>
            </a:xfrm>
            <a:custGeom>
              <a:avLst/>
              <a:gdLst/>
              <a:ahLst/>
              <a:cxnLst>
                <a:cxn ang="0">
                  <a:pos x="7" y="258"/>
                </a:cxn>
                <a:cxn ang="0">
                  <a:pos x="0" y="241"/>
                </a:cxn>
                <a:cxn ang="0">
                  <a:pos x="7" y="226"/>
                </a:cxn>
                <a:cxn ang="0">
                  <a:pos x="64" y="195"/>
                </a:cxn>
                <a:cxn ang="0">
                  <a:pos x="79" y="172"/>
                </a:cxn>
                <a:cxn ang="0">
                  <a:pos x="79" y="140"/>
                </a:cxn>
                <a:cxn ang="0">
                  <a:pos x="79" y="23"/>
                </a:cxn>
                <a:cxn ang="0">
                  <a:pos x="103" y="23"/>
                </a:cxn>
                <a:cxn ang="0">
                  <a:pos x="103" y="15"/>
                </a:cxn>
                <a:cxn ang="0">
                  <a:pos x="230" y="0"/>
                </a:cxn>
                <a:cxn ang="0">
                  <a:pos x="261" y="0"/>
                </a:cxn>
                <a:cxn ang="0">
                  <a:pos x="356" y="0"/>
                </a:cxn>
                <a:cxn ang="0">
                  <a:pos x="349" y="273"/>
                </a:cxn>
                <a:cxn ang="0">
                  <a:pos x="7" y="258"/>
                </a:cxn>
              </a:cxnLst>
              <a:rect l="0" t="0" r="r" b="b"/>
              <a:pathLst>
                <a:path w="356" h="273">
                  <a:moveTo>
                    <a:pt x="7" y="258"/>
                  </a:moveTo>
                  <a:lnTo>
                    <a:pt x="0" y="241"/>
                  </a:lnTo>
                  <a:lnTo>
                    <a:pt x="7" y="226"/>
                  </a:lnTo>
                  <a:lnTo>
                    <a:pt x="64" y="195"/>
                  </a:lnTo>
                  <a:lnTo>
                    <a:pt x="79" y="172"/>
                  </a:lnTo>
                  <a:lnTo>
                    <a:pt x="79" y="140"/>
                  </a:lnTo>
                  <a:lnTo>
                    <a:pt x="79" y="23"/>
                  </a:lnTo>
                  <a:lnTo>
                    <a:pt x="103" y="23"/>
                  </a:lnTo>
                  <a:lnTo>
                    <a:pt x="103" y="15"/>
                  </a:lnTo>
                  <a:lnTo>
                    <a:pt x="230" y="0"/>
                  </a:lnTo>
                  <a:lnTo>
                    <a:pt x="261" y="0"/>
                  </a:lnTo>
                  <a:lnTo>
                    <a:pt x="356" y="0"/>
                  </a:lnTo>
                  <a:lnTo>
                    <a:pt x="349" y="273"/>
                  </a:lnTo>
                  <a:lnTo>
                    <a:pt x="7" y="258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54"/>
            <p:cNvSpPr>
              <a:spLocks noChangeAspect="1"/>
            </p:cNvSpPr>
            <p:nvPr/>
          </p:nvSpPr>
          <p:spPr bwMode="auto">
            <a:xfrm>
              <a:off x="1699" y="1476"/>
              <a:ext cx="229" cy="278"/>
            </a:xfrm>
            <a:custGeom>
              <a:avLst/>
              <a:gdLst/>
              <a:ahLst/>
              <a:cxnLst>
                <a:cxn ang="0">
                  <a:pos x="0" y="235"/>
                </a:cxn>
                <a:cxn ang="0">
                  <a:pos x="8" y="0"/>
                </a:cxn>
                <a:cxn ang="0">
                  <a:pos x="47" y="7"/>
                </a:cxn>
                <a:cxn ang="0">
                  <a:pos x="71" y="39"/>
                </a:cxn>
                <a:cxn ang="0">
                  <a:pos x="229" y="148"/>
                </a:cxn>
                <a:cxn ang="0">
                  <a:pos x="214" y="172"/>
                </a:cxn>
                <a:cxn ang="0">
                  <a:pos x="166" y="250"/>
                </a:cxn>
                <a:cxn ang="0">
                  <a:pos x="158" y="235"/>
                </a:cxn>
                <a:cxn ang="0">
                  <a:pos x="119" y="235"/>
                </a:cxn>
                <a:cxn ang="0">
                  <a:pos x="47" y="235"/>
                </a:cxn>
                <a:cxn ang="0">
                  <a:pos x="0" y="235"/>
                </a:cxn>
              </a:cxnLst>
              <a:rect l="0" t="0" r="r" b="b"/>
              <a:pathLst>
                <a:path w="229" h="250">
                  <a:moveTo>
                    <a:pt x="0" y="235"/>
                  </a:moveTo>
                  <a:lnTo>
                    <a:pt x="8" y="0"/>
                  </a:lnTo>
                  <a:lnTo>
                    <a:pt x="47" y="7"/>
                  </a:lnTo>
                  <a:lnTo>
                    <a:pt x="71" y="39"/>
                  </a:lnTo>
                  <a:lnTo>
                    <a:pt x="229" y="148"/>
                  </a:lnTo>
                  <a:lnTo>
                    <a:pt x="214" y="172"/>
                  </a:lnTo>
                  <a:lnTo>
                    <a:pt x="166" y="250"/>
                  </a:lnTo>
                  <a:lnTo>
                    <a:pt x="158" y="235"/>
                  </a:lnTo>
                  <a:lnTo>
                    <a:pt x="119" y="235"/>
                  </a:lnTo>
                  <a:lnTo>
                    <a:pt x="47" y="235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55"/>
            <p:cNvSpPr>
              <a:spLocks noChangeAspect="1"/>
            </p:cNvSpPr>
            <p:nvPr/>
          </p:nvSpPr>
          <p:spPr bwMode="auto">
            <a:xfrm>
              <a:off x="2382" y="2668"/>
              <a:ext cx="378" cy="435"/>
            </a:xfrm>
            <a:custGeom>
              <a:avLst/>
              <a:gdLst/>
              <a:ahLst/>
              <a:cxnLst>
                <a:cxn ang="0">
                  <a:pos x="63" y="94"/>
                </a:cxn>
                <a:cxn ang="0">
                  <a:pos x="55" y="78"/>
                </a:cxn>
                <a:cxn ang="0">
                  <a:pos x="150" y="0"/>
                </a:cxn>
                <a:cxn ang="0">
                  <a:pos x="173" y="23"/>
                </a:cxn>
                <a:cxn ang="0">
                  <a:pos x="276" y="226"/>
                </a:cxn>
                <a:cxn ang="0">
                  <a:pos x="354" y="180"/>
                </a:cxn>
                <a:cxn ang="0">
                  <a:pos x="378" y="180"/>
                </a:cxn>
                <a:cxn ang="0">
                  <a:pos x="323" y="226"/>
                </a:cxn>
                <a:cxn ang="0">
                  <a:pos x="323" y="211"/>
                </a:cxn>
                <a:cxn ang="0">
                  <a:pos x="299" y="226"/>
                </a:cxn>
                <a:cxn ang="0">
                  <a:pos x="307" y="234"/>
                </a:cxn>
                <a:cxn ang="0">
                  <a:pos x="134" y="390"/>
                </a:cxn>
                <a:cxn ang="0">
                  <a:pos x="111" y="351"/>
                </a:cxn>
                <a:cxn ang="0">
                  <a:pos x="87" y="351"/>
                </a:cxn>
                <a:cxn ang="0">
                  <a:pos x="63" y="327"/>
                </a:cxn>
                <a:cxn ang="0">
                  <a:pos x="79" y="327"/>
                </a:cxn>
                <a:cxn ang="0">
                  <a:pos x="63" y="320"/>
                </a:cxn>
                <a:cxn ang="0">
                  <a:pos x="63" y="304"/>
                </a:cxn>
                <a:cxn ang="0">
                  <a:pos x="55" y="288"/>
                </a:cxn>
                <a:cxn ang="0">
                  <a:pos x="63" y="265"/>
                </a:cxn>
                <a:cxn ang="0">
                  <a:pos x="31" y="242"/>
                </a:cxn>
                <a:cxn ang="0">
                  <a:pos x="55" y="226"/>
                </a:cxn>
                <a:cxn ang="0">
                  <a:pos x="48" y="211"/>
                </a:cxn>
                <a:cxn ang="0">
                  <a:pos x="63" y="203"/>
                </a:cxn>
                <a:cxn ang="0">
                  <a:pos x="0" y="140"/>
                </a:cxn>
                <a:cxn ang="0">
                  <a:pos x="24" y="125"/>
                </a:cxn>
                <a:cxn ang="0">
                  <a:pos x="63" y="94"/>
                </a:cxn>
              </a:cxnLst>
              <a:rect l="0" t="0" r="r" b="b"/>
              <a:pathLst>
                <a:path w="378" h="390">
                  <a:moveTo>
                    <a:pt x="63" y="94"/>
                  </a:moveTo>
                  <a:lnTo>
                    <a:pt x="55" y="78"/>
                  </a:lnTo>
                  <a:lnTo>
                    <a:pt x="150" y="0"/>
                  </a:lnTo>
                  <a:lnTo>
                    <a:pt x="173" y="23"/>
                  </a:lnTo>
                  <a:lnTo>
                    <a:pt x="276" y="226"/>
                  </a:lnTo>
                  <a:lnTo>
                    <a:pt x="354" y="180"/>
                  </a:lnTo>
                  <a:lnTo>
                    <a:pt x="378" y="180"/>
                  </a:lnTo>
                  <a:lnTo>
                    <a:pt x="323" y="226"/>
                  </a:lnTo>
                  <a:lnTo>
                    <a:pt x="323" y="211"/>
                  </a:lnTo>
                  <a:lnTo>
                    <a:pt x="299" y="226"/>
                  </a:lnTo>
                  <a:lnTo>
                    <a:pt x="307" y="234"/>
                  </a:lnTo>
                  <a:lnTo>
                    <a:pt x="134" y="390"/>
                  </a:lnTo>
                  <a:lnTo>
                    <a:pt x="111" y="351"/>
                  </a:lnTo>
                  <a:lnTo>
                    <a:pt x="87" y="351"/>
                  </a:lnTo>
                  <a:lnTo>
                    <a:pt x="63" y="327"/>
                  </a:lnTo>
                  <a:lnTo>
                    <a:pt x="79" y="327"/>
                  </a:lnTo>
                  <a:lnTo>
                    <a:pt x="63" y="320"/>
                  </a:lnTo>
                  <a:lnTo>
                    <a:pt x="63" y="304"/>
                  </a:lnTo>
                  <a:lnTo>
                    <a:pt x="55" y="288"/>
                  </a:lnTo>
                  <a:lnTo>
                    <a:pt x="63" y="265"/>
                  </a:lnTo>
                  <a:lnTo>
                    <a:pt x="31" y="242"/>
                  </a:lnTo>
                  <a:lnTo>
                    <a:pt x="55" y="226"/>
                  </a:lnTo>
                  <a:lnTo>
                    <a:pt x="48" y="211"/>
                  </a:lnTo>
                  <a:lnTo>
                    <a:pt x="63" y="203"/>
                  </a:lnTo>
                  <a:lnTo>
                    <a:pt x="0" y="140"/>
                  </a:lnTo>
                  <a:lnTo>
                    <a:pt x="24" y="125"/>
                  </a:lnTo>
                  <a:lnTo>
                    <a:pt x="63" y="9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56"/>
            <p:cNvSpPr>
              <a:spLocks noChangeAspect="1"/>
            </p:cNvSpPr>
            <p:nvPr/>
          </p:nvSpPr>
          <p:spPr bwMode="auto">
            <a:xfrm>
              <a:off x="1919" y="2799"/>
              <a:ext cx="307" cy="207"/>
            </a:xfrm>
            <a:custGeom>
              <a:avLst/>
              <a:gdLst/>
              <a:ahLst/>
              <a:cxnLst>
                <a:cxn ang="0">
                  <a:pos x="56" y="179"/>
                </a:cxn>
                <a:cxn ang="0">
                  <a:pos x="39" y="171"/>
                </a:cxn>
                <a:cxn ang="0">
                  <a:pos x="39" y="140"/>
                </a:cxn>
                <a:cxn ang="0">
                  <a:pos x="0" y="93"/>
                </a:cxn>
                <a:cxn ang="0">
                  <a:pos x="8" y="86"/>
                </a:cxn>
                <a:cxn ang="0">
                  <a:pos x="56" y="23"/>
                </a:cxn>
                <a:cxn ang="0">
                  <a:pos x="111" y="0"/>
                </a:cxn>
                <a:cxn ang="0">
                  <a:pos x="143" y="0"/>
                </a:cxn>
                <a:cxn ang="0">
                  <a:pos x="300" y="0"/>
                </a:cxn>
                <a:cxn ang="0">
                  <a:pos x="308" y="0"/>
                </a:cxn>
                <a:cxn ang="0">
                  <a:pos x="308" y="125"/>
                </a:cxn>
                <a:cxn ang="0">
                  <a:pos x="308" y="186"/>
                </a:cxn>
                <a:cxn ang="0">
                  <a:pos x="56" y="179"/>
                </a:cxn>
              </a:cxnLst>
              <a:rect l="0" t="0" r="r" b="b"/>
              <a:pathLst>
                <a:path w="308" h="186">
                  <a:moveTo>
                    <a:pt x="56" y="179"/>
                  </a:moveTo>
                  <a:lnTo>
                    <a:pt x="39" y="171"/>
                  </a:lnTo>
                  <a:lnTo>
                    <a:pt x="39" y="140"/>
                  </a:lnTo>
                  <a:lnTo>
                    <a:pt x="0" y="93"/>
                  </a:lnTo>
                  <a:lnTo>
                    <a:pt x="8" y="86"/>
                  </a:lnTo>
                  <a:lnTo>
                    <a:pt x="56" y="23"/>
                  </a:lnTo>
                  <a:lnTo>
                    <a:pt x="111" y="0"/>
                  </a:lnTo>
                  <a:lnTo>
                    <a:pt x="143" y="0"/>
                  </a:lnTo>
                  <a:lnTo>
                    <a:pt x="300" y="0"/>
                  </a:lnTo>
                  <a:lnTo>
                    <a:pt x="308" y="0"/>
                  </a:lnTo>
                  <a:lnTo>
                    <a:pt x="308" y="125"/>
                  </a:lnTo>
                  <a:lnTo>
                    <a:pt x="308" y="186"/>
                  </a:lnTo>
                  <a:lnTo>
                    <a:pt x="56" y="17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57"/>
            <p:cNvSpPr>
              <a:spLocks noChangeAspect="1"/>
            </p:cNvSpPr>
            <p:nvPr/>
          </p:nvSpPr>
          <p:spPr bwMode="auto">
            <a:xfrm>
              <a:off x="1618" y="3306"/>
              <a:ext cx="338" cy="163"/>
            </a:xfrm>
            <a:custGeom>
              <a:avLst/>
              <a:gdLst/>
              <a:ahLst/>
              <a:cxnLst>
                <a:cxn ang="0">
                  <a:pos x="24" y="147"/>
                </a:cxn>
                <a:cxn ang="0">
                  <a:pos x="32" y="123"/>
                </a:cxn>
                <a:cxn ang="0">
                  <a:pos x="0" y="62"/>
                </a:cxn>
                <a:cxn ang="0">
                  <a:pos x="0" y="7"/>
                </a:cxn>
                <a:cxn ang="0">
                  <a:pos x="119" y="7"/>
                </a:cxn>
                <a:cxn ang="0">
                  <a:pos x="300" y="7"/>
                </a:cxn>
                <a:cxn ang="0">
                  <a:pos x="324" y="0"/>
                </a:cxn>
                <a:cxn ang="0">
                  <a:pos x="332" y="0"/>
                </a:cxn>
                <a:cxn ang="0">
                  <a:pos x="324" y="7"/>
                </a:cxn>
                <a:cxn ang="0">
                  <a:pos x="332" y="7"/>
                </a:cxn>
                <a:cxn ang="0">
                  <a:pos x="332" y="54"/>
                </a:cxn>
                <a:cxn ang="0">
                  <a:pos x="339" y="54"/>
                </a:cxn>
                <a:cxn ang="0">
                  <a:pos x="332" y="62"/>
                </a:cxn>
                <a:cxn ang="0">
                  <a:pos x="332" y="139"/>
                </a:cxn>
                <a:cxn ang="0">
                  <a:pos x="229" y="139"/>
                </a:cxn>
                <a:cxn ang="0">
                  <a:pos x="24" y="147"/>
                </a:cxn>
              </a:cxnLst>
              <a:rect l="0" t="0" r="r" b="b"/>
              <a:pathLst>
                <a:path w="339" h="147">
                  <a:moveTo>
                    <a:pt x="24" y="147"/>
                  </a:moveTo>
                  <a:lnTo>
                    <a:pt x="32" y="123"/>
                  </a:lnTo>
                  <a:lnTo>
                    <a:pt x="0" y="62"/>
                  </a:lnTo>
                  <a:lnTo>
                    <a:pt x="0" y="7"/>
                  </a:lnTo>
                  <a:lnTo>
                    <a:pt x="119" y="7"/>
                  </a:lnTo>
                  <a:lnTo>
                    <a:pt x="300" y="7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24" y="7"/>
                  </a:lnTo>
                  <a:lnTo>
                    <a:pt x="332" y="7"/>
                  </a:lnTo>
                  <a:lnTo>
                    <a:pt x="332" y="54"/>
                  </a:lnTo>
                  <a:lnTo>
                    <a:pt x="339" y="54"/>
                  </a:lnTo>
                  <a:lnTo>
                    <a:pt x="332" y="62"/>
                  </a:lnTo>
                  <a:lnTo>
                    <a:pt x="332" y="139"/>
                  </a:lnTo>
                  <a:lnTo>
                    <a:pt x="229" y="139"/>
                  </a:lnTo>
                  <a:lnTo>
                    <a:pt x="24" y="147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58"/>
            <p:cNvSpPr>
              <a:spLocks noChangeAspect="1"/>
            </p:cNvSpPr>
            <p:nvPr/>
          </p:nvSpPr>
          <p:spPr bwMode="auto">
            <a:xfrm>
              <a:off x="1306" y="1607"/>
              <a:ext cx="234" cy="177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0" y="55"/>
                </a:cxn>
                <a:cxn ang="0">
                  <a:pos x="0" y="7"/>
                </a:cxn>
                <a:cxn ang="0">
                  <a:pos x="101" y="7"/>
                </a:cxn>
                <a:cxn ang="0">
                  <a:pos x="125" y="0"/>
                </a:cxn>
                <a:cxn ang="0">
                  <a:pos x="195" y="0"/>
                </a:cxn>
                <a:cxn ang="0">
                  <a:pos x="235" y="39"/>
                </a:cxn>
                <a:cxn ang="0">
                  <a:pos x="180" y="87"/>
                </a:cxn>
                <a:cxn ang="0">
                  <a:pos x="180" y="95"/>
                </a:cxn>
                <a:cxn ang="0">
                  <a:pos x="125" y="127"/>
                </a:cxn>
                <a:cxn ang="0">
                  <a:pos x="101" y="119"/>
                </a:cxn>
                <a:cxn ang="0">
                  <a:pos x="70" y="159"/>
                </a:cxn>
                <a:cxn ang="0">
                  <a:pos x="0" y="159"/>
                </a:cxn>
              </a:cxnLst>
              <a:rect l="0" t="0" r="r" b="b"/>
              <a:pathLst>
                <a:path w="235" h="159">
                  <a:moveTo>
                    <a:pt x="0" y="159"/>
                  </a:moveTo>
                  <a:lnTo>
                    <a:pt x="0" y="55"/>
                  </a:lnTo>
                  <a:lnTo>
                    <a:pt x="0" y="7"/>
                  </a:lnTo>
                  <a:lnTo>
                    <a:pt x="101" y="7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235" y="39"/>
                  </a:lnTo>
                  <a:lnTo>
                    <a:pt x="180" y="87"/>
                  </a:lnTo>
                  <a:lnTo>
                    <a:pt x="180" y="95"/>
                  </a:lnTo>
                  <a:lnTo>
                    <a:pt x="125" y="127"/>
                  </a:lnTo>
                  <a:lnTo>
                    <a:pt x="101" y="119"/>
                  </a:lnTo>
                  <a:lnTo>
                    <a:pt x="70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59"/>
            <p:cNvSpPr>
              <a:spLocks noChangeAspect="1"/>
            </p:cNvSpPr>
            <p:nvPr/>
          </p:nvSpPr>
          <p:spPr bwMode="auto">
            <a:xfrm>
              <a:off x="1154" y="3409"/>
              <a:ext cx="347" cy="341"/>
            </a:xfrm>
            <a:custGeom>
              <a:avLst/>
              <a:gdLst/>
              <a:ahLst/>
              <a:cxnLst>
                <a:cxn ang="0">
                  <a:pos x="63" y="290"/>
                </a:cxn>
                <a:cxn ang="0">
                  <a:pos x="7" y="243"/>
                </a:cxn>
                <a:cxn ang="0">
                  <a:pos x="7" y="220"/>
                </a:cxn>
                <a:cxn ang="0">
                  <a:pos x="24" y="204"/>
                </a:cxn>
                <a:cxn ang="0">
                  <a:pos x="0" y="172"/>
                </a:cxn>
                <a:cxn ang="0">
                  <a:pos x="24" y="149"/>
                </a:cxn>
                <a:cxn ang="0">
                  <a:pos x="24" y="110"/>
                </a:cxn>
                <a:cxn ang="0">
                  <a:pos x="39" y="55"/>
                </a:cxn>
                <a:cxn ang="0">
                  <a:pos x="31" y="23"/>
                </a:cxn>
                <a:cxn ang="0">
                  <a:pos x="55" y="0"/>
                </a:cxn>
                <a:cxn ang="0">
                  <a:pos x="63" y="0"/>
                </a:cxn>
                <a:cxn ang="0">
                  <a:pos x="63" y="23"/>
                </a:cxn>
                <a:cxn ang="0">
                  <a:pos x="213" y="0"/>
                </a:cxn>
                <a:cxn ang="0">
                  <a:pos x="237" y="0"/>
                </a:cxn>
                <a:cxn ang="0">
                  <a:pos x="220" y="31"/>
                </a:cxn>
                <a:cxn ang="0">
                  <a:pos x="237" y="55"/>
                </a:cxn>
                <a:cxn ang="0">
                  <a:pos x="339" y="55"/>
                </a:cxn>
                <a:cxn ang="0">
                  <a:pos x="339" y="118"/>
                </a:cxn>
                <a:cxn ang="0">
                  <a:pos x="347" y="118"/>
                </a:cxn>
                <a:cxn ang="0">
                  <a:pos x="339" y="181"/>
                </a:cxn>
                <a:cxn ang="0">
                  <a:pos x="150" y="181"/>
                </a:cxn>
                <a:cxn ang="0">
                  <a:pos x="141" y="306"/>
                </a:cxn>
                <a:cxn ang="0">
                  <a:pos x="63" y="306"/>
                </a:cxn>
                <a:cxn ang="0">
                  <a:pos x="63" y="290"/>
                </a:cxn>
              </a:cxnLst>
              <a:rect l="0" t="0" r="r" b="b"/>
              <a:pathLst>
                <a:path w="347" h="306">
                  <a:moveTo>
                    <a:pt x="63" y="290"/>
                  </a:moveTo>
                  <a:lnTo>
                    <a:pt x="7" y="243"/>
                  </a:lnTo>
                  <a:lnTo>
                    <a:pt x="7" y="220"/>
                  </a:lnTo>
                  <a:lnTo>
                    <a:pt x="24" y="204"/>
                  </a:lnTo>
                  <a:lnTo>
                    <a:pt x="0" y="172"/>
                  </a:lnTo>
                  <a:lnTo>
                    <a:pt x="24" y="149"/>
                  </a:lnTo>
                  <a:lnTo>
                    <a:pt x="24" y="110"/>
                  </a:lnTo>
                  <a:lnTo>
                    <a:pt x="39" y="55"/>
                  </a:lnTo>
                  <a:lnTo>
                    <a:pt x="31" y="23"/>
                  </a:lnTo>
                  <a:lnTo>
                    <a:pt x="55" y="0"/>
                  </a:lnTo>
                  <a:lnTo>
                    <a:pt x="63" y="0"/>
                  </a:lnTo>
                  <a:lnTo>
                    <a:pt x="63" y="23"/>
                  </a:lnTo>
                  <a:lnTo>
                    <a:pt x="213" y="0"/>
                  </a:lnTo>
                  <a:lnTo>
                    <a:pt x="237" y="0"/>
                  </a:lnTo>
                  <a:lnTo>
                    <a:pt x="220" y="31"/>
                  </a:lnTo>
                  <a:lnTo>
                    <a:pt x="237" y="55"/>
                  </a:lnTo>
                  <a:lnTo>
                    <a:pt x="339" y="55"/>
                  </a:lnTo>
                  <a:lnTo>
                    <a:pt x="339" y="118"/>
                  </a:lnTo>
                  <a:lnTo>
                    <a:pt x="347" y="118"/>
                  </a:lnTo>
                  <a:lnTo>
                    <a:pt x="339" y="181"/>
                  </a:lnTo>
                  <a:lnTo>
                    <a:pt x="150" y="181"/>
                  </a:lnTo>
                  <a:lnTo>
                    <a:pt x="141" y="306"/>
                  </a:lnTo>
                  <a:lnTo>
                    <a:pt x="63" y="306"/>
                  </a:lnTo>
                  <a:lnTo>
                    <a:pt x="63" y="290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60"/>
            <p:cNvSpPr>
              <a:spLocks noChangeAspect="1"/>
            </p:cNvSpPr>
            <p:nvPr/>
          </p:nvSpPr>
          <p:spPr bwMode="auto">
            <a:xfrm>
              <a:off x="2557" y="3916"/>
              <a:ext cx="399" cy="210"/>
            </a:xfrm>
            <a:custGeom>
              <a:avLst/>
              <a:gdLst/>
              <a:ahLst/>
              <a:cxnLst>
                <a:cxn ang="0">
                  <a:pos x="0" y="173"/>
                </a:cxn>
                <a:cxn ang="0">
                  <a:pos x="0" y="157"/>
                </a:cxn>
                <a:cxn ang="0">
                  <a:pos x="24" y="157"/>
                </a:cxn>
                <a:cxn ang="0">
                  <a:pos x="0" y="150"/>
                </a:cxn>
                <a:cxn ang="0">
                  <a:pos x="0" y="55"/>
                </a:cxn>
                <a:cxn ang="0">
                  <a:pos x="24" y="48"/>
                </a:cxn>
                <a:cxn ang="0">
                  <a:pos x="40" y="8"/>
                </a:cxn>
                <a:cxn ang="0">
                  <a:pos x="86" y="8"/>
                </a:cxn>
                <a:cxn ang="0">
                  <a:pos x="118" y="0"/>
                </a:cxn>
                <a:cxn ang="0">
                  <a:pos x="212" y="24"/>
                </a:cxn>
                <a:cxn ang="0">
                  <a:pos x="212" y="31"/>
                </a:cxn>
                <a:cxn ang="0">
                  <a:pos x="212" y="55"/>
                </a:cxn>
                <a:cxn ang="0">
                  <a:pos x="243" y="87"/>
                </a:cxn>
                <a:cxn ang="0">
                  <a:pos x="376" y="118"/>
                </a:cxn>
                <a:cxn ang="0">
                  <a:pos x="400" y="118"/>
                </a:cxn>
                <a:cxn ang="0">
                  <a:pos x="392" y="189"/>
                </a:cxn>
                <a:cxn ang="0">
                  <a:pos x="0" y="173"/>
                </a:cxn>
              </a:cxnLst>
              <a:rect l="0" t="0" r="r" b="b"/>
              <a:pathLst>
                <a:path w="400" h="189">
                  <a:moveTo>
                    <a:pt x="0" y="173"/>
                  </a:moveTo>
                  <a:lnTo>
                    <a:pt x="0" y="157"/>
                  </a:lnTo>
                  <a:lnTo>
                    <a:pt x="24" y="157"/>
                  </a:lnTo>
                  <a:lnTo>
                    <a:pt x="0" y="150"/>
                  </a:lnTo>
                  <a:lnTo>
                    <a:pt x="0" y="55"/>
                  </a:lnTo>
                  <a:lnTo>
                    <a:pt x="24" y="48"/>
                  </a:lnTo>
                  <a:lnTo>
                    <a:pt x="40" y="8"/>
                  </a:lnTo>
                  <a:lnTo>
                    <a:pt x="86" y="8"/>
                  </a:lnTo>
                  <a:lnTo>
                    <a:pt x="118" y="0"/>
                  </a:lnTo>
                  <a:lnTo>
                    <a:pt x="212" y="24"/>
                  </a:lnTo>
                  <a:lnTo>
                    <a:pt x="212" y="31"/>
                  </a:lnTo>
                  <a:lnTo>
                    <a:pt x="212" y="55"/>
                  </a:lnTo>
                  <a:lnTo>
                    <a:pt x="243" y="87"/>
                  </a:lnTo>
                  <a:lnTo>
                    <a:pt x="376" y="118"/>
                  </a:lnTo>
                  <a:lnTo>
                    <a:pt x="400" y="118"/>
                  </a:lnTo>
                  <a:lnTo>
                    <a:pt x="392" y="189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61"/>
            <p:cNvSpPr>
              <a:spLocks noChangeAspect="1"/>
            </p:cNvSpPr>
            <p:nvPr/>
          </p:nvSpPr>
          <p:spPr bwMode="auto">
            <a:xfrm>
              <a:off x="3682" y="2562"/>
              <a:ext cx="299" cy="375"/>
            </a:xfrm>
            <a:custGeom>
              <a:avLst/>
              <a:gdLst/>
              <a:ahLst/>
              <a:cxnLst>
                <a:cxn ang="0">
                  <a:pos x="149" y="24"/>
                </a:cxn>
                <a:cxn ang="0">
                  <a:pos x="189" y="24"/>
                </a:cxn>
                <a:cxn ang="0">
                  <a:pos x="196" y="39"/>
                </a:cxn>
                <a:cxn ang="0">
                  <a:pos x="221" y="56"/>
                </a:cxn>
                <a:cxn ang="0">
                  <a:pos x="221" y="63"/>
                </a:cxn>
                <a:cxn ang="0">
                  <a:pos x="251" y="86"/>
                </a:cxn>
                <a:cxn ang="0">
                  <a:pos x="244" y="95"/>
                </a:cxn>
                <a:cxn ang="0">
                  <a:pos x="244" y="118"/>
                </a:cxn>
                <a:cxn ang="0">
                  <a:pos x="275" y="172"/>
                </a:cxn>
                <a:cxn ang="0">
                  <a:pos x="299" y="172"/>
                </a:cxn>
                <a:cxn ang="0">
                  <a:pos x="299" y="189"/>
                </a:cxn>
                <a:cxn ang="0">
                  <a:pos x="299" y="204"/>
                </a:cxn>
                <a:cxn ang="0">
                  <a:pos x="299" y="220"/>
                </a:cxn>
                <a:cxn ang="0">
                  <a:pos x="275" y="243"/>
                </a:cxn>
                <a:cxn ang="0">
                  <a:pos x="283" y="251"/>
                </a:cxn>
                <a:cxn ang="0">
                  <a:pos x="275" y="251"/>
                </a:cxn>
                <a:cxn ang="0">
                  <a:pos x="251" y="251"/>
                </a:cxn>
                <a:cxn ang="0">
                  <a:pos x="118" y="337"/>
                </a:cxn>
                <a:cxn ang="0">
                  <a:pos x="102" y="329"/>
                </a:cxn>
                <a:cxn ang="0">
                  <a:pos x="94" y="275"/>
                </a:cxn>
                <a:cxn ang="0">
                  <a:pos x="86" y="243"/>
                </a:cxn>
                <a:cxn ang="0">
                  <a:pos x="63" y="189"/>
                </a:cxn>
                <a:cxn ang="0">
                  <a:pos x="7" y="141"/>
                </a:cxn>
                <a:cxn ang="0">
                  <a:pos x="7" y="110"/>
                </a:cxn>
                <a:cxn ang="0">
                  <a:pos x="24" y="110"/>
                </a:cxn>
                <a:cxn ang="0">
                  <a:pos x="0" y="79"/>
                </a:cxn>
                <a:cxn ang="0">
                  <a:pos x="7" y="63"/>
                </a:cxn>
                <a:cxn ang="0">
                  <a:pos x="118" y="0"/>
                </a:cxn>
                <a:cxn ang="0">
                  <a:pos x="149" y="24"/>
                </a:cxn>
              </a:cxnLst>
              <a:rect l="0" t="0" r="r" b="b"/>
              <a:pathLst>
                <a:path w="299" h="337">
                  <a:moveTo>
                    <a:pt x="149" y="24"/>
                  </a:moveTo>
                  <a:lnTo>
                    <a:pt x="189" y="24"/>
                  </a:lnTo>
                  <a:lnTo>
                    <a:pt x="196" y="39"/>
                  </a:lnTo>
                  <a:lnTo>
                    <a:pt x="221" y="56"/>
                  </a:lnTo>
                  <a:lnTo>
                    <a:pt x="221" y="63"/>
                  </a:lnTo>
                  <a:lnTo>
                    <a:pt x="251" y="86"/>
                  </a:lnTo>
                  <a:lnTo>
                    <a:pt x="244" y="95"/>
                  </a:lnTo>
                  <a:lnTo>
                    <a:pt x="244" y="118"/>
                  </a:lnTo>
                  <a:lnTo>
                    <a:pt x="275" y="172"/>
                  </a:lnTo>
                  <a:lnTo>
                    <a:pt x="299" y="172"/>
                  </a:lnTo>
                  <a:lnTo>
                    <a:pt x="299" y="189"/>
                  </a:lnTo>
                  <a:lnTo>
                    <a:pt x="299" y="204"/>
                  </a:lnTo>
                  <a:lnTo>
                    <a:pt x="299" y="220"/>
                  </a:lnTo>
                  <a:lnTo>
                    <a:pt x="275" y="243"/>
                  </a:lnTo>
                  <a:lnTo>
                    <a:pt x="283" y="251"/>
                  </a:lnTo>
                  <a:lnTo>
                    <a:pt x="275" y="251"/>
                  </a:lnTo>
                  <a:lnTo>
                    <a:pt x="251" y="251"/>
                  </a:lnTo>
                  <a:lnTo>
                    <a:pt x="118" y="337"/>
                  </a:lnTo>
                  <a:lnTo>
                    <a:pt x="102" y="329"/>
                  </a:lnTo>
                  <a:lnTo>
                    <a:pt x="94" y="275"/>
                  </a:lnTo>
                  <a:lnTo>
                    <a:pt x="86" y="243"/>
                  </a:lnTo>
                  <a:lnTo>
                    <a:pt x="63" y="189"/>
                  </a:lnTo>
                  <a:lnTo>
                    <a:pt x="7" y="141"/>
                  </a:lnTo>
                  <a:lnTo>
                    <a:pt x="7" y="110"/>
                  </a:lnTo>
                  <a:lnTo>
                    <a:pt x="24" y="110"/>
                  </a:lnTo>
                  <a:lnTo>
                    <a:pt x="0" y="79"/>
                  </a:lnTo>
                  <a:lnTo>
                    <a:pt x="7" y="63"/>
                  </a:lnTo>
                  <a:lnTo>
                    <a:pt x="118" y="0"/>
                  </a:lnTo>
                  <a:lnTo>
                    <a:pt x="149" y="2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62"/>
            <p:cNvSpPr>
              <a:spLocks noChangeAspect="1"/>
            </p:cNvSpPr>
            <p:nvPr/>
          </p:nvSpPr>
          <p:spPr bwMode="auto">
            <a:xfrm>
              <a:off x="2580" y="1231"/>
              <a:ext cx="376" cy="253"/>
            </a:xfrm>
            <a:custGeom>
              <a:avLst/>
              <a:gdLst/>
              <a:ahLst/>
              <a:cxnLst>
                <a:cxn ang="0">
                  <a:pos x="251" y="7"/>
                </a:cxn>
                <a:cxn ang="0">
                  <a:pos x="275" y="93"/>
                </a:cxn>
                <a:cxn ang="0">
                  <a:pos x="322" y="133"/>
                </a:cxn>
                <a:cxn ang="0">
                  <a:pos x="322" y="148"/>
                </a:cxn>
                <a:cxn ang="0">
                  <a:pos x="353" y="179"/>
                </a:cxn>
                <a:cxn ang="0">
                  <a:pos x="377" y="226"/>
                </a:cxn>
                <a:cxn ang="0">
                  <a:pos x="322" y="210"/>
                </a:cxn>
                <a:cxn ang="0">
                  <a:pos x="227" y="219"/>
                </a:cxn>
                <a:cxn ang="0">
                  <a:pos x="126" y="195"/>
                </a:cxn>
                <a:cxn ang="0">
                  <a:pos x="110" y="187"/>
                </a:cxn>
                <a:cxn ang="0">
                  <a:pos x="126" y="179"/>
                </a:cxn>
                <a:cxn ang="0">
                  <a:pos x="94" y="164"/>
                </a:cxn>
                <a:cxn ang="0">
                  <a:pos x="47" y="133"/>
                </a:cxn>
                <a:cxn ang="0">
                  <a:pos x="47" y="117"/>
                </a:cxn>
                <a:cxn ang="0">
                  <a:pos x="31" y="93"/>
                </a:cxn>
                <a:cxn ang="0">
                  <a:pos x="0" y="86"/>
                </a:cxn>
                <a:cxn ang="0">
                  <a:pos x="7" y="47"/>
                </a:cxn>
                <a:cxn ang="0">
                  <a:pos x="16" y="39"/>
                </a:cxn>
                <a:cxn ang="0">
                  <a:pos x="63" y="31"/>
                </a:cxn>
                <a:cxn ang="0">
                  <a:pos x="78" y="47"/>
                </a:cxn>
                <a:cxn ang="0">
                  <a:pos x="227" y="0"/>
                </a:cxn>
                <a:cxn ang="0">
                  <a:pos x="251" y="7"/>
                </a:cxn>
              </a:cxnLst>
              <a:rect l="0" t="0" r="r" b="b"/>
              <a:pathLst>
                <a:path w="377" h="226">
                  <a:moveTo>
                    <a:pt x="251" y="7"/>
                  </a:moveTo>
                  <a:lnTo>
                    <a:pt x="275" y="93"/>
                  </a:lnTo>
                  <a:lnTo>
                    <a:pt x="322" y="133"/>
                  </a:lnTo>
                  <a:lnTo>
                    <a:pt x="322" y="148"/>
                  </a:lnTo>
                  <a:lnTo>
                    <a:pt x="353" y="179"/>
                  </a:lnTo>
                  <a:lnTo>
                    <a:pt x="377" y="226"/>
                  </a:lnTo>
                  <a:lnTo>
                    <a:pt x="322" y="210"/>
                  </a:lnTo>
                  <a:lnTo>
                    <a:pt x="227" y="219"/>
                  </a:lnTo>
                  <a:lnTo>
                    <a:pt x="126" y="195"/>
                  </a:lnTo>
                  <a:lnTo>
                    <a:pt x="110" y="187"/>
                  </a:lnTo>
                  <a:lnTo>
                    <a:pt x="126" y="179"/>
                  </a:lnTo>
                  <a:lnTo>
                    <a:pt x="94" y="164"/>
                  </a:lnTo>
                  <a:lnTo>
                    <a:pt x="47" y="133"/>
                  </a:lnTo>
                  <a:lnTo>
                    <a:pt x="47" y="117"/>
                  </a:lnTo>
                  <a:lnTo>
                    <a:pt x="31" y="93"/>
                  </a:lnTo>
                  <a:lnTo>
                    <a:pt x="0" y="86"/>
                  </a:lnTo>
                  <a:lnTo>
                    <a:pt x="7" y="47"/>
                  </a:lnTo>
                  <a:lnTo>
                    <a:pt x="16" y="39"/>
                  </a:lnTo>
                  <a:lnTo>
                    <a:pt x="63" y="31"/>
                  </a:lnTo>
                  <a:lnTo>
                    <a:pt x="78" y="47"/>
                  </a:lnTo>
                  <a:lnTo>
                    <a:pt x="227" y="0"/>
                  </a:lnTo>
                  <a:lnTo>
                    <a:pt x="251" y="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63"/>
            <p:cNvSpPr>
              <a:spLocks noChangeAspect="1"/>
            </p:cNvSpPr>
            <p:nvPr/>
          </p:nvSpPr>
          <p:spPr bwMode="auto">
            <a:xfrm>
              <a:off x="2902" y="2378"/>
              <a:ext cx="458" cy="421"/>
            </a:xfrm>
            <a:custGeom>
              <a:avLst/>
              <a:gdLst/>
              <a:ahLst/>
              <a:cxnLst>
                <a:cxn ang="0">
                  <a:pos x="441" y="203"/>
                </a:cxn>
                <a:cxn ang="0">
                  <a:pos x="394" y="188"/>
                </a:cxn>
                <a:cxn ang="0">
                  <a:pos x="355" y="203"/>
                </a:cxn>
                <a:cxn ang="0">
                  <a:pos x="330" y="251"/>
                </a:cxn>
                <a:cxn ang="0">
                  <a:pos x="330" y="275"/>
                </a:cxn>
                <a:cxn ang="0">
                  <a:pos x="276" y="337"/>
                </a:cxn>
                <a:cxn ang="0">
                  <a:pos x="291" y="337"/>
                </a:cxn>
                <a:cxn ang="0">
                  <a:pos x="291" y="353"/>
                </a:cxn>
                <a:cxn ang="0">
                  <a:pos x="260" y="376"/>
                </a:cxn>
                <a:cxn ang="0">
                  <a:pos x="213" y="376"/>
                </a:cxn>
                <a:cxn ang="0">
                  <a:pos x="174" y="337"/>
                </a:cxn>
                <a:cxn ang="0">
                  <a:pos x="181" y="275"/>
                </a:cxn>
                <a:cxn ang="0">
                  <a:pos x="102" y="227"/>
                </a:cxn>
                <a:cxn ang="0">
                  <a:pos x="0" y="220"/>
                </a:cxn>
                <a:cxn ang="0">
                  <a:pos x="31" y="203"/>
                </a:cxn>
                <a:cxn ang="0">
                  <a:pos x="55" y="203"/>
                </a:cxn>
                <a:cxn ang="0">
                  <a:pos x="31" y="173"/>
                </a:cxn>
                <a:cxn ang="0">
                  <a:pos x="102" y="134"/>
                </a:cxn>
                <a:cxn ang="0">
                  <a:pos x="134" y="125"/>
                </a:cxn>
                <a:cxn ang="0">
                  <a:pos x="110" y="102"/>
                </a:cxn>
                <a:cxn ang="0">
                  <a:pos x="142" y="71"/>
                </a:cxn>
                <a:cxn ang="0">
                  <a:pos x="150" y="39"/>
                </a:cxn>
                <a:cxn ang="0">
                  <a:pos x="181" y="39"/>
                </a:cxn>
                <a:cxn ang="0">
                  <a:pos x="165" y="8"/>
                </a:cxn>
                <a:cxn ang="0">
                  <a:pos x="236" y="0"/>
                </a:cxn>
                <a:cxn ang="0">
                  <a:pos x="315" y="17"/>
                </a:cxn>
                <a:cxn ang="0">
                  <a:pos x="355" y="8"/>
                </a:cxn>
                <a:cxn ang="0">
                  <a:pos x="394" y="110"/>
                </a:cxn>
                <a:cxn ang="0">
                  <a:pos x="457" y="157"/>
                </a:cxn>
                <a:cxn ang="0">
                  <a:pos x="441" y="203"/>
                </a:cxn>
              </a:cxnLst>
              <a:rect l="0" t="0" r="r" b="b"/>
              <a:pathLst>
                <a:path w="457" h="376">
                  <a:moveTo>
                    <a:pt x="441" y="203"/>
                  </a:moveTo>
                  <a:lnTo>
                    <a:pt x="394" y="188"/>
                  </a:lnTo>
                  <a:lnTo>
                    <a:pt x="355" y="203"/>
                  </a:lnTo>
                  <a:lnTo>
                    <a:pt x="330" y="251"/>
                  </a:lnTo>
                  <a:lnTo>
                    <a:pt x="330" y="275"/>
                  </a:lnTo>
                  <a:lnTo>
                    <a:pt x="276" y="337"/>
                  </a:lnTo>
                  <a:lnTo>
                    <a:pt x="291" y="337"/>
                  </a:lnTo>
                  <a:lnTo>
                    <a:pt x="291" y="353"/>
                  </a:lnTo>
                  <a:lnTo>
                    <a:pt x="260" y="376"/>
                  </a:lnTo>
                  <a:lnTo>
                    <a:pt x="213" y="376"/>
                  </a:lnTo>
                  <a:lnTo>
                    <a:pt x="174" y="337"/>
                  </a:lnTo>
                  <a:lnTo>
                    <a:pt x="181" y="275"/>
                  </a:lnTo>
                  <a:lnTo>
                    <a:pt x="102" y="227"/>
                  </a:lnTo>
                  <a:lnTo>
                    <a:pt x="0" y="220"/>
                  </a:lnTo>
                  <a:lnTo>
                    <a:pt x="31" y="203"/>
                  </a:lnTo>
                  <a:lnTo>
                    <a:pt x="55" y="203"/>
                  </a:lnTo>
                  <a:lnTo>
                    <a:pt x="31" y="173"/>
                  </a:lnTo>
                  <a:lnTo>
                    <a:pt x="102" y="134"/>
                  </a:lnTo>
                  <a:lnTo>
                    <a:pt x="134" y="125"/>
                  </a:lnTo>
                  <a:lnTo>
                    <a:pt x="110" y="102"/>
                  </a:lnTo>
                  <a:lnTo>
                    <a:pt x="142" y="71"/>
                  </a:lnTo>
                  <a:lnTo>
                    <a:pt x="150" y="39"/>
                  </a:lnTo>
                  <a:lnTo>
                    <a:pt x="181" y="39"/>
                  </a:lnTo>
                  <a:lnTo>
                    <a:pt x="165" y="8"/>
                  </a:lnTo>
                  <a:lnTo>
                    <a:pt x="236" y="0"/>
                  </a:lnTo>
                  <a:lnTo>
                    <a:pt x="315" y="17"/>
                  </a:lnTo>
                  <a:lnTo>
                    <a:pt x="355" y="8"/>
                  </a:lnTo>
                  <a:lnTo>
                    <a:pt x="394" y="110"/>
                  </a:lnTo>
                  <a:lnTo>
                    <a:pt x="457" y="157"/>
                  </a:lnTo>
                  <a:lnTo>
                    <a:pt x="441" y="20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64"/>
            <p:cNvSpPr>
              <a:spLocks noChangeAspect="1"/>
            </p:cNvSpPr>
            <p:nvPr/>
          </p:nvSpPr>
          <p:spPr bwMode="auto">
            <a:xfrm>
              <a:off x="3343" y="2807"/>
              <a:ext cx="220" cy="182"/>
            </a:xfrm>
            <a:custGeom>
              <a:avLst/>
              <a:gdLst/>
              <a:ahLst/>
              <a:cxnLst>
                <a:cxn ang="0">
                  <a:pos x="189" y="116"/>
                </a:cxn>
                <a:cxn ang="0">
                  <a:pos x="221" y="139"/>
                </a:cxn>
                <a:cxn ang="0">
                  <a:pos x="189" y="162"/>
                </a:cxn>
                <a:cxn ang="0">
                  <a:pos x="103" y="162"/>
                </a:cxn>
                <a:cxn ang="0">
                  <a:pos x="32" y="139"/>
                </a:cxn>
                <a:cxn ang="0">
                  <a:pos x="0" y="0"/>
                </a:cxn>
                <a:cxn ang="0">
                  <a:pos x="40" y="15"/>
                </a:cxn>
                <a:cxn ang="0">
                  <a:pos x="95" y="0"/>
                </a:cxn>
                <a:cxn ang="0">
                  <a:pos x="150" y="31"/>
                </a:cxn>
                <a:cxn ang="0">
                  <a:pos x="166" y="85"/>
                </a:cxn>
                <a:cxn ang="0">
                  <a:pos x="189" y="116"/>
                </a:cxn>
              </a:cxnLst>
              <a:rect l="0" t="0" r="r" b="b"/>
              <a:pathLst>
                <a:path w="221" h="162">
                  <a:moveTo>
                    <a:pt x="189" y="116"/>
                  </a:moveTo>
                  <a:lnTo>
                    <a:pt x="221" y="139"/>
                  </a:lnTo>
                  <a:lnTo>
                    <a:pt x="189" y="162"/>
                  </a:lnTo>
                  <a:lnTo>
                    <a:pt x="103" y="162"/>
                  </a:lnTo>
                  <a:lnTo>
                    <a:pt x="32" y="139"/>
                  </a:lnTo>
                  <a:lnTo>
                    <a:pt x="0" y="0"/>
                  </a:lnTo>
                  <a:lnTo>
                    <a:pt x="40" y="15"/>
                  </a:lnTo>
                  <a:lnTo>
                    <a:pt x="95" y="0"/>
                  </a:lnTo>
                  <a:lnTo>
                    <a:pt x="150" y="31"/>
                  </a:lnTo>
                  <a:lnTo>
                    <a:pt x="166" y="85"/>
                  </a:lnTo>
                  <a:lnTo>
                    <a:pt x="189" y="11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65"/>
            <p:cNvSpPr>
              <a:spLocks noChangeAspect="1"/>
            </p:cNvSpPr>
            <p:nvPr/>
          </p:nvSpPr>
          <p:spPr bwMode="auto">
            <a:xfrm>
              <a:off x="1501" y="672"/>
              <a:ext cx="379" cy="285"/>
            </a:xfrm>
            <a:custGeom>
              <a:avLst/>
              <a:gdLst/>
              <a:ahLst/>
              <a:cxnLst>
                <a:cxn ang="0">
                  <a:pos x="354" y="0"/>
                </a:cxn>
                <a:cxn ang="0">
                  <a:pos x="323" y="31"/>
                </a:cxn>
                <a:cxn ang="0">
                  <a:pos x="378" y="77"/>
                </a:cxn>
                <a:cxn ang="0">
                  <a:pos x="347" y="109"/>
                </a:cxn>
                <a:cxn ang="0">
                  <a:pos x="354" y="132"/>
                </a:cxn>
                <a:cxn ang="0">
                  <a:pos x="378" y="132"/>
                </a:cxn>
                <a:cxn ang="0">
                  <a:pos x="378" y="194"/>
                </a:cxn>
                <a:cxn ang="0">
                  <a:pos x="330" y="241"/>
                </a:cxn>
                <a:cxn ang="0">
                  <a:pos x="315" y="256"/>
                </a:cxn>
                <a:cxn ang="0">
                  <a:pos x="268" y="233"/>
                </a:cxn>
                <a:cxn ang="0">
                  <a:pos x="268" y="194"/>
                </a:cxn>
                <a:cxn ang="0">
                  <a:pos x="228" y="139"/>
                </a:cxn>
                <a:cxn ang="0">
                  <a:pos x="181" y="109"/>
                </a:cxn>
                <a:cxn ang="0">
                  <a:pos x="16" y="93"/>
                </a:cxn>
                <a:cxn ang="0">
                  <a:pos x="0" y="0"/>
                </a:cxn>
                <a:cxn ang="0">
                  <a:pos x="354" y="0"/>
                </a:cxn>
              </a:cxnLst>
              <a:rect l="0" t="0" r="r" b="b"/>
              <a:pathLst>
                <a:path w="378" h="256">
                  <a:moveTo>
                    <a:pt x="354" y="0"/>
                  </a:moveTo>
                  <a:lnTo>
                    <a:pt x="323" y="31"/>
                  </a:lnTo>
                  <a:lnTo>
                    <a:pt x="378" y="77"/>
                  </a:lnTo>
                  <a:lnTo>
                    <a:pt x="347" y="109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378" y="194"/>
                  </a:lnTo>
                  <a:lnTo>
                    <a:pt x="330" y="241"/>
                  </a:lnTo>
                  <a:lnTo>
                    <a:pt x="315" y="256"/>
                  </a:lnTo>
                  <a:lnTo>
                    <a:pt x="268" y="233"/>
                  </a:lnTo>
                  <a:lnTo>
                    <a:pt x="268" y="194"/>
                  </a:lnTo>
                  <a:lnTo>
                    <a:pt x="228" y="139"/>
                  </a:lnTo>
                  <a:lnTo>
                    <a:pt x="181" y="109"/>
                  </a:lnTo>
                  <a:lnTo>
                    <a:pt x="16" y="93"/>
                  </a:lnTo>
                  <a:lnTo>
                    <a:pt x="0" y="0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66"/>
            <p:cNvSpPr>
              <a:spLocks noChangeAspect="1"/>
            </p:cNvSpPr>
            <p:nvPr/>
          </p:nvSpPr>
          <p:spPr bwMode="auto">
            <a:xfrm>
              <a:off x="1501" y="1808"/>
              <a:ext cx="174" cy="238"/>
            </a:xfrm>
            <a:custGeom>
              <a:avLst/>
              <a:gdLst/>
              <a:ahLst/>
              <a:cxnLst>
                <a:cxn ang="0">
                  <a:pos x="141" y="0"/>
                </a:cxn>
                <a:cxn ang="0">
                  <a:pos x="141" y="39"/>
                </a:cxn>
                <a:cxn ang="0">
                  <a:pos x="173" y="55"/>
                </a:cxn>
                <a:cxn ang="0">
                  <a:pos x="173" y="71"/>
                </a:cxn>
                <a:cxn ang="0">
                  <a:pos x="165" y="86"/>
                </a:cxn>
                <a:cxn ang="0">
                  <a:pos x="173" y="103"/>
                </a:cxn>
                <a:cxn ang="0">
                  <a:pos x="165" y="103"/>
                </a:cxn>
                <a:cxn ang="0">
                  <a:pos x="173" y="134"/>
                </a:cxn>
                <a:cxn ang="0">
                  <a:pos x="173" y="166"/>
                </a:cxn>
                <a:cxn ang="0">
                  <a:pos x="141" y="181"/>
                </a:cxn>
                <a:cxn ang="0">
                  <a:pos x="141" y="212"/>
                </a:cxn>
                <a:cxn ang="0">
                  <a:pos x="102" y="212"/>
                </a:cxn>
                <a:cxn ang="0">
                  <a:pos x="79" y="166"/>
                </a:cxn>
                <a:cxn ang="0">
                  <a:pos x="40" y="134"/>
                </a:cxn>
                <a:cxn ang="0">
                  <a:pos x="16" y="103"/>
                </a:cxn>
                <a:cxn ang="0">
                  <a:pos x="0" y="64"/>
                </a:cxn>
                <a:cxn ang="0">
                  <a:pos x="16" y="32"/>
                </a:cxn>
                <a:cxn ang="0">
                  <a:pos x="118" y="0"/>
                </a:cxn>
                <a:cxn ang="0">
                  <a:pos x="141" y="0"/>
                </a:cxn>
              </a:cxnLst>
              <a:rect l="0" t="0" r="r" b="b"/>
              <a:pathLst>
                <a:path w="173" h="212">
                  <a:moveTo>
                    <a:pt x="141" y="0"/>
                  </a:moveTo>
                  <a:lnTo>
                    <a:pt x="141" y="39"/>
                  </a:lnTo>
                  <a:lnTo>
                    <a:pt x="173" y="55"/>
                  </a:lnTo>
                  <a:lnTo>
                    <a:pt x="173" y="71"/>
                  </a:lnTo>
                  <a:lnTo>
                    <a:pt x="165" y="86"/>
                  </a:lnTo>
                  <a:lnTo>
                    <a:pt x="173" y="103"/>
                  </a:lnTo>
                  <a:lnTo>
                    <a:pt x="165" y="103"/>
                  </a:lnTo>
                  <a:lnTo>
                    <a:pt x="173" y="134"/>
                  </a:lnTo>
                  <a:lnTo>
                    <a:pt x="173" y="166"/>
                  </a:lnTo>
                  <a:lnTo>
                    <a:pt x="141" y="181"/>
                  </a:lnTo>
                  <a:lnTo>
                    <a:pt x="141" y="212"/>
                  </a:lnTo>
                  <a:lnTo>
                    <a:pt x="102" y="212"/>
                  </a:lnTo>
                  <a:lnTo>
                    <a:pt x="79" y="166"/>
                  </a:lnTo>
                  <a:lnTo>
                    <a:pt x="40" y="134"/>
                  </a:lnTo>
                  <a:lnTo>
                    <a:pt x="16" y="103"/>
                  </a:lnTo>
                  <a:lnTo>
                    <a:pt x="0" y="64"/>
                  </a:lnTo>
                  <a:lnTo>
                    <a:pt x="16" y="32"/>
                  </a:lnTo>
                  <a:lnTo>
                    <a:pt x="118" y="0"/>
                  </a:lnTo>
                  <a:lnTo>
                    <a:pt x="141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67"/>
            <p:cNvSpPr>
              <a:spLocks noChangeAspect="1"/>
            </p:cNvSpPr>
            <p:nvPr/>
          </p:nvSpPr>
          <p:spPr bwMode="auto">
            <a:xfrm>
              <a:off x="911" y="996"/>
              <a:ext cx="330" cy="383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56" y="210"/>
                </a:cxn>
                <a:cxn ang="0">
                  <a:pos x="95" y="147"/>
                </a:cxn>
                <a:cxn ang="0">
                  <a:pos x="205" y="101"/>
                </a:cxn>
                <a:cxn ang="0">
                  <a:pos x="251" y="0"/>
                </a:cxn>
                <a:cxn ang="0">
                  <a:pos x="275" y="0"/>
                </a:cxn>
                <a:cxn ang="0">
                  <a:pos x="283" y="30"/>
                </a:cxn>
                <a:cxn ang="0">
                  <a:pos x="267" y="30"/>
                </a:cxn>
                <a:cxn ang="0">
                  <a:pos x="267" y="85"/>
                </a:cxn>
                <a:cxn ang="0">
                  <a:pos x="244" y="85"/>
                </a:cxn>
                <a:cxn ang="0">
                  <a:pos x="267" y="116"/>
                </a:cxn>
                <a:cxn ang="0">
                  <a:pos x="251" y="124"/>
                </a:cxn>
                <a:cxn ang="0">
                  <a:pos x="330" y="124"/>
                </a:cxn>
                <a:cxn ang="0">
                  <a:pos x="330" y="163"/>
                </a:cxn>
                <a:cxn ang="0">
                  <a:pos x="307" y="163"/>
                </a:cxn>
                <a:cxn ang="0">
                  <a:pos x="307" y="256"/>
                </a:cxn>
                <a:cxn ang="0">
                  <a:pos x="299" y="256"/>
                </a:cxn>
                <a:cxn ang="0">
                  <a:pos x="299" y="342"/>
                </a:cxn>
                <a:cxn ang="0">
                  <a:pos x="32" y="342"/>
                </a:cxn>
                <a:cxn ang="0">
                  <a:pos x="0" y="210"/>
                </a:cxn>
              </a:cxnLst>
              <a:rect l="0" t="0" r="r" b="b"/>
              <a:pathLst>
                <a:path w="330" h="342">
                  <a:moveTo>
                    <a:pt x="0" y="210"/>
                  </a:moveTo>
                  <a:lnTo>
                    <a:pt x="56" y="210"/>
                  </a:lnTo>
                  <a:lnTo>
                    <a:pt x="95" y="147"/>
                  </a:lnTo>
                  <a:lnTo>
                    <a:pt x="205" y="101"/>
                  </a:lnTo>
                  <a:lnTo>
                    <a:pt x="251" y="0"/>
                  </a:lnTo>
                  <a:lnTo>
                    <a:pt x="275" y="0"/>
                  </a:lnTo>
                  <a:lnTo>
                    <a:pt x="283" y="30"/>
                  </a:lnTo>
                  <a:lnTo>
                    <a:pt x="267" y="30"/>
                  </a:lnTo>
                  <a:lnTo>
                    <a:pt x="267" y="85"/>
                  </a:lnTo>
                  <a:lnTo>
                    <a:pt x="244" y="85"/>
                  </a:lnTo>
                  <a:lnTo>
                    <a:pt x="267" y="116"/>
                  </a:lnTo>
                  <a:lnTo>
                    <a:pt x="251" y="124"/>
                  </a:lnTo>
                  <a:lnTo>
                    <a:pt x="330" y="124"/>
                  </a:lnTo>
                  <a:lnTo>
                    <a:pt x="330" y="163"/>
                  </a:lnTo>
                  <a:lnTo>
                    <a:pt x="307" y="163"/>
                  </a:lnTo>
                  <a:lnTo>
                    <a:pt x="307" y="256"/>
                  </a:lnTo>
                  <a:lnTo>
                    <a:pt x="299" y="256"/>
                  </a:lnTo>
                  <a:lnTo>
                    <a:pt x="299" y="342"/>
                  </a:lnTo>
                  <a:lnTo>
                    <a:pt x="32" y="342"/>
                  </a:lnTo>
                  <a:lnTo>
                    <a:pt x="0" y="21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68"/>
            <p:cNvSpPr>
              <a:spLocks noChangeAspect="1"/>
            </p:cNvSpPr>
            <p:nvPr/>
          </p:nvSpPr>
          <p:spPr bwMode="auto">
            <a:xfrm>
              <a:off x="1769" y="1195"/>
              <a:ext cx="236" cy="2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2" y="0"/>
                </a:cxn>
                <a:cxn ang="0">
                  <a:pos x="212" y="16"/>
                </a:cxn>
                <a:cxn ang="0">
                  <a:pos x="235" y="32"/>
                </a:cxn>
                <a:cxn ang="0">
                  <a:pos x="212" y="39"/>
                </a:cxn>
                <a:cxn ang="0">
                  <a:pos x="212" y="63"/>
                </a:cxn>
                <a:cxn ang="0">
                  <a:pos x="188" y="94"/>
                </a:cxn>
                <a:cxn ang="0">
                  <a:pos x="149" y="94"/>
                </a:cxn>
                <a:cxn ang="0">
                  <a:pos x="126" y="118"/>
                </a:cxn>
                <a:cxn ang="0">
                  <a:pos x="94" y="165"/>
                </a:cxn>
                <a:cxn ang="0">
                  <a:pos x="94" y="189"/>
                </a:cxn>
                <a:cxn ang="0">
                  <a:pos x="110" y="189"/>
                </a:cxn>
                <a:cxn ang="0">
                  <a:pos x="79" y="189"/>
                </a:cxn>
                <a:cxn ang="0">
                  <a:pos x="0" y="157"/>
                </a:cxn>
                <a:cxn ang="0">
                  <a:pos x="0" y="103"/>
                </a:cxn>
                <a:cxn ang="0">
                  <a:pos x="0" y="0"/>
                </a:cxn>
              </a:cxnLst>
              <a:rect l="0" t="0" r="r" b="b"/>
              <a:pathLst>
                <a:path w="235" h="189">
                  <a:moveTo>
                    <a:pt x="0" y="0"/>
                  </a:moveTo>
                  <a:lnTo>
                    <a:pt x="212" y="0"/>
                  </a:lnTo>
                  <a:lnTo>
                    <a:pt x="212" y="16"/>
                  </a:lnTo>
                  <a:lnTo>
                    <a:pt x="235" y="32"/>
                  </a:lnTo>
                  <a:lnTo>
                    <a:pt x="212" y="39"/>
                  </a:lnTo>
                  <a:lnTo>
                    <a:pt x="212" y="63"/>
                  </a:lnTo>
                  <a:lnTo>
                    <a:pt x="188" y="94"/>
                  </a:lnTo>
                  <a:lnTo>
                    <a:pt x="149" y="94"/>
                  </a:lnTo>
                  <a:lnTo>
                    <a:pt x="126" y="118"/>
                  </a:lnTo>
                  <a:lnTo>
                    <a:pt x="94" y="165"/>
                  </a:lnTo>
                  <a:lnTo>
                    <a:pt x="94" y="189"/>
                  </a:lnTo>
                  <a:lnTo>
                    <a:pt x="110" y="189"/>
                  </a:lnTo>
                  <a:lnTo>
                    <a:pt x="79" y="189"/>
                  </a:lnTo>
                  <a:lnTo>
                    <a:pt x="0" y="157"/>
                  </a:lnTo>
                  <a:lnTo>
                    <a:pt x="0" y="1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69"/>
            <p:cNvSpPr>
              <a:spLocks noChangeAspect="1"/>
            </p:cNvSpPr>
            <p:nvPr/>
          </p:nvSpPr>
          <p:spPr bwMode="auto">
            <a:xfrm>
              <a:off x="2373" y="1029"/>
              <a:ext cx="246" cy="245"/>
            </a:xfrm>
            <a:custGeom>
              <a:avLst/>
              <a:gdLst/>
              <a:ahLst/>
              <a:cxnLst>
                <a:cxn ang="0">
                  <a:pos x="244" y="32"/>
                </a:cxn>
                <a:cxn ang="0">
                  <a:pos x="212" y="87"/>
                </a:cxn>
                <a:cxn ang="0">
                  <a:pos x="205" y="134"/>
                </a:cxn>
                <a:cxn ang="0">
                  <a:pos x="212" y="134"/>
                </a:cxn>
                <a:cxn ang="0">
                  <a:pos x="205" y="188"/>
                </a:cxn>
                <a:cxn ang="0">
                  <a:pos x="158" y="212"/>
                </a:cxn>
                <a:cxn ang="0">
                  <a:pos x="63" y="188"/>
                </a:cxn>
                <a:cxn ang="0">
                  <a:pos x="32" y="220"/>
                </a:cxn>
                <a:cxn ang="0">
                  <a:pos x="39" y="196"/>
                </a:cxn>
                <a:cxn ang="0">
                  <a:pos x="0" y="149"/>
                </a:cxn>
                <a:cxn ang="0">
                  <a:pos x="8" y="87"/>
                </a:cxn>
                <a:cxn ang="0">
                  <a:pos x="0" y="63"/>
                </a:cxn>
                <a:cxn ang="0">
                  <a:pos x="158" y="39"/>
                </a:cxn>
                <a:cxn ang="0">
                  <a:pos x="205" y="0"/>
                </a:cxn>
                <a:cxn ang="0">
                  <a:pos x="244" y="32"/>
                </a:cxn>
              </a:cxnLst>
              <a:rect l="0" t="0" r="r" b="b"/>
              <a:pathLst>
                <a:path w="244" h="220">
                  <a:moveTo>
                    <a:pt x="244" y="32"/>
                  </a:moveTo>
                  <a:lnTo>
                    <a:pt x="212" y="87"/>
                  </a:lnTo>
                  <a:lnTo>
                    <a:pt x="205" y="134"/>
                  </a:lnTo>
                  <a:lnTo>
                    <a:pt x="212" y="134"/>
                  </a:lnTo>
                  <a:lnTo>
                    <a:pt x="205" y="188"/>
                  </a:lnTo>
                  <a:lnTo>
                    <a:pt x="158" y="212"/>
                  </a:lnTo>
                  <a:lnTo>
                    <a:pt x="63" y="188"/>
                  </a:lnTo>
                  <a:lnTo>
                    <a:pt x="32" y="220"/>
                  </a:lnTo>
                  <a:lnTo>
                    <a:pt x="39" y="196"/>
                  </a:lnTo>
                  <a:lnTo>
                    <a:pt x="0" y="149"/>
                  </a:lnTo>
                  <a:lnTo>
                    <a:pt x="8" y="87"/>
                  </a:lnTo>
                  <a:lnTo>
                    <a:pt x="0" y="63"/>
                  </a:lnTo>
                  <a:lnTo>
                    <a:pt x="158" y="39"/>
                  </a:lnTo>
                  <a:lnTo>
                    <a:pt x="205" y="0"/>
                  </a:lnTo>
                  <a:lnTo>
                    <a:pt x="244" y="3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70"/>
            <p:cNvSpPr>
              <a:spLocks noChangeAspect="1"/>
            </p:cNvSpPr>
            <p:nvPr/>
          </p:nvSpPr>
          <p:spPr bwMode="auto">
            <a:xfrm>
              <a:off x="1345" y="1310"/>
              <a:ext cx="535" cy="532"/>
            </a:xfrm>
            <a:custGeom>
              <a:avLst/>
              <a:gdLst/>
              <a:ahLst/>
              <a:cxnLst>
                <a:cxn ang="0">
                  <a:pos x="24" y="460"/>
                </a:cxn>
                <a:cxn ang="0">
                  <a:pos x="16" y="444"/>
                </a:cxn>
                <a:cxn ang="0">
                  <a:pos x="31" y="422"/>
                </a:cxn>
                <a:cxn ang="0">
                  <a:pos x="63" y="382"/>
                </a:cxn>
                <a:cxn ang="0">
                  <a:pos x="87" y="390"/>
                </a:cxn>
                <a:cxn ang="0">
                  <a:pos x="142" y="358"/>
                </a:cxn>
                <a:cxn ang="0">
                  <a:pos x="142" y="351"/>
                </a:cxn>
                <a:cxn ang="0">
                  <a:pos x="197" y="304"/>
                </a:cxn>
                <a:cxn ang="0">
                  <a:pos x="275" y="257"/>
                </a:cxn>
                <a:cxn ang="0">
                  <a:pos x="292" y="187"/>
                </a:cxn>
                <a:cxn ang="0">
                  <a:pos x="338" y="148"/>
                </a:cxn>
                <a:cxn ang="0">
                  <a:pos x="307" y="78"/>
                </a:cxn>
                <a:cxn ang="0">
                  <a:pos x="307" y="54"/>
                </a:cxn>
                <a:cxn ang="0">
                  <a:pos x="338" y="47"/>
                </a:cxn>
                <a:cxn ang="0">
                  <a:pos x="354" y="0"/>
                </a:cxn>
                <a:cxn ang="0">
                  <a:pos x="425" y="0"/>
                </a:cxn>
                <a:cxn ang="0">
                  <a:pos x="425" y="54"/>
                </a:cxn>
                <a:cxn ang="0">
                  <a:pos x="504" y="86"/>
                </a:cxn>
                <a:cxn ang="0">
                  <a:pos x="535" y="86"/>
                </a:cxn>
                <a:cxn ang="0">
                  <a:pos x="487" y="108"/>
                </a:cxn>
                <a:cxn ang="0">
                  <a:pos x="472" y="125"/>
                </a:cxn>
                <a:cxn ang="0">
                  <a:pos x="425" y="125"/>
                </a:cxn>
                <a:cxn ang="0">
                  <a:pos x="401" y="156"/>
                </a:cxn>
                <a:cxn ang="0">
                  <a:pos x="362" y="148"/>
                </a:cxn>
                <a:cxn ang="0">
                  <a:pos x="354" y="382"/>
                </a:cxn>
                <a:cxn ang="0">
                  <a:pos x="275" y="382"/>
                </a:cxn>
                <a:cxn ang="0">
                  <a:pos x="275" y="444"/>
                </a:cxn>
                <a:cxn ang="0">
                  <a:pos x="173" y="476"/>
                </a:cxn>
                <a:cxn ang="0">
                  <a:pos x="0" y="460"/>
                </a:cxn>
                <a:cxn ang="0">
                  <a:pos x="24" y="460"/>
                </a:cxn>
              </a:cxnLst>
              <a:rect l="0" t="0" r="r" b="b"/>
              <a:pathLst>
                <a:path w="535" h="476">
                  <a:moveTo>
                    <a:pt x="24" y="460"/>
                  </a:moveTo>
                  <a:lnTo>
                    <a:pt x="16" y="444"/>
                  </a:lnTo>
                  <a:lnTo>
                    <a:pt x="31" y="422"/>
                  </a:lnTo>
                  <a:lnTo>
                    <a:pt x="63" y="382"/>
                  </a:lnTo>
                  <a:lnTo>
                    <a:pt x="87" y="390"/>
                  </a:lnTo>
                  <a:lnTo>
                    <a:pt x="142" y="358"/>
                  </a:lnTo>
                  <a:lnTo>
                    <a:pt x="142" y="351"/>
                  </a:lnTo>
                  <a:lnTo>
                    <a:pt x="197" y="304"/>
                  </a:lnTo>
                  <a:lnTo>
                    <a:pt x="275" y="257"/>
                  </a:lnTo>
                  <a:lnTo>
                    <a:pt x="292" y="187"/>
                  </a:lnTo>
                  <a:lnTo>
                    <a:pt x="338" y="148"/>
                  </a:lnTo>
                  <a:lnTo>
                    <a:pt x="307" y="78"/>
                  </a:lnTo>
                  <a:lnTo>
                    <a:pt x="307" y="54"/>
                  </a:lnTo>
                  <a:lnTo>
                    <a:pt x="338" y="47"/>
                  </a:lnTo>
                  <a:lnTo>
                    <a:pt x="354" y="0"/>
                  </a:lnTo>
                  <a:lnTo>
                    <a:pt x="425" y="0"/>
                  </a:lnTo>
                  <a:lnTo>
                    <a:pt x="425" y="54"/>
                  </a:lnTo>
                  <a:lnTo>
                    <a:pt x="504" y="86"/>
                  </a:lnTo>
                  <a:lnTo>
                    <a:pt x="535" y="86"/>
                  </a:lnTo>
                  <a:lnTo>
                    <a:pt x="487" y="108"/>
                  </a:lnTo>
                  <a:lnTo>
                    <a:pt x="472" y="125"/>
                  </a:lnTo>
                  <a:lnTo>
                    <a:pt x="425" y="125"/>
                  </a:lnTo>
                  <a:lnTo>
                    <a:pt x="401" y="156"/>
                  </a:lnTo>
                  <a:lnTo>
                    <a:pt x="362" y="148"/>
                  </a:lnTo>
                  <a:lnTo>
                    <a:pt x="354" y="382"/>
                  </a:lnTo>
                  <a:lnTo>
                    <a:pt x="275" y="382"/>
                  </a:lnTo>
                  <a:lnTo>
                    <a:pt x="275" y="444"/>
                  </a:lnTo>
                  <a:lnTo>
                    <a:pt x="173" y="476"/>
                  </a:lnTo>
                  <a:lnTo>
                    <a:pt x="0" y="460"/>
                  </a:lnTo>
                  <a:lnTo>
                    <a:pt x="24" y="46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71"/>
            <p:cNvSpPr>
              <a:spLocks noChangeAspect="1"/>
            </p:cNvSpPr>
            <p:nvPr/>
          </p:nvSpPr>
          <p:spPr bwMode="auto">
            <a:xfrm>
              <a:off x="1488" y="773"/>
              <a:ext cx="329" cy="256"/>
            </a:xfrm>
            <a:custGeom>
              <a:avLst/>
              <a:gdLst/>
              <a:ahLst/>
              <a:cxnLst>
                <a:cxn ang="0">
                  <a:pos x="282" y="182"/>
                </a:cxn>
                <a:cxn ang="0">
                  <a:pos x="282" y="205"/>
                </a:cxn>
                <a:cxn ang="0">
                  <a:pos x="228" y="197"/>
                </a:cxn>
                <a:cxn ang="0">
                  <a:pos x="220" y="205"/>
                </a:cxn>
                <a:cxn ang="0">
                  <a:pos x="196" y="205"/>
                </a:cxn>
                <a:cxn ang="0">
                  <a:pos x="196" y="228"/>
                </a:cxn>
                <a:cxn ang="0">
                  <a:pos x="133" y="228"/>
                </a:cxn>
                <a:cxn ang="0">
                  <a:pos x="126" y="205"/>
                </a:cxn>
                <a:cxn ang="0">
                  <a:pos x="117" y="205"/>
                </a:cxn>
                <a:cxn ang="0">
                  <a:pos x="126" y="212"/>
                </a:cxn>
                <a:cxn ang="0">
                  <a:pos x="102" y="212"/>
                </a:cxn>
                <a:cxn ang="0">
                  <a:pos x="94" y="205"/>
                </a:cxn>
                <a:cxn ang="0">
                  <a:pos x="94" y="228"/>
                </a:cxn>
                <a:cxn ang="0">
                  <a:pos x="0" y="228"/>
                </a:cxn>
                <a:cxn ang="0">
                  <a:pos x="0" y="197"/>
                </a:cxn>
                <a:cxn ang="0">
                  <a:pos x="0" y="86"/>
                </a:cxn>
                <a:cxn ang="0">
                  <a:pos x="7" y="78"/>
                </a:cxn>
                <a:cxn ang="0">
                  <a:pos x="7" y="55"/>
                </a:cxn>
                <a:cxn ang="0">
                  <a:pos x="55" y="24"/>
                </a:cxn>
                <a:cxn ang="0">
                  <a:pos x="31" y="0"/>
                </a:cxn>
                <a:cxn ang="0">
                  <a:pos x="196" y="16"/>
                </a:cxn>
                <a:cxn ang="0">
                  <a:pos x="243" y="47"/>
                </a:cxn>
                <a:cxn ang="0">
                  <a:pos x="282" y="103"/>
                </a:cxn>
                <a:cxn ang="0">
                  <a:pos x="282" y="142"/>
                </a:cxn>
                <a:cxn ang="0">
                  <a:pos x="330" y="165"/>
                </a:cxn>
                <a:cxn ang="0">
                  <a:pos x="330" y="173"/>
                </a:cxn>
                <a:cxn ang="0">
                  <a:pos x="282" y="182"/>
                </a:cxn>
              </a:cxnLst>
              <a:rect l="0" t="0" r="r" b="b"/>
              <a:pathLst>
                <a:path w="330" h="228">
                  <a:moveTo>
                    <a:pt x="282" y="182"/>
                  </a:moveTo>
                  <a:lnTo>
                    <a:pt x="282" y="205"/>
                  </a:lnTo>
                  <a:lnTo>
                    <a:pt x="228" y="197"/>
                  </a:lnTo>
                  <a:lnTo>
                    <a:pt x="220" y="205"/>
                  </a:lnTo>
                  <a:lnTo>
                    <a:pt x="196" y="205"/>
                  </a:lnTo>
                  <a:lnTo>
                    <a:pt x="196" y="228"/>
                  </a:lnTo>
                  <a:lnTo>
                    <a:pt x="133" y="228"/>
                  </a:lnTo>
                  <a:lnTo>
                    <a:pt x="126" y="205"/>
                  </a:lnTo>
                  <a:lnTo>
                    <a:pt x="117" y="205"/>
                  </a:lnTo>
                  <a:lnTo>
                    <a:pt x="126" y="212"/>
                  </a:lnTo>
                  <a:lnTo>
                    <a:pt x="102" y="212"/>
                  </a:lnTo>
                  <a:lnTo>
                    <a:pt x="94" y="205"/>
                  </a:lnTo>
                  <a:lnTo>
                    <a:pt x="94" y="228"/>
                  </a:lnTo>
                  <a:lnTo>
                    <a:pt x="0" y="228"/>
                  </a:lnTo>
                  <a:lnTo>
                    <a:pt x="0" y="197"/>
                  </a:lnTo>
                  <a:lnTo>
                    <a:pt x="0" y="86"/>
                  </a:lnTo>
                  <a:lnTo>
                    <a:pt x="7" y="78"/>
                  </a:lnTo>
                  <a:lnTo>
                    <a:pt x="7" y="55"/>
                  </a:lnTo>
                  <a:lnTo>
                    <a:pt x="55" y="24"/>
                  </a:lnTo>
                  <a:lnTo>
                    <a:pt x="31" y="0"/>
                  </a:lnTo>
                  <a:lnTo>
                    <a:pt x="196" y="16"/>
                  </a:lnTo>
                  <a:lnTo>
                    <a:pt x="243" y="47"/>
                  </a:lnTo>
                  <a:lnTo>
                    <a:pt x="282" y="103"/>
                  </a:lnTo>
                  <a:lnTo>
                    <a:pt x="282" y="142"/>
                  </a:lnTo>
                  <a:lnTo>
                    <a:pt x="330" y="165"/>
                  </a:lnTo>
                  <a:lnTo>
                    <a:pt x="330" y="173"/>
                  </a:lnTo>
                  <a:lnTo>
                    <a:pt x="282" y="18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72"/>
            <p:cNvSpPr>
              <a:spLocks noChangeAspect="1"/>
            </p:cNvSpPr>
            <p:nvPr/>
          </p:nvSpPr>
          <p:spPr bwMode="auto">
            <a:xfrm>
              <a:off x="2831" y="1983"/>
              <a:ext cx="221" cy="167"/>
            </a:xfrm>
            <a:custGeom>
              <a:avLst/>
              <a:gdLst/>
              <a:ahLst/>
              <a:cxnLst>
                <a:cxn ang="0">
                  <a:pos x="0" y="63"/>
                </a:cxn>
                <a:cxn ang="0">
                  <a:pos x="8" y="87"/>
                </a:cxn>
                <a:cxn ang="0">
                  <a:pos x="8" y="102"/>
                </a:cxn>
                <a:cxn ang="0">
                  <a:pos x="63" y="142"/>
                </a:cxn>
                <a:cxn ang="0">
                  <a:pos x="118" y="150"/>
                </a:cxn>
                <a:cxn ang="0">
                  <a:pos x="126" y="118"/>
                </a:cxn>
                <a:cxn ang="0">
                  <a:pos x="118" y="118"/>
                </a:cxn>
                <a:cxn ang="0">
                  <a:pos x="126" y="94"/>
                </a:cxn>
                <a:cxn ang="0">
                  <a:pos x="221" y="31"/>
                </a:cxn>
                <a:cxn ang="0">
                  <a:pos x="141" y="0"/>
                </a:cxn>
                <a:cxn ang="0">
                  <a:pos x="0" y="54"/>
                </a:cxn>
                <a:cxn ang="0">
                  <a:pos x="0" y="63"/>
                </a:cxn>
              </a:cxnLst>
              <a:rect l="0" t="0" r="r" b="b"/>
              <a:pathLst>
                <a:path w="221" h="150">
                  <a:moveTo>
                    <a:pt x="0" y="63"/>
                  </a:moveTo>
                  <a:lnTo>
                    <a:pt x="8" y="87"/>
                  </a:lnTo>
                  <a:lnTo>
                    <a:pt x="8" y="102"/>
                  </a:lnTo>
                  <a:lnTo>
                    <a:pt x="63" y="142"/>
                  </a:lnTo>
                  <a:lnTo>
                    <a:pt x="118" y="150"/>
                  </a:lnTo>
                  <a:lnTo>
                    <a:pt x="126" y="118"/>
                  </a:lnTo>
                  <a:lnTo>
                    <a:pt x="118" y="118"/>
                  </a:lnTo>
                  <a:lnTo>
                    <a:pt x="126" y="94"/>
                  </a:lnTo>
                  <a:lnTo>
                    <a:pt x="221" y="31"/>
                  </a:lnTo>
                  <a:lnTo>
                    <a:pt x="141" y="0"/>
                  </a:lnTo>
                  <a:lnTo>
                    <a:pt x="0" y="54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73"/>
            <p:cNvSpPr>
              <a:spLocks noChangeAspect="1"/>
            </p:cNvSpPr>
            <p:nvPr/>
          </p:nvSpPr>
          <p:spPr bwMode="auto">
            <a:xfrm>
              <a:off x="3768" y="3718"/>
              <a:ext cx="15" cy="86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7" y="23"/>
                </a:cxn>
                <a:cxn ang="0">
                  <a:pos x="0" y="78"/>
                </a:cxn>
                <a:cxn ang="0">
                  <a:pos x="0" y="23"/>
                </a:cxn>
                <a:cxn ang="0">
                  <a:pos x="8" y="0"/>
                </a:cxn>
              </a:cxnLst>
              <a:rect l="0" t="0" r="r" b="b"/>
              <a:pathLst>
                <a:path w="17" h="78">
                  <a:moveTo>
                    <a:pt x="8" y="0"/>
                  </a:moveTo>
                  <a:lnTo>
                    <a:pt x="17" y="23"/>
                  </a:lnTo>
                  <a:lnTo>
                    <a:pt x="0" y="78"/>
                  </a:lnTo>
                  <a:lnTo>
                    <a:pt x="0" y="23"/>
                  </a:lnTo>
                  <a:lnTo>
                    <a:pt x="8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74"/>
            <p:cNvSpPr>
              <a:spLocks noChangeAspect="1"/>
            </p:cNvSpPr>
            <p:nvPr/>
          </p:nvSpPr>
          <p:spPr bwMode="auto">
            <a:xfrm>
              <a:off x="3508" y="3461"/>
              <a:ext cx="275" cy="309"/>
            </a:xfrm>
            <a:custGeom>
              <a:avLst/>
              <a:gdLst/>
              <a:ahLst/>
              <a:cxnLst>
                <a:cxn ang="0">
                  <a:pos x="269" y="103"/>
                </a:cxn>
                <a:cxn ang="0">
                  <a:pos x="277" y="126"/>
                </a:cxn>
                <a:cxn ang="0">
                  <a:pos x="269" y="111"/>
                </a:cxn>
                <a:cxn ang="0">
                  <a:pos x="277" y="135"/>
                </a:cxn>
                <a:cxn ang="0">
                  <a:pos x="261" y="135"/>
                </a:cxn>
                <a:cxn ang="0">
                  <a:pos x="245" y="158"/>
                </a:cxn>
                <a:cxn ang="0">
                  <a:pos x="245" y="229"/>
                </a:cxn>
                <a:cxn ang="0">
                  <a:pos x="198" y="222"/>
                </a:cxn>
                <a:cxn ang="0">
                  <a:pos x="198" y="190"/>
                </a:cxn>
                <a:cxn ang="0">
                  <a:pos x="182" y="190"/>
                </a:cxn>
                <a:cxn ang="0">
                  <a:pos x="182" y="222"/>
                </a:cxn>
                <a:cxn ang="0">
                  <a:pos x="175" y="222"/>
                </a:cxn>
                <a:cxn ang="0">
                  <a:pos x="198" y="229"/>
                </a:cxn>
                <a:cxn ang="0">
                  <a:pos x="182" y="245"/>
                </a:cxn>
                <a:cxn ang="0">
                  <a:pos x="198" y="252"/>
                </a:cxn>
                <a:cxn ang="0">
                  <a:pos x="229" y="276"/>
                </a:cxn>
                <a:cxn ang="0">
                  <a:pos x="214" y="276"/>
                </a:cxn>
                <a:cxn ang="0">
                  <a:pos x="150" y="252"/>
                </a:cxn>
                <a:cxn ang="0">
                  <a:pos x="158" y="222"/>
                </a:cxn>
                <a:cxn ang="0">
                  <a:pos x="111" y="245"/>
                </a:cxn>
                <a:cxn ang="0">
                  <a:pos x="23" y="213"/>
                </a:cxn>
                <a:cxn ang="0">
                  <a:pos x="23" y="197"/>
                </a:cxn>
                <a:cxn ang="0">
                  <a:pos x="0" y="197"/>
                </a:cxn>
                <a:cxn ang="0">
                  <a:pos x="48" y="79"/>
                </a:cxn>
                <a:cxn ang="0">
                  <a:pos x="63" y="71"/>
                </a:cxn>
                <a:cxn ang="0">
                  <a:pos x="63" y="32"/>
                </a:cxn>
                <a:cxn ang="0">
                  <a:pos x="87" y="39"/>
                </a:cxn>
                <a:cxn ang="0">
                  <a:pos x="119" y="0"/>
                </a:cxn>
                <a:cxn ang="0">
                  <a:pos x="175" y="48"/>
                </a:cxn>
                <a:cxn ang="0">
                  <a:pos x="277" y="103"/>
                </a:cxn>
                <a:cxn ang="0">
                  <a:pos x="269" y="103"/>
                </a:cxn>
              </a:cxnLst>
              <a:rect l="0" t="0" r="r" b="b"/>
              <a:pathLst>
                <a:path w="277" h="276">
                  <a:moveTo>
                    <a:pt x="269" y="103"/>
                  </a:moveTo>
                  <a:lnTo>
                    <a:pt x="277" y="126"/>
                  </a:lnTo>
                  <a:lnTo>
                    <a:pt x="269" y="111"/>
                  </a:lnTo>
                  <a:lnTo>
                    <a:pt x="277" y="135"/>
                  </a:lnTo>
                  <a:lnTo>
                    <a:pt x="261" y="135"/>
                  </a:lnTo>
                  <a:lnTo>
                    <a:pt x="245" y="158"/>
                  </a:lnTo>
                  <a:lnTo>
                    <a:pt x="245" y="229"/>
                  </a:lnTo>
                  <a:lnTo>
                    <a:pt x="198" y="222"/>
                  </a:lnTo>
                  <a:lnTo>
                    <a:pt x="198" y="190"/>
                  </a:lnTo>
                  <a:lnTo>
                    <a:pt x="182" y="190"/>
                  </a:lnTo>
                  <a:lnTo>
                    <a:pt x="182" y="222"/>
                  </a:lnTo>
                  <a:lnTo>
                    <a:pt x="175" y="222"/>
                  </a:lnTo>
                  <a:lnTo>
                    <a:pt x="198" y="229"/>
                  </a:lnTo>
                  <a:lnTo>
                    <a:pt x="182" y="245"/>
                  </a:lnTo>
                  <a:lnTo>
                    <a:pt x="198" y="252"/>
                  </a:lnTo>
                  <a:lnTo>
                    <a:pt x="229" y="276"/>
                  </a:lnTo>
                  <a:lnTo>
                    <a:pt x="214" y="276"/>
                  </a:lnTo>
                  <a:lnTo>
                    <a:pt x="150" y="252"/>
                  </a:lnTo>
                  <a:lnTo>
                    <a:pt x="158" y="222"/>
                  </a:lnTo>
                  <a:lnTo>
                    <a:pt x="111" y="245"/>
                  </a:lnTo>
                  <a:lnTo>
                    <a:pt x="23" y="213"/>
                  </a:lnTo>
                  <a:lnTo>
                    <a:pt x="23" y="197"/>
                  </a:lnTo>
                  <a:lnTo>
                    <a:pt x="0" y="197"/>
                  </a:lnTo>
                  <a:lnTo>
                    <a:pt x="48" y="79"/>
                  </a:lnTo>
                  <a:lnTo>
                    <a:pt x="63" y="71"/>
                  </a:lnTo>
                  <a:lnTo>
                    <a:pt x="63" y="32"/>
                  </a:lnTo>
                  <a:lnTo>
                    <a:pt x="87" y="39"/>
                  </a:lnTo>
                  <a:lnTo>
                    <a:pt x="119" y="0"/>
                  </a:lnTo>
                  <a:lnTo>
                    <a:pt x="175" y="48"/>
                  </a:lnTo>
                  <a:lnTo>
                    <a:pt x="277" y="103"/>
                  </a:lnTo>
                  <a:lnTo>
                    <a:pt x="269" y="10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75"/>
            <p:cNvSpPr>
              <a:spLocks noChangeAspect="1"/>
            </p:cNvSpPr>
            <p:nvPr/>
          </p:nvSpPr>
          <p:spPr bwMode="auto">
            <a:xfrm>
              <a:off x="3768" y="3567"/>
              <a:ext cx="104" cy="140"/>
            </a:xfrm>
            <a:custGeom>
              <a:avLst/>
              <a:gdLst/>
              <a:ahLst/>
              <a:cxnLst>
                <a:cxn ang="0">
                  <a:pos x="8" y="93"/>
                </a:cxn>
                <a:cxn ang="0">
                  <a:pos x="0" y="69"/>
                </a:cxn>
                <a:cxn ang="0">
                  <a:pos x="8" y="69"/>
                </a:cxn>
                <a:cxn ang="0">
                  <a:pos x="0" y="62"/>
                </a:cxn>
                <a:cxn ang="0">
                  <a:pos x="8" y="47"/>
                </a:cxn>
                <a:cxn ang="0">
                  <a:pos x="32" y="39"/>
                </a:cxn>
                <a:cxn ang="0">
                  <a:pos x="16" y="7"/>
                </a:cxn>
                <a:cxn ang="0">
                  <a:pos x="64" y="0"/>
                </a:cxn>
                <a:cxn ang="0">
                  <a:pos x="95" y="7"/>
                </a:cxn>
                <a:cxn ang="0">
                  <a:pos x="95" y="31"/>
                </a:cxn>
                <a:cxn ang="0">
                  <a:pos x="104" y="31"/>
                </a:cxn>
                <a:cxn ang="0">
                  <a:pos x="104" y="47"/>
                </a:cxn>
                <a:cxn ang="0">
                  <a:pos x="95" y="39"/>
                </a:cxn>
                <a:cxn ang="0">
                  <a:pos x="95" y="62"/>
                </a:cxn>
                <a:cxn ang="0">
                  <a:pos x="72" y="47"/>
                </a:cxn>
                <a:cxn ang="0">
                  <a:pos x="80" y="69"/>
                </a:cxn>
                <a:cxn ang="0">
                  <a:pos x="16" y="125"/>
                </a:cxn>
                <a:cxn ang="0">
                  <a:pos x="8" y="117"/>
                </a:cxn>
                <a:cxn ang="0">
                  <a:pos x="8" y="93"/>
                </a:cxn>
              </a:cxnLst>
              <a:rect l="0" t="0" r="r" b="b"/>
              <a:pathLst>
                <a:path w="104" h="125">
                  <a:moveTo>
                    <a:pt x="8" y="93"/>
                  </a:moveTo>
                  <a:lnTo>
                    <a:pt x="0" y="69"/>
                  </a:lnTo>
                  <a:lnTo>
                    <a:pt x="8" y="69"/>
                  </a:lnTo>
                  <a:lnTo>
                    <a:pt x="0" y="62"/>
                  </a:lnTo>
                  <a:lnTo>
                    <a:pt x="8" y="47"/>
                  </a:lnTo>
                  <a:lnTo>
                    <a:pt x="32" y="39"/>
                  </a:lnTo>
                  <a:lnTo>
                    <a:pt x="16" y="7"/>
                  </a:lnTo>
                  <a:lnTo>
                    <a:pt x="64" y="0"/>
                  </a:lnTo>
                  <a:lnTo>
                    <a:pt x="95" y="7"/>
                  </a:lnTo>
                  <a:lnTo>
                    <a:pt x="95" y="31"/>
                  </a:lnTo>
                  <a:lnTo>
                    <a:pt x="104" y="31"/>
                  </a:lnTo>
                  <a:lnTo>
                    <a:pt x="104" y="47"/>
                  </a:lnTo>
                  <a:lnTo>
                    <a:pt x="95" y="39"/>
                  </a:lnTo>
                  <a:lnTo>
                    <a:pt x="95" y="62"/>
                  </a:lnTo>
                  <a:lnTo>
                    <a:pt x="72" y="47"/>
                  </a:lnTo>
                  <a:lnTo>
                    <a:pt x="80" y="69"/>
                  </a:lnTo>
                  <a:lnTo>
                    <a:pt x="16" y="125"/>
                  </a:lnTo>
                  <a:lnTo>
                    <a:pt x="8" y="117"/>
                  </a:lnTo>
                  <a:lnTo>
                    <a:pt x="8" y="9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76"/>
            <p:cNvSpPr>
              <a:spLocks noChangeAspect="1"/>
            </p:cNvSpPr>
            <p:nvPr/>
          </p:nvSpPr>
          <p:spPr bwMode="auto">
            <a:xfrm>
              <a:off x="1154" y="957"/>
              <a:ext cx="339" cy="188"/>
            </a:xfrm>
            <a:custGeom>
              <a:avLst/>
              <a:gdLst/>
              <a:ahLst/>
              <a:cxnLst>
                <a:cxn ang="0">
                  <a:pos x="275" y="151"/>
                </a:cxn>
                <a:cxn ang="0">
                  <a:pos x="275" y="167"/>
                </a:cxn>
                <a:cxn ang="0">
                  <a:pos x="118" y="167"/>
                </a:cxn>
                <a:cxn ang="0">
                  <a:pos x="102" y="167"/>
                </a:cxn>
                <a:cxn ang="0">
                  <a:pos x="94" y="167"/>
                </a:cxn>
                <a:cxn ang="0">
                  <a:pos x="86" y="159"/>
                </a:cxn>
                <a:cxn ang="0">
                  <a:pos x="7" y="159"/>
                </a:cxn>
                <a:cxn ang="0">
                  <a:pos x="24" y="151"/>
                </a:cxn>
                <a:cxn ang="0">
                  <a:pos x="0" y="119"/>
                </a:cxn>
                <a:cxn ang="0">
                  <a:pos x="24" y="119"/>
                </a:cxn>
                <a:cxn ang="0">
                  <a:pos x="24" y="63"/>
                </a:cxn>
                <a:cxn ang="0">
                  <a:pos x="39" y="63"/>
                </a:cxn>
                <a:cxn ang="0">
                  <a:pos x="31" y="32"/>
                </a:cxn>
                <a:cxn ang="0">
                  <a:pos x="39" y="32"/>
                </a:cxn>
                <a:cxn ang="0">
                  <a:pos x="39" y="0"/>
                </a:cxn>
                <a:cxn ang="0">
                  <a:pos x="141" y="8"/>
                </a:cxn>
                <a:cxn ang="0">
                  <a:pos x="149" y="0"/>
                </a:cxn>
                <a:cxn ang="0">
                  <a:pos x="180" y="16"/>
                </a:cxn>
                <a:cxn ang="0">
                  <a:pos x="275" y="0"/>
                </a:cxn>
                <a:cxn ang="0">
                  <a:pos x="283" y="16"/>
                </a:cxn>
                <a:cxn ang="0">
                  <a:pos x="275" y="8"/>
                </a:cxn>
                <a:cxn ang="0">
                  <a:pos x="275" y="16"/>
                </a:cxn>
                <a:cxn ang="0">
                  <a:pos x="331" y="32"/>
                </a:cxn>
                <a:cxn ang="0">
                  <a:pos x="331" y="63"/>
                </a:cxn>
                <a:cxn ang="0">
                  <a:pos x="338" y="126"/>
                </a:cxn>
                <a:cxn ang="0">
                  <a:pos x="331" y="126"/>
                </a:cxn>
                <a:cxn ang="0">
                  <a:pos x="331" y="151"/>
                </a:cxn>
                <a:cxn ang="0">
                  <a:pos x="275" y="151"/>
                </a:cxn>
              </a:cxnLst>
              <a:rect l="0" t="0" r="r" b="b"/>
              <a:pathLst>
                <a:path w="338" h="167">
                  <a:moveTo>
                    <a:pt x="275" y="151"/>
                  </a:moveTo>
                  <a:lnTo>
                    <a:pt x="275" y="167"/>
                  </a:lnTo>
                  <a:lnTo>
                    <a:pt x="118" y="167"/>
                  </a:lnTo>
                  <a:lnTo>
                    <a:pt x="102" y="167"/>
                  </a:lnTo>
                  <a:lnTo>
                    <a:pt x="94" y="167"/>
                  </a:lnTo>
                  <a:lnTo>
                    <a:pt x="86" y="159"/>
                  </a:lnTo>
                  <a:lnTo>
                    <a:pt x="7" y="159"/>
                  </a:lnTo>
                  <a:lnTo>
                    <a:pt x="24" y="151"/>
                  </a:lnTo>
                  <a:lnTo>
                    <a:pt x="0" y="119"/>
                  </a:lnTo>
                  <a:lnTo>
                    <a:pt x="24" y="119"/>
                  </a:lnTo>
                  <a:lnTo>
                    <a:pt x="24" y="63"/>
                  </a:lnTo>
                  <a:lnTo>
                    <a:pt x="39" y="63"/>
                  </a:lnTo>
                  <a:lnTo>
                    <a:pt x="31" y="32"/>
                  </a:lnTo>
                  <a:lnTo>
                    <a:pt x="39" y="32"/>
                  </a:lnTo>
                  <a:lnTo>
                    <a:pt x="39" y="0"/>
                  </a:lnTo>
                  <a:lnTo>
                    <a:pt x="141" y="8"/>
                  </a:lnTo>
                  <a:lnTo>
                    <a:pt x="149" y="0"/>
                  </a:lnTo>
                  <a:lnTo>
                    <a:pt x="180" y="16"/>
                  </a:lnTo>
                  <a:lnTo>
                    <a:pt x="275" y="0"/>
                  </a:lnTo>
                  <a:lnTo>
                    <a:pt x="283" y="16"/>
                  </a:lnTo>
                  <a:lnTo>
                    <a:pt x="275" y="8"/>
                  </a:lnTo>
                  <a:lnTo>
                    <a:pt x="275" y="16"/>
                  </a:lnTo>
                  <a:lnTo>
                    <a:pt x="331" y="32"/>
                  </a:lnTo>
                  <a:lnTo>
                    <a:pt x="331" y="63"/>
                  </a:lnTo>
                  <a:lnTo>
                    <a:pt x="338" y="126"/>
                  </a:lnTo>
                  <a:lnTo>
                    <a:pt x="331" y="126"/>
                  </a:lnTo>
                  <a:lnTo>
                    <a:pt x="331" y="151"/>
                  </a:lnTo>
                  <a:lnTo>
                    <a:pt x="275" y="15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77"/>
            <p:cNvSpPr>
              <a:spLocks noChangeAspect="1"/>
            </p:cNvSpPr>
            <p:nvPr/>
          </p:nvSpPr>
          <p:spPr bwMode="auto">
            <a:xfrm>
              <a:off x="1675" y="3750"/>
              <a:ext cx="222" cy="323"/>
            </a:xfrm>
            <a:custGeom>
              <a:avLst/>
              <a:gdLst/>
              <a:ahLst/>
              <a:cxnLst>
                <a:cxn ang="0">
                  <a:pos x="0" y="274"/>
                </a:cxn>
                <a:cxn ang="0">
                  <a:pos x="7" y="0"/>
                </a:cxn>
                <a:cxn ang="0">
                  <a:pos x="190" y="0"/>
                </a:cxn>
                <a:cxn ang="0">
                  <a:pos x="190" y="78"/>
                </a:cxn>
                <a:cxn ang="0">
                  <a:pos x="222" y="117"/>
                </a:cxn>
                <a:cxn ang="0">
                  <a:pos x="214" y="290"/>
                </a:cxn>
                <a:cxn ang="0">
                  <a:pos x="0" y="274"/>
                </a:cxn>
              </a:cxnLst>
              <a:rect l="0" t="0" r="r" b="b"/>
              <a:pathLst>
                <a:path w="222" h="290">
                  <a:moveTo>
                    <a:pt x="0" y="274"/>
                  </a:moveTo>
                  <a:lnTo>
                    <a:pt x="7" y="0"/>
                  </a:lnTo>
                  <a:lnTo>
                    <a:pt x="190" y="0"/>
                  </a:lnTo>
                  <a:lnTo>
                    <a:pt x="190" y="78"/>
                  </a:lnTo>
                  <a:lnTo>
                    <a:pt x="222" y="117"/>
                  </a:lnTo>
                  <a:lnTo>
                    <a:pt x="214" y="290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78"/>
            <p:cNvSpPr>
              <a:spLocks noChangeAspect="1"/>
            </p:cNvSpPr>
            <p:nvPr/>
          </p:nvSpPr>
          <p:spPr bwMode="auto">
            <a:xfrm>
              <a:off x="2370" y="1643"/>
              <a:ext cx="312" cy="314"/>
            </a:xfrm>
            <a:custGeom>
              <a:avLst/>
              <a:gdLst/>
              <a:ahLst/>
              <a:cxnLst>
                <a:cxn ang="0">
                  <a:pos x="274" y="212"/>
                </a:cxn>
                <a:cxn ang="0">
                  <a:pos x="290" y="188"/>
                </a:cxn>
                <a:cxn ang="0">
                  <a:pos x="290" y="165"/>
                </a:cxn>
                <a:cxn ang="0">
                  <a:pos x="274" y="126"/>
                </a:cxn>
                <a:cxn ang="0">
                  <a:pos x="290" y="101"/>
                </a:cxn>
                <a:cxn ang="0">
                  <a:pos x="313" y="62"/>
                </a:cxn>
                <a:cxn ang="0">
                  <a:pos x="290" y="40"/>
                </a:cxn>
                <a:cxn ang="0">
                  <a:pos x="251" y="32"/>
                </a:cxn>
                <a:cxn ang="0">
                  <a:pos x="211" y="40"/>
                </a:cxn>
                <a:cxn ang="0">
                  <a:pos x="78" y="0"/>
                </a:cxn>
                <a:cxn ang="0">
                  <a:pos x="78" y="23"/>
                </a:cxn>
                <a:cxn ang="0">
                  <a:pos x="0" y="40"/>
                </a:cxn>
                <a:cxn ang="0">
                  <a:pos x="31" y="71"/>
                </a:cxn>
                <a:cxn ang="0">
                  <a:pos x="39" y="118"/>
                </a:cxn>
                <a:cxn ang="0">
                  <a:pos x="94" y="157"/>
                </a:cxn>
                <a:cxn ang="0">
                  <a:pos x="78" y="181"/>
                </a:cxn>
                <a:cxn ang="0">
                  <a:pos x="78" y="188"/>
                </a:cxn>
                <a:cxn ang="0">
                  <a:pos x="109" y="235"/>
                </a:cxn>
                <a:cxn ang="0">
                  <a:pos x="109" y="251"/>
                </a:cxn>
                <a:cxn ang="0">
                  <a:pos x="133" y="251"/>
                </a:cxn>
                <a:cxn ang="0">
                  <a:pos x="133" y="274"/>
                </a:cxn>
                <a:cxn ang="0">
                  <a:pos x="156" y="251"/>
                </a:cxn>
                <a:cxn ang="0">
                  <a:pos x="165" y="282"/>
                </a:cxn>
                <a:cxn ang="0">
                  <a:pos x="274" y="212"/>
                </a:cxn>
              </a:cxnLst>
              <a:rect l="0" t="0" r="r" b="b"/>
              <a:pathLst>
                <a:path w="313" h="282">
                  <a:moveTo>
                    <a:pt x="274" y="212"/>
                  </a:moveTo>
                  <a:lnTo>
                    <a:pt x="290" y="188"/>
                  </a:lnTo>
                  <a:lnTo>
                    <a:pt x="290" y="165"/>
                  </a:lnTo>
                  <a:lnTo>
                    <a:pt x="274" y="126"/>
                  </a:lnTo>
                  <a:lnTo>
                    <a:pt x="290" y="101"/>
                  </a:lnTo>
                  <a:lnTo>
                    <a:pt x="313" y="62"/>
                  </a:lnTo>
                  <a:lnTo>
                    <a:pt x="290" y="40"/>
                  </a:lnTo>
                  <a:lnTo>
                    <a:pt x="251" y="32"/>
                  </a:lnTo>
                  <a:lnTo>
                    <a:pt x="211" y="40"/>
                  </a:lnTo>
                  <a:lnTo>
                    <a:pt x="78" y="0"/>
                  </a:lnTo>
                  <a:lnTo>
                    <a:pt x="78" y="23"/>
                  </a:lnTo>
                  <a:lnTo>
                    <a:pt x="0" y="40"/>
                  </a:lnTo>
                  <a:lnTo>
                    <a:pt x="31" y="71"/>
                  </a:lnTo>
                  <a:lnTo>
                    <a:pt x="39" y="118"/>
                  </a:lnTo>
                  <a:lnTo>
                    <a:pt x="94" y="157"/>
                  </a:lnTo>
                  <a:lnTo>
                    <a:pt x="78" y="181"/>
                  </a:lnTo>
                  <a:lnTo>
                    <a:pt x="78" y="188"/>
                  </a:lnTo>
                  <a:lnTo>
                    <a:pt x="109" y="235"/>
                  </a:lnTo>
                  <a:lnTo>
                    <a:pt x="109" y="251"/>
                  </a:lnTo>
                  <a:lnTo>
                    <a:pt x="133" y="251"/>
                  </a:lnTo>
                  <a:lnTo>
                    <a:pt x="133" y="274"/>
                  </a:lnTo>
                  <a:lnTo>
                    <a:pt x="156" y="251"/>
                  </a:lnTo>
                  <a:lnTo>
                    <a:pt x="165" y="282"/>
                  </a:lnTo>
                  <a:lnTo>
                    <a:pt x="274" y="21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79"/>
            <p:cNvSpPr>
              <a:spLocks noChangeAspect="1"/>
            </p:cNvSpPr>
            <p:nvPr/>
          </p:nvSpPr>
          <p:spPr bwMode="auto">
            <a:xfrm>
              <a:off x="1745" y="1329"/>
              <a:ext cx="346" cy="314"/>
            </a:xfrm>
            <a:custGeom>
              <a:avLst/>
              <a:gdLst/>
              <a:ahLst/>
              <a:cxnLst>
                <a:cxn ang="0">
                  <a:pos x="300" y="110"/>
                </a:cxn>
                <a:cxn ang="0">
                  <a:pos x="347" y="164"/>
                </a:cxn>
                <a:cxn ang="0">
                  <a:pos x="213" y="257"/>
                </a:cxn>
                <a:cxn ang="0">
                  <a:pos x="181" y="281"/>
                </a:cxn>
                <a:cxn ang="0">
                  <a:pos x="24" y="172"/>
                </a:cxn>
                <a:cxn ang="0">
                  <a:pos x="0" y="140"/>
                </a:cxn>
                <a:cxn ang="0">
                  <a:pos x="24" y="110"/>
                </a:cxn>
                <a:cxn ang="0">
                  <a:pos x="71" y="110"/>
                </a:cxn>
                <a:cxn ang="0">
                  <a:pos x="86" y="93"/>
                </a:cxn>
                <a:cxn ang="0">
                  <a:pos x="134" y="71"/>
                </a:cxn>
                <a:cxn ang="0">
                  <a:pos x="118" y="71"/>
                </a:cxn>
                <a:cxn ang="0">
                  <a:pos x="118" y="47"/>
                </a:cxn>
                <a:cxn ang="0">
                  <a:pos x="150" y="0"/>
                </a:cxn>
                <a:cxn ang="0">
                  <a:pos x="300" y="47"/>
                </a:cxn>
                <a:cxn ang="0">
                  <a:pos x="332" y="31"/>
                </a:cxn>
                <a:cxn ang="0">
                  <a:pos x="300" y="110"/>
                </a:cxn>
              </a:cxnLst>
              <a:rect l="0" t="0" r="r" b="b"/>
              <a:pathLst>
                <a:path w="347" h="281">
                  <a:moveTo>
                    <a:pt x="300" y="110"/>
                  </a:moveTo>
                  <a:lnTo>
                    <a:pt x="347" y="164"/>
                  </a:lnTo>
                  <a:lnTo>
                    <a:pt x="213" y="257"/>
                  </a:lnTo>
                  <a:lnTo>
                    <a:pt x="181" y="281"/>
                  </a:lnTo>
                  <a:lnTo>
                    <a:pt x="24" y="172"/>
                  </a:lnTo>
                  <a:lnTo>
                    <a:pt x="0" y="140"/>
                  </a:lnTo>
                  <a:lnTo>
                    <a:pt x="24" y="110"/>
                  </a:lnTo>
                  <a:lnTo>
                    <a:pt x="71" y="110"/>
                  </a:lnTo>
                  <a:lnTo>
                    <a:pt x="86" y="93"/>
                  </a:lnTo>
                  <a:lnTo>
                    <a:pt x="134" y="71"/>
                  </a:lnTo>
                  <a:lnTo>
                    <a:pt x="118" y="71"/>
                  </a:lnTo>
                  <a:lnTo>
                    <a:pt x="118" y="47"/>
                  </a:lnTo>
                  <a:lnTo>
                    <a:pt x="150" y="0"/>
                  </a:lnTo>
                  <a:lnTo>
                    <a:pt x="300" y="47"/>
                  </a:lnTo>
                  <a:lnTo>
                    <a:pt x="332" y="31"/>
                  </a:lnTo>
                  <a:lnTo>
                    <a:pt x="300" y="11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80"/>
            <p:cNvSpPr>
              <a:spLocks noChangeAspect="1"/>
            </p:cNvSpPr>
            <p:nvPr/>
          </p:nvSpPr>
          <p:spPr bwMode="auto">
            <a:xfrm>
              <a:off x="2171" y="803"/>
              <a:ext cx="241" cy="305"/>
            </a:xfrm>
            <a:custGeom>
              <a:avLst/>
              <a:gdLst/>
              <a:ahLst/>
              <a:cxnLst>
                <a:cxn ang="0">
                  <a:pos x="243" y="94"/>
                </a:cxn>
                <a:cxn ang="0">
                  <a:pos x="227" y="109"/>
                </a:cxn>
                <a:cxn ang="0">
                  <a:pos x="149" y="241"/>
                </a:cxn>
                <a:cxn ang="0">
                  <a:pos x="110" y="234"/>
                </a:cxn>
                <a:cxn ang="0">
                  <a:pos x="46" y="273"/>
                </a:cxn>
                <a:cxn ang="0">
                  <a:pos x="15" y="219"/>
                </a:cxn>
                <a:cxn ang="0">
                  <a:pos x="46" y="203"/>
                </a:cxn>
                <a:cxn ang="0">
                  <a:pos x="23" y="156"/>
                </a:cxn>
                <a:cxn ang="0">
                  <a:pos x="31" y="148"/>
                </a:cxn>
                <a:cxn ang="0">
                  <a:pos x="15" y="118"/>
                </a:cxn>
                <a:cxn ang="0">
                  <a:pos x="23" y="109"/>
                </a:cxn>
                <a:cxn ang="0">
                  <a:pos x="46" y="54"/>
                </a:cxn>
                <a:cxn ang="0">
                  <a:pos x="46" y="47"/>
                </a:cxn>
                <a:cxn ang="0">
                  <a:pos x="0" y="16"/>
                </a:cxn>
                <a:cxn ang="0">
                  <a:pos x="23" y="0"/>
                </a:cxn>
                <a:cxn ang="0">
                  <a:pos x="63" y="0"/>
                </a:cxn>
                <a:cxn ang="0">
                  <a:pos x="86" y="32"/>
                </a:cxn>
                <a:cxn ang="0">
                  <a:pos x="86" y="54"/>
                </a:cxn>
                <a:cxn ang="0">
                  <a:pos x="117" y="62"/>
                </a:cxn>
                <a:cxn ang="0">
                  <a:pos x="149" y="78"/>
                </a:cxn>
                <a:cxn ang="0">
                  <a:pos x="180" y="54"/>
                </a:cxn>
                <a:cxn ang="0">
                  <a:pos x="236" y="78"/>
                </a:cxn>
                <a:cxn ang="0">
                  <a:pos x="243" y="94"/>
                </a:cxn>
              </a:cxnLst>
              <a:rect l="0" t="0" r="r" b="b"/>
              <a:pathLst>
                <a:path w="243" h="273">
                  <a:moveTo>
                    <a:pt x="243" y="94"/>
                  </a:moveTo>
                  <a:lnTo>
                    <a:pt x="227" y="109"/>
                  </a:lnTo>
                  <a:lnTo>
                    <a:pt x="149" y="241"/>
                  </a:lnTo>
                  <a:lnTo>
                    <a:pt x="110" y="234"/>
                  </a:lnTo>
                  <a:lnTo>
                    <a:pt x="46" y="273"/>
                  </a:lnTo>
                  <a:lnTo>
                    <a:pt x="15" y="219"/>
                  </a:lnTo>
                  <a:lnTo>
                    <a:pt x="46" y="203"/>
                  </a:lnTo>
                  <a:lnTo>
                    <a:pt x="23" y="156"/>
                  </a:lnTo>
                  <a:lnTo>
                    <a:pt x="31" y="148"/>
                  </a:lnTo>
                  <a:lnTo>
                    <a:pt x="15" y="118"/>
                  </a:lnTo>
                  <a:lnTo>
                    <a:pt x="23" y="109"/>
                  </a:lnTo>
                  <a:lnTo>
                    <a:pt x="46" y="54"/>
                  </a:lnTo>
                  <a:lnTo>
                    <a:pt x="46" y="47"/>
                  </a:lnTo>
                  <a:lnTo>
                    <a:pt x="0" y="16"/>
                  </a:lnTo>
                  <a:lnTo>
                    <a:pt x="23" y="0"/>
                  </a:lnTo>
                  <a:lnTo>
                    <a:pt x="63" y="0"/>
                  </a:lnTo>
                  <a:lnTo>
                    <a:pt x="86" y="32"/>
                  </a:lnTo>
                  <a:lnTo>
                    <a:pt x="86" y="54"/>
                  </a:lnTo>
                  <a:lnTo>
                    <a:pt x="117" y="62"/>
                  </a:lnTo>
                  <a:lnTo>
                    <a:pt x="149" y="78"/>
                  </a:lnTo>
                  <a:lnTo>
                    <a:pt x="180" y="54"/>
                  </a:lnTo>
                  <a:lnTo>
                    <a:pt x="236" y="78"/>
                  </a:lnTo>
                  <a:lnTo>
                    <a:pt x="243" y="9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81"/>
            <p:cNvSpPr>
              <a:spLocks noChangeAspect="1"/>
            </p:cNvSpPr>
            <p:nvPr/>
          </p:nvSpPr>
          <p:spPr bwMode="auto">
            <a:xfrm>
              <a:off x="1897" y="1047"/>
              <a:ext cx="320" cy="332"/>
            </a:xfrm>
            <a:custGeom>
              <a:avLst/>
              <a:gdLst/>
              <a:ahLst/>
              <a:cxnLst>
                <a:cxn ang="0">
                  <a:pos x="298" y="77"/>
                </a:cxn>
                <a:cxn ang="0">
                  <a:pos x="290" y="108"/>
                </a:cxn>
                <a:cxn ang="0">
                  <a:pos x="321" y="147"/>
                </a:cxn>
                <a:cxn ang="0">
                  <a:pos x="180" y="280"/>
                </a:cxn>
                <a:cxn ang="0">
                  <a:pos x="149" y="295"/>
                </a:cxn>
                <a:cxn ang="0">
                  <a:pos x="0" y="249"/>
                </a:cxn>
                <a:cxn ang="0">
                  <a:pos x="23" y="225"/>
                </a:cxn>
                <a:cxn ang="0">
                  <a:pos x="62" y="225"/>
                </a:cxn>
                <a:cxn ang="0">
                  <a:pos x="87" y="194"/>
                </a:cxn>
                <a:cxn ang="0">
                  <a:pos x="87" y="170"/>
                </a:cxn>
                <a:cxn ang="0">
                  <a:pos x="109" y="163"/>
                </a:cxn>
                <a:cxn ang="0">
                  <a:pos x="87" y="147"/>
                </a:cxn>
                <a:cxn ang="0">
                  <a:pos x="87" y="131"/>
                </a:cxn>
                <a:cxn ang="0">
                  <a:pos x="62" y="108"/>
                </a:cxn>
                <a:cxn ang="0">
                  <a:pos x="62" y="70"/>
                </a:cxn>
                <a:cxn ang="0">
                  <a:pos x="109" y="46"/>
                </a:cxn>
                <a:cxn ang="0">
                  <a:pos x="109" y="39"/>
                </a:cxn>
                <a:cxn ang="0">
                  <a:pos x="141" y="46"/>
                </a:cxn>
                <a:cxn ang="0">
                  <a:pos x="165" y="0"/>
                </a:cxn>
                <a:cxn ang="0">
                  <a:pos x="290" y="0"/>
                </a:cxn>
                <a:cxn ang="0">
                  <a:pos x="321" y="54"/>
                </a:cxn>
                <a:cxn ang="0">
                  <a:pos x="298" y="77"/>
                </a:cxn>
              </a:cxnLst>
              <a:rect l="0" t="0" r="r" b="b"/>
              <a:pathLst>
                <a:path w="321" h="295">
                  <a:moveTo>
                    <a:pt x="298" y="77"/>
                  </a:moveTo>
                  <a:lnTo>
                    <a:pt x="290" y="108"/>
                  </a:lnTo>
                  <a:lnTo>
                    <a:pt x="321" y="147"/>
                  </a:lnTo>
                  <a:lnTo>
                    <a:pt x="180" y="280"/>
                  </a:lnTo>
                  <a:lnTo>
                    <a:pt x="149" y="295"/>
                  </a:lnTo>
                  <a:lnTo>
                    <a:pt x="0" y="249"/>
                  </a:lnTo>
                  <a:lnTo>
                    <a:pt x="23" y="225"/>
                  </a:lnTo>
                  <a:lnTo>
                    <a:pt x="62" y="225"/>
                  </a:lnTo>
                  <a:lnTo>
                    <a:pt x="87" y="194"/>
                  </a:lnTo>
                  <a:lnTo>
                    <a:pt x="87" y="170"/>
                  </a:lnTo>
                  <a:lnTo>
                    <a:pt x="109" y="163"/>
                  </a:lnTo>
                  <a:lnTo>
                    <a:pt x="87" y="147"/>
                  </a:lnTo>
                  <a:lnTo>
                    <a:pt x="87" y="131"/>
                  </a:lnTo>
                  <a:lnTo>
                    <a:pt x="62" y="108"/>
                  </a:lnTo>
                  <a:lnTo>
                    <a:pt x="62" y="70"/>
                  </a:lnTo>
                  <a:lnTo>
                    <a:pt x="109" y="46"/>
                  </a:lnTo>
                  <a:lnTo>
                    <a:pt x="109" y="39"/>
                  </a:lnTo>
                  <a:lnTo>
                    <a:pt x="141" y="46"/>
                  </a:lnTo>
                  <a:lnTo>
                    <a:pt x="165" y="0"/>
                  </a:lnTo>
                  <a:lnTo>
                    <a:pt x="290" y="0"/>
                  </a:lnTo>
                  <a:lnTo>
                    <a:pt x="321" y="54"/>
                  </a:lnTo>
                  <a:lnTo>
                    <a:pt x="298" y="7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82"/>
            <p:cNvSpPr>
              <a:spLocks noChangeAspect="1"/>
            </p:cNvSpPr>
            <p:nvPr/>
          </p:nvSpPr>
          <p:spPr bwMode="auto">
            <a:xfrm>
              <a:off x="2462" y="1881"/>
              <a:ext cx="369" cy="312"/>
            </a:xfrm>
            <a:custGeom>
              <a:avLst/>
              <a:gdLst/>
              <a:ahLst/>
              <a:cxnLst>
                <a:cxn ang="0">
                  <a:pos x="118" y="281"/>
                </a:cxn>
                <a:cxn ang="0">
                  <a:pos x="118" y="265"/>
                </a:cxn>
                <a:cxn ang="0">
                  <a:pos x="125" y="210"/>
                </a:cxn>
                <a:cxn ang="0">
                  <a:pos x="0" y="186"/>
                </a:cxn>
                <a:cxn ang="0">
                  <a:pos x="8" y="147"/>
                </a:cxn>
                <a:cxn ang="0">
                  <a:pos x="94" y="101"/>
                </a:cxn>
                <a:cxn ang="0">
                  <a:pos x="94" y="85"/>
                </a:cxn>
                <a:cxn ang="0">
                  <a:pos x="71" y="70"/>
                </a:cxn>
                <a:cxn ang="0">
                  <a:pos x="181" y="0"/>
                </a:cxn>
                <a:cxn ang="0">
                  <a:pos x="196" y="7"/>
                </a:cxn>
                <a:cxn ang="0">
                  <a:pos x="299" y="7"/>
                </a:cxn>
                <a:cxn ang="0">
                  <a:pos x="314" y="22"/>
                </a:cxn>
                <a:cxn ang="0">
                  <a:pos x="314" y="62"/>
                </a:cxn>
                <a:cxn ang="0">
                  <a:pos x="331" y="62"/>
                </a:cxn>
                <a:cxn ang="0">
                  <a:pos x="339" y="101"/>
                </a:cxn>
                <a:cxn ang="0">
                  <a:pos x="346" y="101"/>
                </a:cxn>
                <a:cxn ang="0">
                  <a:pos x="346" y="132"/>
                </a:cxn>
                <a:cxn ang="0">
                  <a:pos x="370" y="147"/>
                </a:cxn>
                <a:cxn ang="0">
                  <a:pos x="370" y="156"/>
                </a:cxn>
                <a:cxn ang="0">
                  <a:pos x="299" y="186"/>
                </a:cxn>
                <a:cxn ang="0">
                  <a:pos x="268" y="234"/>
                </a:cxn>
                <a:cxn ang="0">
                  <a:pos x="189" y="265"/>
                </a:cxn>
                <a:cxn ang="0">
                  <a:pos x="157" y="265"/>
                </a:cxn>
                <a:cxn ang="0">
                  <a:pos x="118" y="281"/>
                </a:cxn>
              </a:cxnLst>
              <a:rect l="0" t="0" r="r" b="b"/>
              <a:pathLst>
                <a:path w="370" h="281">
                  <a:moveTo>
                    <a:pt x="118" y="281"/>
                  </a:moveTo>
                  <a:lnTo>
                    <a:pt x="118" y="265"/>
                  </a:lnTo>
                  <a:lnTo>
                    <a:pt x="125" y="210"/>
                  </a:lnTo>
                  <a:lnTo>
                    <a:pt x="0" y="186"/>
                  </a:lnTo>
                  <a:lnTo>
                    <a:pt x="8" y="147"/>
                  </a:lnTo>
                  <a:lnTo>
                    <a:pt x="94" y="101"/>
                  </a:lnTo>
                  <a:lnTo>
                    <a:pt x="94" y="85"/>
                  </a:lnTo>
                  <a:lnTo>
                    <a:pt x="71" y="70"/>
                  </a:lnTo>
                  <a:lnTo>
                    <a:pt x="181" y="0"/>
                  </a:lnTo>
                  <a:lnTo>
                    <a:pt x="196" y="7"/>
                  </a:lnTo>
                  <a:lnTo>
                    <a:pt x="299" y="7"/>
                  </a:lnTo>
                  <a:lnTo>
                    <a:pt x="314" y="22"/>
                  </a:lnTo>
                  <a:lnTo>
                    <a:pt x="314" y="62"/>
                  </a:lnTo>
                  <a:lnTo>
                    <a:pt x="331" y="62"/>
                  </a:lnTo>
                  <a:lnTo>
                    <a:pt x="339" y="101"/>
                  </a:lnTo>
                  <a:lnTo>
                    <a:pt x="346" y="101"/>
                  </a:lnTo>
                  <a:lnTo>
                    <a:pt x="346" y="132"/>
                  </a:lnTo>
                  <a:lnTo>
                    <a:pt x="370" y="147"/>
                  </a:lnTo>
                  <a:lnTo>
                    <a:pt x="370" y="156"/>
                  </a:lnTo>
                  <a:lnTo>
                    <a:pt x="299" y="186"/>
                  </a:lnTo>
                  <a:lnTo>
                    <a:pt x="268" y="234"/>
                  </a:lnTo>
                  <a:lnTo>
                    <a:pt x="189" y="265"/>
                  </a:lnTo>
                  <a:lnTo>
                    <a:pt x="157" y="265"/>
                  </a:lnTo>
                  <a:lnTo>
                    <a:pt x="118" y="28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83"/>
            <p:cNvSpPr>
              <a:spLocks noChangeAspect="1"/>
            </p:cNvSpPr>
            <p:nvPr/>
          </p:nvSpPr>
          <p:spPr bwMode="auto">
            <a:xfrm>
              <a:off x="965" y="1517"/>
              <a:ext cx="254" cy="2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52" y="0"/>
                </a:cxn>
                <a:cxn ang="0">
                  <a:pos x="252" y="71"/>
                </a:cxn>
                <a:cxn ang="0">
                  <a:pos x="244" y="71"/>
                </a:cxn>
                <a:cxn ang="0">
                  <a:pos x="228" y="142"/>
                </a:cxn>
                <a:cxn ang="0">
                  <a:pos x="39" y="181"/>
                </a:cxn>
                <a:cxn ang="0">
                  <a:pos x="0" y="0"/>
                </a:cxn>
              </a:cxnLst>
              <a:rect l="0" t="0" r="r" b="b"/>
              <a:pathLst>
                <a:path w="252" h="181">
                  <a:moveTo>
                    <a:pt x="0" y="0"/>
                  </a:moveTo>
                  <a:lnTo>
                    <a:pt x="228" y="0"/>
                  </a:lnTo>
                  <a:lnTo>
                    <a:pt x="252" y="0"/>
                  </a:lnTo>
                  <a:lnTo>
                    <a:pt x="252" y="71"/>
                  </a:lnTo>
                  <a:lnTo>
                    <a:pt x="244" y="71"/>
                  </a:lnTo>
                  <a:lnTo>
                    <a:pt x="228" y="142"/>
                  </a:lnTo>
                  <a:lnTo>
                    <a:pt x="39" y="1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84"/>
            <p:cNvSpPr>
              <a:spLocks noChangeAspect="1"/>
            </p:cNvSpPr>
            <p:nvPr/>
          </p:nvSpPr>
          <p:spPr bwMode="auto">
            <a:xfrm>
              <a:off x="1117" y="2335"/>
              <a:ext cx="337" cy="227"/>
            </a:xfrm>
            <a:custGeom>
              <a:avLst/>
              <a:gdLst/>
              <a:ahLst/>
              <a:cxnLst>
                <a:cxn ang="0">
                  <a:pos x="63" y="172"/>
                </a:cxn>
                <a:cxn ang="0">
                  <a:pos x="46" y="164"/>
                </a:cxn>
                <a:cxn ang="0">
                  <a:pos x="63" y="149"/>
                </a:cxn>
                <a:cxn ang="0">
                  <a:pos x="39" y="133"/>
                </a:cxn>
                <a:cxn ang="0">
                  <a:pos x="39" y="102"/>
                </a:cxn>
                <a:cxn ang="0">
                  <a:pos x="16" y="86"/>
                </a:cxn>
                <a:cxn ang="0">
                  <a:pos x="39" y="78"/>
                </a:cxn>
                <a:cxn ang="0">
                  <a:pos x="7" y="56"/>
                </a:cxn>
                <a:cxn ang="0">
                  <a:pos x="7" y="39"/>
                </a:cxn>
                <a:cxn ang="0">
                  <a:pos x="16" y="24"/>
                </a:cxn>
                <a:cxn ang="0">
                  <a:pos x="0" y="0"/>
                </a:cxn>
                <a:cxn ang="0">
                  <a:pos x="219" y="0"/>
                </a:cxn>
                <a:cxn ang="0">
                  <a:pos x="290" y="17"/>
                </a:cxn>
                <a:cxn ang="0">
                  <a:pos x="338" y="24"/>
                </a:cxn>
                <a:cxn ang="0">
                  <a:pos x="338" y="39"/>
                </a:cxn>
                <a:cxn ang="0">
                  <a:pos x="338" y="118"/>
                </a:cxn>
                <a:cxn ang="0">
                  <a:pos x="338" y="141"/>
                </a:cxn>
                <a:cxn ang="0">
                  <a:pos x="338" y="203"/>
                </a:cxn>
                <a:cxn ang="0">
                  <a:pos x="189" y="203"/>
                </a:cxn>
                <a:cxn ang="0">
                  <a:pos x="189" y="196"/>
                </a:cxn>
                <a:cxn ang="0">
                  <a:pos x="63" y="196"/>
                </a:cxn>
                <a:cxn ang="0">
                  <a:pos x="63" y="172"/>
                </a:cxn>
              </a:cxnLst>
              <a:rect l="0" t="0" r="r" b="b"/>
              <a:pathLst>
                <a:path w="338" h="203">
                  <a:moveTo>
                    <a:pt x="63" y="172"/>
                  </a:moveTo>
                  <a:lnTo>
                    <a:pt x="46" y="164"/>
                  </a:lnTo>
                  <a:lnTo>
                    <a:pt x="63" y="149"/>
                  </a:lnTo>
                  <a:lnTo>
                    <a:pt x="39" y="133"/>
                  </a:lnTo>
                  <a:lnTo>
                    <a:pt x="39" y="102"/>
                  </a:lnTo>
                  <a:lnTo>
                    <a:pt x="16" y="86"/>
                  </a:lnTo>
                  <a:lnTo>
                    <a:pt x="39" y="78"/>
                  </a:lnTo>
                  <a:lnTo>
                    <a:pt x="7" y="56"/>
                  </a:lnTo>
                  <a:lnTo>
                    <a:pt x="7" y="39"/>
                  </a:lnTo>
                  <a:lnTo>
                    <a:pt x="16" y="24"/>
                  </a:lnTo>
                  <a:lnTo>
                    <a:pt x="0" y="0"/>
                  </a:lnTo>
                  <a:lnTo>
                    <a:pt x="219" y="0"/>
                  </a:lnTo>
                  <a:lnTo>
                    <a:pt x="290" y="17"/>
                  </a:lnTo>
                  <a:lnTo>
                    <a:pt x="338" y="24"/>
                  </a:lnTo>
                  <a:lnTo>
                    <a:pt x="338" y="39"/>
                  </a:lnTo>
                  <a:lnTo>
                    <a:pt x="338" y="118"/>
                  </a:lnTo>
                  <a:lnTo>
                    <a:pt x="338" y="141"/>
                  </a:lnTo>
                  <a:lnTo>
                    <a:pt x="338" y="203"/>
                  </a:lnTo>
                  <a:lnTo>
                    <a:pt x="189" y="203"/>
                  </a:lnTo>
                  <a:lnTo>
                    <a:pt x="189" y="196"/>
                  </a:lnTo>
                  <a:lnTo>
                    <a:pt x="63" y="196"/>
                  </a:lnTo>
                  <a:lnTo>
                    <a:pt x="63" y="17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85"/>
            <p:cNvSpPr>
              <a:spLocks noChangeAspect="1"/>
            </p:cNvSpPr>
            <p:nvPr/>
          </p:nvSpPr>
          <p:spPr bwMode="auto">
            <a:xfrm>
              <a:off x="2580" y="1064"/>
              <a:ext cx="228" cy="219"/>
            </a:xfrm>
            <a:custGeom>
              <a:avLst/>
              <a:gdLst/>
              <a:ahLst/>
              <a:cxnLst>
                <a:cxn ang="0">
                  <a:pos x="71" y="7"/>
                </a:cxn>
                <a:cxn ang="0">
                  <a:pos x="127" y="7"/>
                </a:cxn>
                <a:cxn ang="0">
                  <a:pos x="166" y="7"/>
                </a:cxn>
                <a:cxn ang="0">
                  <a:pos x="166" y="31"/>
                </a:cxn>
                <a:cxn ang="0">
                  <a:pos x="190" y="93"/>
                </a:cxn>
                <a:cxn ang="0">
                  <a:pos x="222" y="117"/>
                </a:cxn>
                <a:cxn ang="0">
                  <a:pos x="229" y="148"/>
                </a:cxn>
                <a:cxn ang="0">
                  <a:pos x="79" y="195"/>
                </a:cxn>
                <a:cxn ang="0">
                  <a:pos x="63" y="179"/>
                </a:cxn>
                <a:cxn ang="0">
                  <a:pos x="16" y="187"/>
                </a:cxn>
                <a:cxn ang="0">
                  <a:pos x="0" y="156"/>
                </a:cxn>
                <a:cxn ang="0">
                  <a:pos x="7" y="102"/>
                </a:cxn>
                <a:cxn ang="0">
                  <a:pos x="0" y="102"/>
                </a:cxn>
                <a:cxn ang="0">
                  <a:pos x="7" y="54"/>
                </a:cxn>
                <a:cxn ang="0">
                  <a:pos x="39" y="0"/>
                </a:cxn>
                <a:cxn ang="0">
                  <a:pos x="71" y="7"/>
                </a:cxn>
              </a:cxnLst>
              <a:rect l="0" t="0" r="r" b="b"/>
              <a:pathLst>
                <a:path w="229" h="195">
                  <a:moveTo>
                    <a:pt x="71" y="7"/>
                  </a:moveTo>
                  <a:lnTo>
                    <a:pt x="127" y="7"/>
                  </a:lnTo>
                  <a:lnTo>
                    <a:pt x="166" y="7"/>
                  </a:lnTo>
                  <a:lnTo>
                    <a:pt x="166" y="31"/>
                  </a:lnTo>
                  <a:lnTo>
                    <a:pt x="190" y="93"/>
                  </a:lnTo>
                  <a:lnTo>
                    <a:pt x="222" y="117"/>
                  </a:lnTo>
                  <a:lnTo>
                    <a:pt x="229" y="148"/>
                  </a:lnTo>
                  <a:lnTo>
                    <a:pt x="79" y="195"/>
                  </a:lnTo>
                  <a:lnTo>
                    <a:pt x="63" y="179"/>
                  </a:lnTo>
                  <a:lnTo>
                    <a:pt x="16" y="187"/>
                  </a:lnTo>
                  <a:lnTo>
                    <a:pt x="0" y="156"/>
                  </a:lnTo>
                  <a:lnTo>
                    <a:pt x="7" y="102"/>
                  </a:lnTo>
                  <a:lnTo>
                    <a:pt x="0" y="102"/>
                  </a:lnTo>
                  <a:lnTo>
                    <a:pt x="7" y="54"/>
                  </a:lnTo>
                  <a:lnTo>
                    <a:pt x="39" y="0"/>
                  </a:lnTo>
                  <a:lnTo>
                    <a:pt x="71" y="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86"/>
            <p:cNvSpPr>
              <a:spLocks noChangeAspect="1"/>
            </p:cNvSpPr>
            <p:nvPr/>
          </p:nvSpPr>
          <p:spPr bwMode="auto">
            <a:xfrm>
              <a:off x="1028" y="1904"/>
              <a:ext cx="251" cy="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97" y="0"/>
                </a:cxn>
                <a:cxn ang="0">
                  <a:pos x="244" y="102"/>
                </a:cxn>
                <a:cxn ang="0">
                  <a:pos x="252" y="102"/>
                </a:cxn>
                <a:cxn ang="0">
                  <a:pos x="252" y="142"/>
                </a:cxn>
                <a:cxn ang="0">
                  <a:pos x="150" y="173"/>
                </a:cxn>
                <a:cxn ang="0">
                  <a:pos x="150" y="165"/>
                </a:cxn>
                <a:cxn ang="0">
                  <a:pos x="133" y="165"/>
                </a:cxn>
                <a:cxn ang="0">
                  <a:pos x="126" y="189"/>
                </a:cxn>
                <a:cxn ang="0">
                  <a:pos x="39" y="212"/>
                </a:cxn>
                <a:cxn ang="0">
                  <a:pos x="0" y="0"/>
                </a:cxn>
              </a:cxnLst>
              <a:rect l="0" t="0" r="r" b="b"/>
              <a:pathLst>
                <a:path w="252" h="212">
                  <a:moveTo>
                    <a:pt x="0" y="0"/>
                  </a:moveTo>
                  <a:lnTo>
                    <a:pt x="197" y="0"/>
                  </a:lnTo>
                  <a:lnTo>
                    <a:pt x="244" y="102"/>
                  </a:lnTo>
                  <a:lnTo>
                    <a:pt x="252" y="102"/>
                  </a:lnTo>
                  <a:lnTo>
                    <a:pt x="252" y="142"/>
                  </a:lnTo>
                  <a:lnTo>
                    <a:pt x="150" y="173"/>
                  </a:lnTo>
                  <a:lnTo>
                    <a:pt x="150" y="165"/>
                  </a:lnTo>
                  <a:lnTo>
                    <a:pt x="133" y="165"/>
                  </a:lnTo>
                  <a:lnTo>
                    <a:pt x="126" y="189"/>
                  </a:lnTo>
                  <a:lnTo>
                    <a:pt x="39" y="2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87"/>
            <p:cNvSpPr>
              <a:spLocks noChangeAspect="1"/>
            </p:cNvSpPr>
            <p:nvPr/>
          </p:nvSpPr>
          <p:spPr bwMode="auto">
            <a:xfrm>
              <a:off x="1699" y="1741"/>
              <a:ext cx="306" cy="271"/>
            </a:xfrm>
            <a:custGeom>
              <a:avLst/>
              <a:gdLst/>
              <a:ahLst/>
              <a:cxnLst>
                <a:cxn ang="0">
                  <a:pos x="245" y="195"/>
                </a:cxn>
                <a:cxn ang="0">
                  <a:pos x="221" y="195"/>
                </a:cxn>
                <a:cxn ang="0">
                  <a:pos x="214" y="226"/>
                </a:cxn>
                <a:cxn ang="0">
                  <a:pos x="182" y="242"/>
                </a:cxn>
                <a:cxn ang="0">
                  <a:pos x="134" y="226"/>
                </a:cxn>
                <a:cxn ang="0">
                  <a:pos x="134" y="210"/>
                </a:cxn>
                <a:cxn ang="0">
                  <a:pos x="0" y="195"/>
                </a:cxn>
                <a:cxn ang="0">
                  <a:pos x="0" y="148"/>
                </a:cxn>
                <a:cxn ang="0">
                  <a:pos x="47" y="148"/>
                </a:cxn>
                <a:cxn ang="0">
                  <a:pos x="47" y="62"/>
                </a:cxn>
                <a:cxn ang="0">
                  <a:pos x="63" y="62"/>
                </a:cxn>
                <a:cxn ang="0">
                  <a:pos x="63" y="39"/>
                </a:cxn>
                <a:cxn ang="0">
                  <a:pos x="71" y="31"/>
                </a:cxn>
                <a:cxn ang="0">
                  <a:pos x="47" y="0"/>
                </a:cxn>
                <a:cxn ang="0">
                  <a:pos x="119" y="0"/>
                </a:cxn>
                <a:cxn ang="0">
                  <a:pos x="158" y="47"/>
                </a:cxn>
                <a:cxn ang="0">
                  <a:pos x="214" y="62"/>
                </a:cxn>
                <a:cxn ang="0">
                  <a:pos x="221" y="78"/>
                </a:cxn>
                <a:cxn ang="0">
                  <a:pos x="221" y="101"/>
                </a:cxn>
                <a:cxn ang="0">
                  <a:pos x="285" y="101"/>
                </a:cxn>
                <a:cxn ang="0">
                  <a:pos x="308" y="133"/>
                </a:cxn>
                <a:cxn ang="0">
                  <a:pos x="245" y="195"/>
                </a:cxn>
              </a:cxnLst>
              <a:rect l="0" t="0" r="r" b="b"/>
              <a:pathLst>
                <a:path w="308" h="242">
                  <a:moveTo>
                    <a:pt x="245" y="195"/>
                  </a:moveTo>
                  <a:lnTo>
                    <a:pt x="221" y="195"/>
                  </a:lnTo>
                  <a:lnTo>
                    <a:pt x="214" y="226"/>
                  </a:lnTo>
                  <a:lnTo>
                    <a:pt x="182" y="242"/>
                  </a:lnTo>
                  <a:lnTo>
                    <a:pt x="134" y="226"/>
                  </a:lnTo>
                  <a:lnTo>
                    <a:pt x="134" y="210"/>
                  </a:lnTo>
                  <a:lnTo>
                    <a:pt x="0" y="195"/>
                  </a:lnTo>
                  <a:lnTo>
                    <a:pt x="0" y="148"/>
                  </a:lnTo>
                  <a:lnTo>
                    <a:pt x="47" y="148"/>
                  </a:lnTo>
                  <a:lnTo>
                    <a:pt x="47" y="62"/>
                  </a:lnTo>
                  <a:lnTo>
                    <a:pt x="63" y="62"/>
                  </a:lnTo>
                  <a:lnTo>
                    <a:pt x="63" y="39"/>
                  </a:lnTo>
                  <a:lnTo>
                    <a:pt x="71" y="31"/>
                  </a:lnTo>
                  <a:lnTo>
                    <a:pt x="47" y="0"/>
                  </a:lnTo>
                  <a:lnTo>
                    <a:pt x="119" y="0"/>
                  </a:lnTo>
                  <a:lnTo>
                    <a:pt x="158" y="47"/>
                  </a:lnTo>
                  <a:lnTo>
                    <a:pt x="214" y="62"/>
                  </a:lnTo>
                  <a:lnTo>
                    <a:pt x="221" y="78"/>
                  </a:lnTo>
                  <a:lnTo>
                    <a:pt x="221" y="101"/>
                  </a:lnTo>
                  <a:lnTo>
                    <a:pt x="285" y="101"/>
                  </a:lnTo>
                  <a:lnTo>
                    <a:pt x="308" y="133"/>
                  </a:lnTo>
                  <a:lnTo>
                    <a:pt x="245" y="19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88"/>
            <p:cNvSpPr>
              <a:spLocks noChangeAspect="1"/>
            </p:cNvSpPr>
            <p:nvPr/>
          </p:nvSpPr>
          <p:spPr bwMode="auto">
            <a:xfrm>
              <a:off x="2045" y="2483"/>
              <a:ext cx="267" cy="316"/>
            </a:xfrm>
            <a:custGeom>
              <a:avLst/>
              <a:gdLst/>
              <a:ahLst/>
              <a:cxnLst>
                <a:cxn ang="0">
                  <a:pos x="190" y="16"/>
                </a:cxn>
                <a:cxn ang="0">
                  <a:pos x="230" y="39"/>
                </a:cxn>
                <a:cxn ang="0">
                  <a:pos x="238" y="109"/>
                </a:cxn>
                <a:cxn ang="0">
                  <a:pos x="269" y="149"/>
                </a:cxn>
                <a:cxn ang="0">
                  <a:pos x="261" y="165"/>
                </a:cxn>
                <a:cxn ang="0">
                  <a:pos x="269" y="188"/>
                </a:cxn>
                <a:cxn ang="0">
                  <a:pos x="261" y="195"/>
                </a:cxn>
                <a:cxn ang="0">
                  <a:pos x="238" y="212"/>
                </a:cxn>
                <a:cxn ang="0">
                  <a:pos x="174" y="282"/>
                </a:cxn>
                <a:cxn ang="0">
                  <a:pos x="16" y="282"/>
                </a:cxn>
                <a:cxn ang="0">
                  <a:pos x="0" y="219"/>
                </a:cxn>
                <a:cxn ang="0">
                  <a:pos x="23" y="219"/>
                </a:cxn>
                <a:cxn ang="0">
                  <a:pos x="16" y="156"/>
                </a:cxn>
                <a:cxn ang="0">
                  <a:pos x="23" y="180"/>
                </a:cxn>
                <a:cxn ang="0">
                  <a:pos x="47" y="180"/>
                </a:cxn>
                <a:cxn ang="0">
                  <a:pos x="55" y="126"/>
                </a:cxn>
                <a:cxn ang="0">
                  <a:pos x="87" y="133"/>
                </a:cxn>
                <a:cxn ang="0">
                  <a:pos x="87" y="109"/>
                </a:cxn>
                <a:cxn ang="0">
                  <a:pos x="95" y="109"/>
                </a:cxn>
                <a:cxn ang="0">
                  <a:pos x="111" y="47"/>
                </a:cxn>
                <a:cxn ang="0">
                  <a:pos x="95" y="31"/>
                </a:cxn>
                <a:cxn ang="0">
                  <a:pos x="111" y="31"/>
                </a:cxn>
                <a:cxn ang="0">
                  <a:pos x="111" y="0"/>
                </a:cxn>
                <a:cxn ang="0">
                  <a:pos x="190" y="16"/>
                </a:cxn>
              </a:cxnLst>
              <a:rect l="0" t="0" r="r" b="b"/>
              <a:pathLst>
                <a:path w="269" h="282">
                  <a:moveTo>
                    <a:pt x="190" y="16"/>
                  </a:moveTo>
                  <a:lnTo>
                    <a:pt x="230" y="39"/>
                  </a:lnTo>
                  <a:lnTo>
                    <a:pt x="238" y="109"/>
                  </a:lnTo>
                  <a:lnTo>
                    <a:pt x="269" y="149"/>
                  </a:lnTo>
                  <a:lnTo>
                    <a:pt x="261" y="165"/>
                  </a:lnTo>
                  <a:lnTo>
                    <a:pt x="269" y="188"/>
                  </a:lnTo>
                  <a:lnTo>
                    <a:pt x="261" y="195"/>
                  </a:lnTo>
                  <a:lnTo>
                    <a:pt x="238" y="212"/>
                  </a:lnTo>
                  <a:lnTo>
                    <a:pt x="174" y="282"/>
                  </a:lnTo>
                  <a:lnTo>
                    <a:pt x="16" y="282"/>
                  </a:lnTo>
                  <a:lnTo>
                    <a:pt x="0" y="219"/>
                  </a:lnTo>
                  <a:lnTo>
                    <a:pt x="23" y="219"/>
                  </a:lnTo>
                  <a:lnTo>
                    <a:pt x="16" y="156"/>
                  </a:lnTo>
                  <a:lnTo>
                    <a:pt x="23" y="180"/>
                  </a:lnTo>
                  <a:lnTo>
                    <a:pt x="47" y="180"/>
                  </a:lnTo>
                  <a:lnTo>
                    <a:pt x="55" y="126"/>
                  </a:lnTo>
                  <a:lnTo>
                    <a:pt x="87" y="133"/>
                  </a:lnTo>
                  <a:lnTo>
                    <a:pt x="87" y="109"/>
                  </a:lnTo>
                  <a:lnTo>
                    <a:pt x="95" y="109"/>
                  </a:lnTo>
                  <a:lnTo>
                    <a:pt x="111" y="47"/>
                  </a:lnTo>
                  <a:lnTo>
                    <a:pt x="95" y="31"/>
                  </a:lnTo>
                  <a:lnTo>
                    <a:pt x="111" y="31"/>
                  </a:lnTo>
                  <a:lnTo>
                    <a:pt x="111" y="0"/>
                  </a:lnTo>
                  <a:lnTo>
                    <a:pt x="190" y="1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89"/>
            <p:cNvSpPr>
              <a:spLocks noChangeAspect="1"/>
            </p:cNvSpPr>
            <p:nvPr/>
          </p:nvSpPr>
          <p:spPr bwMode="auto">
            <a:xfrm>
              <a:off x="2306" y="3208"/>
              <a:ext cx="350" cy="229"/>
            </a:xfrm>
            <a:custGeom>
              <a:avLst/>
              <a:gdLst/>
              <a:ahLst/>
              <a:cxnLst>
                <a:cxn ang="0">
                  <a:pos x="110" y="0"/>
                </a:cxn>
                <a:cxn ang="0">
                  <a:pos x="126" y="16"/>
                </a:cxn>
                <a:cxn ang="0">
                  <a:pos x="126" y="55"/>
                </a:cxn>
                <a:cxn ang="0">
                  <a:pos x="165" y="63"/>
                </a:cxn>
                <a:cxn ang="0">
                  <a:pos x="165" y="78"/>
                </a:cxn>
                <a:cxn ang="0">
                  <a:pos x="228" y="78"/>
                </a:cxn>
                <a:cxn ang="0">
                  <a:pos x="228" y="63"/>
                </a:cxn>
                <a:cxn ang="0">
                  <a:pos x="353" y="63"/>
                </a:cxn>
                <a:cxn ang="0">
                  <a:pos x="337" y="78"/>
                </a:cxn>
                <a:cxn ang="0">
                  <a:pos x="337" y="94"/>
                </a:cxn>
                <a:cxn ang="0">
                  <a:pos x="314" y="110"/>
                </a:cxn>
                <a:cxn ang="0">
                  <a:pos x="306" y="158"/>
                </a:cxn>
                <a:cxn ang="0">
                  <a:pos x="275" y="204"/>
                </a:cxn>
                <a:cxn ang="0">
                  <a:pos x="251" y="204"/>
                </a:cxn>
                <a:cxn ang="0">
                  <a:pos x="110" y="204"/>
                </a:cxn>
                <a:cxn ang="0">
                  <a:pos x="79" y="204"/>
                </a:cxn>
                <a:cxn ang="0">
                  <a:pos x="47" y="149"/>
                </a:cxn>
                <a:cxn ang="0">
                  <a:pos x="0" y="141"/>
                </a:cxn>
                <a:cxn ang="0">
                  <a:pos x="0" y="118"/>
                </a:cxn>
                <a:cxn ang="0">
                  <a:pos x="0" y="55"/>
                </a:cxn>
                <a:cxn ang="0">
                  <a:pos x="32" y="47"/>
                </a:cxn>
                <a:cxn ang="0">
                  <a:pos x="16" y="24"/>
                </a:cxn>
                <a:cxn ang="0">
                  <a:pos x="32" y="16"/>
                </a:cxn>
                <a:cxn ang="0">
                  <a:pos x="110" y="0"/>
                </a:cxn>
              </a:cxnLst>
              <a:rect l="0" t="0" r="r" b="b"/>
              <a:pathLst>
                <a:path w="353" h="204">
                  <a:moveTo>
                    <a:pt x="110" y="0"/>
                  </a:moveTo>
                  <a:lnTo>
                    <a:pt x="126" y="16"/>
                  </a:lnTo>
                  <a:lnTo>
                    <a:pt x="126" y="55"/>
                  </a:lnTo>
                  <a:lnTo>
                    <a:pt x="165" y="63"/>
                  </a:lnTo>
                  <a:lnTo>
                    <a:pt x="165" y="78"/>
                  </a:lnTo>
                  <a:lnTo>
                    <a:pt x="228" y="78"/>
                  </a:lnTo>
                  <a:lnTo>
                    <a:pt x="228" y="63"/>
                  </a:lnTo>
                  <a:lnTo>
                    <a:pt x="353" y="63"/>
                  </a:lnTo>
                  <a:lnTo>
                    <a:pt x="337" y="78"/>
                  </a:lnTo>
                  <a:lnTo>
                    <a:pt x="337" y="94"/>
                  </a:lnTo>
                  <a:lnTo>
                    <a:pt x="314" y="110"/>
                  </a:lnTo>
                  <a:lnTo>
                    <a:pt x="306" y="158"/>
                  </a:lnTo>
                  <a:lnTo>
                    <a:pt x="275" y="204"/>
                  </a:lnTo>
                  <a:lnTo>
                    <a:pt x="251" y="204"/>
                  </a:lnTo>
                  <a:lnTo>
                    <a:pt x="110" y="204"/>
                  </a:lnTo>
                  <a:lnTo>
                    <a:pt x="79" y="204"/>
                  </a:lnTo>
                  <a:lnTo>
                    <a:pt x="47" y="149"/>
                  </a:lnTo>
                  <a:lnTo>
                    <a:pt x="0" y="141"/>
                  </a:lnTo>
                  <a:lnTo>
                    <a:pt x="0" y="118"/>
                  </a:lnTo>
                  <a:lnTo>
                    <a:pt x="0" y="55"/>
                  </a:lnTo>
                  <a:lnTo>
                    <a:pt x="32" y="47"/>
                  </a:lnTo>
                  <a:lnTo>
                    <a:pt x="16" y="24"/>
                  </a:lnTo>
                  <a:lnTo>
                    <a:pt x="32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90"/>
            <p:cNvSpPr>
              <a:spLocks noChangeAspect="1"/>
            </p:cNvSpPr>
            <p:nvPr/>
          </p:nvSpPr>
          <p:spPr bwMode="auto">
            <a:xfrm>
              <a:off x="2075" y="1215"/>
              <a:ext cx="334" cy="261"/>
            </a:xfrm>
            <a:custGeom>
              <a:avLst/>
              <a:gdLst/>
              <a:ahLst/>
              <a:cxnLst>
                <a:cxn ang="0">
                  <a:pos x="182" y="30"/>
                </a:cxn>
                <a:cxn ang="0">
                  <a:pos x="237" y="23"/>
                </a:cxn>
                <a:cxn ang="0">
                  <a:pos x="294" y="78"/>
                </a:cxn>
                <a:cxn ang="0">
                  <a:pos x="325" y="109"/>
                </a:cxn>
                <a:cxn ang="0">
                  <a:pos x="333" y="133"/>
                </a:cxn>
                <a:cxn ang="0">
                  <a:pos x="309" y="172"/>
                </a:cxn>
                <a:cxn ang="0">
                  <a:pos x="325" y="179"/>
                </a:cxn>
                <a:cxn ang="0">
                  <a:pos x="206" y="234"/>
                </a:cxn>
                <a:cxn ang="0">
                  <a:pos x="174" y="194"/>
                </a:cxn>
                <a:cxn ang="0">
                  <a:pos x="79" y="179"/>
                </a:cxn>
                <a:cxn ang="0">
                  <a:pos x="32" y="172"/>
                </a:cxn>
                <a:cxn ang="0">
                  <a:pos x="0" y="133"/>
                </a:cxn>
                <a:cxn ang="0">
                  <a:pos x="142" y="0"/>
                </a:cxn>
                <a:cxn ang="0">
                  <a:pos x="182" y="30"/>
                </a:cxn>
              </a:cxnLst>
              <a:rect l="0" t="0" r="r" b="b"/>
              <a:pathLst>
                <a:path w="333" h="234">
                  <a:moveTo>
                    <a:pt x="182" y="30"/>
                  </a:moveTo>
                  <a:lnTo>
                    <a:pt x="237" y="23"/>
                  </a:lnTo>
                  <a:lnTo>
                    <a:pt x="294" y="78"/>
                  </a:lnTo>
                  <a:lnTo>
                    <a:pt x="325" y="109"/>
                  </a:lnTo>
                  <a:lnTo>
                    <a:pt x="333" y="133"/>
                  </a:lnTo>
                  <a:lnTo>
                    <a:pt x="309" y="172"/>
                  </a:lnTo>
                  <a:lnTo>
                    <a:pt x="325" y="179"/>
                  </a:lnTo>
                  <a:lnTo>
                    <a:pt x="206" y="234"/>
                  </a:lnTo>
                  <a:lnTo>
                    <a:pt x="174" y="194"/>
                  </a:lnTo>
                  <a:lnTo>
                    <a:pt x="79" y="179"/>
                  </a:lnTo>
                  <a:lnTo>
                    <a:pt x="32" y="172"/>
                  </a:lnTo>
                  <a:lnTo>
                    <a:pt x="0" y="133"/>
                  </a:lnTo>
                  <a:lnTo>
                    <a:pt x="142" y="0"/>
                  </a:lnTo>
                  <a:lnTo>
                    <a:pt x="182" y="3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91"/>
            <p:cNvSpPr>
              <a:spLocks noChangeAspect="1"/>
            </p:cNvSpPr>
            <p:nvPr/>
          </p:nvSpPr>
          <p:spPr bwMode="auto">
            <a:xfrm>
              <a:off x="2045" y="1828"/>
              <a:ext cx="239" cy="312"/>
            </a:xfrm>
            <a:custGeom>
              <a:avLst/>
              <a:gdLst/>
              <a:ahLst/>
              <a:cxnLst>
                <a:cxn ang="0">
                  <a:pos x="32" y="234"/>
                </a:cxn>
                <a:cxn ang="0">
                  <a:pos x="23" y="211"/>
                </a:cxn>
                <a:cxn ang="0">
                  <a:pos x="32" y="195"/>
                </a:cxn>
                <a:cxn ang="0">
                  <a:pos x="0" y="109"/>
                </a:cxn>
                <a:cxn ang="0">
                  <a:pos x="23" y="86"/>
                </a:cxn>
                <a:cxn ang="0">
                  <a:pos x="16" y="78"/>
                </a:cxn>
                <a:cxn ang="0">
                  <a:pos x="23" y="78"/>
                </a:cxn>
                <a:cxn ang="0">
                  <a:pos x="23" y="70"/>
                </a:cxn>
                <a:cxn ang="0">
                  <a:pos x="111" y="16"/>
                </a:cxn>
                <a:cxn ang="0">
                  <a:pos x="127" y="23"/>
                </a:cxn>
                <a:cxn ang="0">
                  <a:pos x="127" y="0"/>
                </a:cxn>
                <a:cxn ang="0">
                  <a:pos x="238" y="70"/>
                </a:cxn>
                <a:cxn ang="0">
                  <a:pos x="230" y="242"/>
                </a:cxn>
                <a:cxn ang="0">
                  <a:pos x="32" y="281"/>
                </a:cxn>
                <a:cxn ang="0">
                  <a:pos x="23" y="234"/>
                </a:cxn>
                <a:cxn ang="0">
                  <a:pos x="32" y="234"/>
                </a:cxn>
              </a:cxnLst>
              <a:rect l="0" t="0" r="r" b="b"/>
              <a:pathLst>
                <a:path w="238" h="281">
                  <a:moveTo>
                    <a:pt x="32" y="234"/>
                  </a:moveTo>
                  <a:lnTo>
                    <a:pt x="23" y="211"/>
                  </a:lnTo>
                  <a:lnTo>
                    <a:pt x="32" y="195"/>
                  </a:lnTo>
                  <a:lnTo>
                    <a:pt x="0" y="109"/>
                  </a:lnTo>
                  <a:lnTo>
                    <a:pt x="23" y="86"/>
                  </a:lnTo>
                  <a:lnTo>
                    <a:pt x="16" y="78"/>
                  </a:lnTo>
                  <a:lnTo>
                    <a:pt x="23" y="78"/>
                  </a:lnTo>
                  <a:lnTo>
                    <a:pt x="23" y="70"/>
                  </a:lnTo>
                  <a:lnTo>
                    <a:pt x="111" y="16"/>
                  </a:lnTo>
                  <a:lnTo>
                    <a:pt x="127" y="23"/>
                  </a:lnTo>
                  <a:lnTo>
                    <a:pt x="127" y="0"/>
                  </a:lnTo>
                  <a:lnTo>
                    <a:pt x="238" y="70"/>
                  </a:lnTo>
                  <a:lnTo>
                    <a:pt x="230" y="242"/>
                  </a:lnTo>
                  <a:lnTo>
                    <a:pt x="32" y="281"/>
                  </a:lnTo>
                  <a:lnTo>
                    <a:pt x="23" y="234"/>
                  </a:lnTo>
                  <a:lnTo>
                    <a:pt x="32" y="23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92"/>
            <p:cNvSpPr>
              <a:spLocks noChangeAspect="1"/>
            </p:cNvSpPr>
            <p:nvPr/>
          </p:nvSpPr>
          <p:spPr bwMode="auto">
            <a:xfrm>
              <a:off x="2769" y="3060"/>
              <a:ext cx="283" cy="218"/>
            </a:xfrm>
            <a:custGeom>
              <a:avLst/>
              <a:gdLst/>
              <a:ahLst/>
              <a:cxnLst>
                <a:cxn ang="0">
                  <a:pos x="283" y="78"/>
                </a:cxn>
                <a:cxn ang="0">
                  <a:pos x="220" y="78"/>
                </a:cxn>
                <a:cxn ang="0">
                  <a:pos x="220" y="148"/>
                </a:cxn>
                <a:cxn ang="0">
                  <a:pos x="204" y="148"/>
                </a:cxn>
                <a:cxn ang="0">
                  <a:pos x="204" y="156"/>
                </a:cxn>
                <a:cxn ang="0">
                  <a:pos x="220" y="156"/>
                </a:cxn>
                <a:cxn ang="0">
                  <a:pos x="220" y="164"/>
                </a:cxn>
                <a:cxn ang="0">
                  <a:pos x="220" y="195"/>
                </a:cxn>
                <a:cxn ang="0">
                  <a:pos x="150" y="195"/>
                </a:cxn>
                <a:cxn ang="0">
                  <a:pos x="0" y="195"/>
                </a:cxn>
                <a:cxn ang="0">
                  <a:pos x="0" y="101"/>
                </a:cxn>
                <a:cxn ang="0">
                  <a:pos x="102" y="39"/>
                </a:cxn>
                <a:cxn ang="0">
                  <a:pos x="102" y="15"/>
                </a:cxn>
                <a:cxn ang="0">
                  <a:pos x="133" y="32"/>
                </a:cxn>
                <a:cxn ang="0">
                  <a:pos x="212" y="0"/>
                </a:cxn>
                <a:cxn ang="0">
                  <a:pos x="251" y="8"/>
                </a:cxn>
                <a:cxn ang="0">
                  <a:pos x="251" y="0"/>
                </a:cxn>
                <a:cxn ang="0">
                  <a:pos x="283" y="0"/>
                </a:cxn>
                <a:cxn ang="0">
                  <a:pos x="283" y="78"/>
                </a:cxn>
              </a:cxnLst>
              <a:rect l="0" t="0" r="r" b="b"/>
              <a:pathLst>
                <a:path w="283" h="195">
                  <a:moveTo>
                    <a:pt x="283" y="78"/>
                  </a:moveTo>
                  <a:lnTo>
                    <a:pt x="220" y="78"/>
                  </a:lnTo>
                  <a:lnTo>
                    <a:pt x="220" y="148"/>
                  </a:lnTo>
                  <a:lnTo>
                    <a:pt x="204" y="148"/>
                  </a:lnTo>
                  <a:lnTo>
                    <a:pt x="204" y="156"/>
                  </a:lnTo>
                  <a:lnTo>
                    <a:pt x="220" y="156"/>
                  </a:lnTo>
                  <a:lnTo>
                    <a:pt x="220" y="164"/>
                  </a:lnTo>
                  <a:lnTo>
                    <a:pt x="220" y="195"/>
                  </a:lnTo>
                  <a:lnTo>
                    <a:pt x="150" y="195"/>
                  </a:lnTo>
                  <a:lnTo>
                    <a:pt x="0" y="195"/>
                  </a:lnTo>
                  <a:lnTo>
                    <a:pt x="0" y="101"/>
                  </a:lnTo>
                  <a:lnTo>
                    <a:pt x="102" y="39"/>
                  </a:lnTo>
                  <a:lnTo>
                    <a:pt x="102" y="15"/>
                  </a:lnTo>
                  <a:lnTo>
                    <a:pt x="133" y="32"/>
                  </a:lnTo>
                  <a:lnTo>
                    <a:pt x="212" y="0"/>
                  </a:lnTo>
                  <a:lnTo>
                    <a:pt x="251" y="8"/>
                  </a:lnTo>
                  <a:lnTo>
                    <a:pt x="251" y="0"/>
                  </a:lnTo>
                  <a:lnTo>
                    <a:pt x="283" y="0"/>
                  </a:lnTo>
                  <a:lnTo>
                    <a:pt x="283" y="7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93"/>
            <p:cNvSpPr>
              <a:spLocks noChangeAspect="1"/>
            </p:cNvSpPr>
            <p:nvPr/>
          </p:nvSpPr>
          <p:spPr bwMode="auto">
            <a:xfrm>
              <a:off x="2895" y="1992"/>
              <a:ext cx="298" cy="429"/>
            </a:xfrm>
            <a:custGeom>
              <a:avLst/>
              <a:gdLst/>
              <a:ahLst/>
              <a:cxnLst>
                <a:cxn ang="0">
                  <a:pos x="299" y="63"/>
                </a:cxn>
                <a:cxn ang="0">
                  <a:pos x="268" y="142"/>
                </a:cxn>
                <a:cxn ang="0">
                  <a:pos x="251" y="173"/>
                </a:cxn>
                <a:cxn ang="0">
                  <a:pos x="275" y="267"/>
                </a:cxn>
                <a:cxn ang="0">
                  <a:pos x="244" y="346"/>
                </a:cxn>
                <a:cxn ang="0">
                  <a:pos x="173" y="354"/>
                </a:cxn>
                <a:cxn ang="0">
                  <a:pos x="189" y="385"/>
                </a:cxn>
                <a:cxn ang="0">
                  <a:pos x="158" y="385"/>
                </a:cxn>
                <a:cxn ang="0">
                  <a:pos x="95" y="346"/>
                </a:cxn>
                <a:cxn ang="0">
                  <a:pos x="110" y="276"/>
                </a:cxn>
                <a:cxn ang="0">
                  <a:pos x="86" y="259"/>
                </a:cxn>
                <a:cxn ang="0">
                  <a:pos x="78" y="212"/>
                </a:cxn>
                <a:cxn ang="0">
                  <a:pos x="39" y="197"/>
                </a:cxn>
                <a:cxn ang="0">
                  <a:pos x="0" y="133"/>
                </a:cxn>
                <a:cxn ang="0">
                  <a:pos x="55" y="142"/>
                </a:cxn>
                <a:cxn ang="0">
                  <a:pos x="63" y="110"/>
                </a:cxn>
                <a:cxn ang="0">
                  <a:pos x="55" y="110"/>
                </a:cxn>
                <a:cxn ang="0">
                  <a:pos x="63" y="86"/>
                </a:cxn>
                <a:cxn ang="0">
                  <a:pos x="158" y="23"/>
                </a:cxn>
                <a:cxn ang="0">
                  <a:pos x="189" y="0"/>
                </a:cxn>
                <a:cxn ang="0">
                  <a:pos x="212" y="0"/>
                </a:cxn>
                <a:cxn ang="0">
                  <a:pos x="275" y="31"/>
                </a:cxn>
                <a:cxn ang="0">
                  <a:pos x="299" y="63"/>
                </a:cxn>
              </a:cxnLst>
              <a:rect l="0" t="0" r="r" b="b"/>
              <a:pathLst>
                <a:path w="299" h="385">
                  <a:moveTo>
                    <a:pt x="299" y="63"/>
                  </a:moveTo>
                  <a:lnTo>
                    <a:pt x="268" y="142"/>
                  </a:lnTo>
                  <a:lnTo>
                    <a:pt x="251" y="173"/>
                  </a:lnTo>
                  <a:lnTo>
                    <a:pt x="275" y="267"/>
                  </a:lnTo>
                  <a:lnTo>
                    <a:pt x="244" y="346"/>
                  </a:lnTo>
                  <a:lnTo>
                    <a:pt x="173" y="354"/>
                  </a:lnTo>
                  <a:lnTo>
                    <a:pt x="189" y="385"/>
                  </a:lnTo>
                  <a:lnTo>
                    <a:pt x="158" y="385"/>
                  </a:lnTo>
                  <a:lnTo>
                    <a:pt x="95" y="346"/>
                  </a:lnTo>
                  <a:lnTo>
                    <a:pt x="110" y="276"/>
                  </a:lnTo>
                  <a:lnTo>
                    <a:pt x="86" y="259"/>
                  </a:lnTo>
                  <a:lnTo>
                    <a:pt x="78" y="212"/>
                  </a:lnTo>
                  <a:lnTo>
                    <a:pt x="39" y="197"/>
                  </a:lnTo>
                  <a:lnTo>
                    <a:pt x="0" y="133"/>
                  </a:lnTo>
                  <a:lnTo>
                    <a:pt x="55" y="142"/>
                  </a:lnTo>
                  <a:lnTo>
                    <a:pt x="63" y="110"/>
                  </a:lnTo>
                  <a:lnTo>
                    <a:pt x="55" y="110"/>
                  </a:lnTo>
                  <a:lnTo>
                    <a:pt x="63" y="86"/>
                  </a:lnTo>
                  <a:lnTo>
                    <a:pt x="158" y="23"/>
                  </a:lnTo>
                  <a:lnTo>
                    <a:pt x="189" y="0"/>
                  </a:lnTo>
                  <a:lnTo>
                    <a:pt x="212" y="0"/>
                  </a:lnTo>
                  <a:lnTo>
                    <a:pt x="275" y="31"/>
                  </a:lnTo>
                  <a:lnTo>
                    <a:pt x="299" y="6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94"/>
            <p:cNvSpPr>
              <a:spLocks noChangeAspect="1"/>
            </p:cNvSpPr>
            <p:nvPr/>
          </p:nvSpPr>
          <p:spPr bwMode="auto">
            <a:xfrm>
              <a:off x="3257" y="2281"/>
              <a:ext cx="272" cy="271"/>
            </a:xfrm>
            <a:custGeom>
              <a:avLst/>
              <a:gdLst/>
              <a:ahLst/>
              <a:cxnLst>
                <a:cxn ang="0">
                  <a:pos x="102" y="243"/>
                </a:cxn>
                <a:cxn ang="0">
                  <a:pos x="40" y="196"/>
                </a:cxn>
                <a:cxn ang="0">
                  <a:pos x="0" y="94"/>
                </a:cxn>
                <a:cxn ang="0">
                  <a:pos x="23" y="39"/>
                </a:cxn>
                <a:cxn ang="0">
                  <a:pos x="40" y="16"/>
                </a:cxn>
                <a:cxn ang="0">
                  <a:pos x="133" y="16"/>
                </a:cxn>
                <a:cxn ang="0">
                  <a:pos x="211" y="0"/>
                </a:cxn>
                <a:cxn ang="0">
                  <a:pos x="274" y="32"/>
                </a:cxn>
                <a:cxn ang="0">
                  <a:pos x="204" y="188"/>
                </a:cxn>
                <a:cxn ang="0">
                  <a:pos x="211" y="211"/>
                </a:cxn>
                <a:cxn ang="0">
                  <a:pos x="102" y="243"/>
                </a:cxn>
              </a:cxnLst>
              <a:rect l="0" t="0" r="r" b="b"/>
              <a:pathLst>
                <a:path w="274" h="243">
                  <a:moveTo>
                    <a:pt x="102" y="243"/>
                  </a:moveTo>
                  <a:lnTo>
                    <a:pt x="40" y="196"/>
                  </a:lnTo>
                  <a:lnTo>
                    <a:pt x="0" y="94"/>
                  </a:lnTo>
                  <a:lnTo>
                    <a:pt x="23" y="39"/>
                  </a:lnTo>
                  <a:lnTo>
                    <a:pt x="40" y="16"/>
                  </a:lnTo>
                  <a:lnTo>
                    <a:pt x="133" y="16"/>
                  </a:lnTo>
                  <a:lnTo>
                    <a:pt x="211" y="0"/>
                  </a:lnTo>
                  <a:lnTo>
                    <a:pt x="274" y="32"/>
                  </a:lnTo>
                  <a:lnTo>
                    <a:pt x="204" y="188"/>
                  </a:lnTo>
                  <a:lnTo>
                    <a:pt x="211" y="211"/>
                  </a:lnTo>
                  <a:lnTo>
                    <a:pt x="102" y="24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95"/>
            <p:cNvSpPr>
              <a:spLocks noChangeAspect="1"/>
            </p:cNvSpPr>
            <p:nvPr/>
          </p:nvSpPr>
          <p:spPr bwMode="auto">
            <a:xfrm>
              <a:off x="2682" y="2378"/>
              <a:ext cx="370" cy="247"/>
            </a:xfrm>
            <a:custGeom>
              <a:avLst/>
              <a:gdLst/>
              <a:ahLst/>
              <a:cxnLst>
                <a:cxn ang="0">
                  <a:pos x="362" y="71"/>
                </a:cxn>
                <a:cxn ang="0">
                  <a:pos x="330" y="102"/>
                </a:cxn>
                <a:cxn ang="0">
                  <a:pos x="354" y="125"/>
                </a:cxn>
                <a:cxn ang="0">
                  <a:pos x="322" y="134"/>
                </a:cxn>
                <a:cxn ang="0">
                  <a:pos x="252" y="173"/>
                </a:cxn>
                <a:cxn ang="0">
                  <a:pos x="276" y="203"/>
                </a:cxn>
                <a:cxn ang="0">
                  <a:pos x="252" y="203"/>
                </a:cxn>
                <a:cxn ang="0">
                  <a:pos x="220" y="220"/>
                </a:cxn>
                <a:cxn ang="0">
                  <a:pos x="205" y="203"/>
                </a:cxn>
                <a:cxn ang="0">
                  <a:pos x="212" y="142"/>
                </a:cxn>
                <a:cxn ang="0">
                  <a:pos x="126" y="125"/>
                </a:cxn>
                <a:cxn ang="0">
                  <a:pos x="118" y="110"/>
                </a:cxn>
                <a:cxn ang="0">
                  <a:pos x="126" y="102"/>
                </a:cxn>
                <a:cxn ang="0">
                  <a:pos x="63" y="79"/>
                </a:cxn>
                <a:cxn ang="0">
                  <a:pos x="0" y="79"/>
                </a:cxn>
                <a:cxn ang="0">
                  <a:pos x="8" y="47"/>
                </a:cxn>
                <a:cxn ang="0">
                  <a:pos x="111" y="17"/>
                </a:cxn>
                <a:cxn ang="0">
                  <a:pos x="126" y="17"/>
                </a:cxn>
                <a:cxn ang="0">
                  <a:pos x="141" y="39"/>
                </a:cxn>
                <a:cxn ang="0">
                  <a:pos x="307" y="0"/>
                </a:cxn>
                <a:cxn ang="0">
                  <a:pos x="370" y="39"/>
                </a:cxn>
                <a:cxn ang="0">
                  <a:pos x="362" y="71"/>
                </a:cxn>
              </a:cxnLst>
              <a:rect l="0" t="0" r="r" b="b"/>
              <a:pathLst>
                <a:path w="370" h="220">
                  <a:moveTo>
                    <a:pt x="362" y="71"/>
                  </a:moveTo>
                  <a:lnTo>
                    <a:pt x="330" y="102"/>
                  </a:lnTo>
                  <a:lnTo>
                    <a:pt x="354" y="125"/>
                  </a:lnTo>
                  <a:lnTo>
                    <a:pt x="322" y="134"/>
                  </a:lnTo>
                  <a:lnTo>
                    <a:pt x="252" y="173"/>
                  </a:lnTo>
                  <a:lnTo>
                    <a:pt x="276" y="203"/>
                  </a:lnTo>
                  <a:lnTo>
                    <a:pt x="252" y="203"/>
                  </a:lnTo>
                  <a:lnTo>
                    <a:pt x="220" y="220"/>
                  </a:lnTo>
                  <a:lnTo>
                    <a:pt x="205" y="203"/>
                  </a:lnTo>
                  <a:lnTo>
                    <a:pt x="212" y="142"/>
                  </a:lnTo>
                  <a:lnTo>
                    <a:pt x="126" y="125"/>
                  </a:lnTo>
                  <a:lnTo>
                    <a:pt x="118" y="110"/>
                  </a:lnTo>
                  <a:lnTo>
                    <a:pt x="126" y="102"/>
                  </a:lnTo>
                  <a:lnTo>
                    <a:pt x="63" y="79"/>
                  </a:lnTo>
                  <a:lnTo>
                    <a:pt x="0" y="79"/>
                  </a:lnTo>
                  <a:lnTo>
                    <a:pt x="8" y="47"/>
                  </a:lnTo>
                  <a:lnTo>
                    <a:pt x="111" y="17"/>
                  </a:lnTo>
                  <a:lnTo>
                    <a:pt x="126" y="17"/>
                  </a:lnTo>
                  <a:lnTo>
                    <a:pt x="141" y="39"/>
                  </a:lnTo>
                  <a:lnTo>
                    <a:pt x="307" y="0"/>
                  </a:lnTo>
                  <a:lnTo>
                    <a:pt x="370" y="39"/>
                  </a:lnTo>
                  <a:lnTo>
                    <a:pt x="362" y="7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96"/>
            <p:cNvSpPr>
              <a:spLocks noChangeAspect="1"/>
            </p:cNvSpPr>
            <p:nvPr/>
          </p:nvSpPr>
          <p:spPr bwMode="auto">
            <a:xfrm>
              <a:off x="2075" y="2089"/>
              <a:ext cx="334" cy="271"/>
            </a:xfrm>
            <a:custGeom>
              <a:avLst/>
              <a:gdLst/>
              <a:ahLst/>
              <a:cxnLst>
                <a:cxn ang="0">
                  <a:pos x="333" y="188"/>
                </a:cxn>
                <a:cxn ang="0">
                  <a:pos x="294" y="210"/>
                </a:cxn>
                <a:cxn ang="0">
                  <a:pos x="214" y="242"/>
                </a:cxn>
                <a:cxn ang="0">
                  <a:pos x="182" y="218"/>
                </a:cxn>
                <a:cxn ang="0">
                  <a:pos x="174" y="235"/>
                </a:cxn>
                <a:cxn ang="0">
                  <a:pos x="158" y="210"/>
                </a:cxn>
                <a:cxn ang="0">
                  <a:pos x="110" y="210"/>
                </a:cxn>
                <a:cxn ang="0">
                  <a:pos x="87" y="188"/>
                </a:cxn>
                <a:cxn ang="0">
                  <a:pos x="79" y="172"/>
                </a:cxn>
                <a:cxn ang="0">
                  <a:pos x="63" y="110"/>
                </a:cxn>
                <a:cxn ang="0">
                  <a:pos x="0" y="47"/>
                </a:cxn>
                <a:cxn ang="0">
                  <a:pos x="198" y="8"/>
                </a:cxn>
                <a:cxn ang="0">
                  <a:pos x="269" y="0"/>
                </a:cxn>
                <a:cxn ang="0">
                  <a:pos x="333" y="188"/>
                </a:cxn>
              </a:cxnLst>
              <a:rect l="0" t="0" r="r" b="b"/>
              <a:pathLst>
                <a:path w="333" h="242">
                  <a:moveTo>
                    <a:pt x="333" y="188"/>
                  </a:moveTo>
                  <a:lnTo>
                    <a:pt x="294" y="210"/>
                  </a:lnTo>
                  <a:lnTo>
                    <a:pt x="214" y="242"/>
                  </a:lnTo>
                  <a:lnTo>
                    <a:pt x="182" y="218"/>
                  </a:lnTo>
                  <a:lnTo>
                    <a:pt x="174" y="235"/>
                  </a:lnTo>
                  <a:lnTo>
                    <a:pt x="158" y="210"/>
                  </a:lnTo>
                  <a:lnTo>
                    <a:pt x="110" y="210"/>
                  </a:lnTo>
                  <a:lnTo>
                    <a:pt x="87" y="188"/>
                  </a:lnTo>
                  <a:lnTo>
                    <a:pt x="79" y="172"/>
                  </a:lnTo>
                  <a:lnTo>
                    <a:pt x="63" y="110"/>
                  </a:lnTo>
                  <a:lnTo>
                    <a:pt x="0" y="47"/>
                  </a:lnTo>
                  <a:lnTo>
                    <a:pt x="198" y="8"/>
                  </a:lnTo>
                  <a:lnTo>
                    <a:pt x="269" y="0"/>
                  </a:lnTo>
                  <a:lnTo>
                    <a:pt x="333" y="18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97"/>
            <p:cNvSpPr>
              <a:spLocks noChangeAspect="1"/>
            </p:cNvSpPr>
            <p:nvPr/>
          </p:nvSpPr>
          <p:spPr bwMode="auto">
            <a:xfrm>
              <a:off x="1745" y="2079"/>
              <a:ext cx="174" cy="212"/>
            </a:xfrm>
            <a:custGeom>
              <a:avLst/>
              <a:gdLst/>
              <a:ahLst/>
              <a:cxnLst>
                <a:cxn ang="0">
                  <a:pos x="174" y="0"/>
                </a:cxn>
                <a:cxn ang="0">
                  <a:pos x="174" y="182"/>
                </a:cxn>
                <a:cxn ang="0">
                  <a:pos x="167" y="190"/>
                </a:cxn>
                <a:cxn ang="0">
                  <a:pos x="111" y="190"/>
                </a:cxn>
                <a:cxn ang="0">
                  <a:pos x="111" y="159"/>
                </a:cxn>
                <a:cxn ang="0">
                  <a:pos x="0" y="151"/>
                </a:cxn>
                <a:cxn ang="0">
                  <a:pos x="16" y="119"/>
                </a:cxn>
                <a:cxn ang="0">
                  <a:pos x="24" y="119"/>
                </a:cxn>
                <a:cxn ang="0">
                  <a:pos x="24" y="7"/>
                </a:cxn>
                <a:cxn ang="0">
                  <a:pos x="111" y="16"/>
                </a:cxn>
                <a:cxn ang="0">
                  <a:pos x="111" y="0"/>
                </a:cxn>
                <a:cxn ang="0">
                  <a:pos x="174" y="0"/>
                </a:cxn>
              </a:cxnLst>
              <a:rect l="0" t="0" r="r" b="b"/>
              <a:pathLst>
                <a:path w="174" h="190">
                  <a:moveTo>
                    <a:pt x="174" y="0"/>
                  </a:moveTo>
                  <a:lnTo>
                    <a:pt x="174" y="182"/>
                  </a:lnTo>
                  <a:lnTo>
                    <a:pt x="167" y="190"/>
                  </a:lnTo>
                  <a:lnTo>
                    <a:pt x="111" y="190"/>
                  </a:lnTo>
                  <a:lnTo>
                    <a:pt x="111" y="159"/>
                  </a:lnTo>
                  <a:lnTo>
                    <a:pt x="0" y="151"/>
                  </a:lnTo>
                  <a:lnTo>
                    <a:pt x="16" y="119"/>
                  </a:lnTo>
                  <a:lnTo>
                    <a:pt x="24" y="119"/>
                  </a:lnTo>
                  <a:lnTo>
                    <a:pt x="24" y="7"/>
                  </a:lnTo>
                  <a:lnTo>
                    <a:pt x="111" y="16"/>
                  </a:lnTo>
                  <a:lnTo>
                    <a:pt x="111" y="0"/>
                  </a:lnTo>
                  <a:lnTo>
                    <a:pt x="174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98"/>
            <p:cNvSpPr>
              <a:spLocks noChangeAspect="1"/>
            </p:cNvSpPr>
            <p:nvPr/>
          </p:nvSpPr>
          <p:spPr bwMode="auto">
            <a:xfrm>
              <a:off x="2517" y="3674"/>
              <a:ext cx="157" cy="251"/>
            </a:xfrm>
            <a:custGeom>
              <a:avLst/>
              <a:gdLst/>
              <a:ahLst/>
              <a:cxnLst>
                <a:cxn ang="0">
                  <a:pos x="157" y="0"/>
                </a:cxn>
                <a:cxn ang="0">
                  <a:pos x="157" y="217"/>
                </a:cxn>
                <a:cxn ang="0">
                  <a:pos x="126" y="225"/>
                </a:cxn>
                <a:cxn ang="0">
                  <a:pos x="126" y="186"/>
                </a:cxn>
                <a:cxn ang="0">
                  <a:pos x="102" y="163"/>
                </a:cxn>
                <a:cxn ang="0">
                  <a:pos x="16" y="163"/>
                </a:cxn>
                <a:cxn ang="0">
                  <a:pos x="8" y="100"/>
                </a:cxn>
                <a:cxn ang="0">
                  <a:pos x="0" y="100"/>
                </a:cxn>
                <a:cxn ang="0">
                  <a:pos x="0" y="85"/>
                </a:cxn>
                <a:cxn ang="0">
                  <a:pos x="16" y="85"/>
                </a:cxn>
                <a:cxn ang="0">
                  <a:pos x="16" y="23"/>
                </a:cxn>
                <a:cxn ang="0">
                  <a:pos x="111" y="23"/>
                </a:cxn>
                <a:cxn ang="0">
                  <a:pos x="102" y="0"/>
                </a:cxn>
                <a:cxn ang="0">
                  <a:pos x="157" y="0"/>
                </a:cxn>
              </a:cxnLst>
              <a:rect l="0" t="0" r="r" b="b"/>
              <a:pathLst>
                <a:path w="157" h="225">
                  <a:moveTo>
                    <a:pt x="157" y="0"/>
                  </a:moveTo>
                  <a:lnTo>
                    <a:pt x="157" y="217"/>
                  </a:lnTo>
                  <a:lnTo>
                    <a:pt x="126" y="225"/>
                  </a:lnTo>
                  <a:lnTo>
                    <a:pt x="126" y="186"/>
                  </a:lnTo>
                  <a:lnTo>
                    <a:pt x="102" y="163"/>
                  </a:lnTo>
                  <a:lnTo>
                    <a:pt x="16" y="163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85"/>
                  </a:lnTo>
                  <a:lnTo>
                    <a:pt x="16" y="85"/>
                  </a:lnTo>
                  <a:lnTo>
                    <a:pt x="16" y="23"/>
                  </a:lnTo>
                  <a:lnTo>
                    <a:pt x="111" y="23"/>
                  </a:lnTo>
                  <a:lnTo>
                    <a:pt x="102" y="0"/>
                  </a:lnTo>
                  <a:lnTo>
                    <a:pt x="157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99"/>
            <p:cNvSpPr>
              <a:spLocks noChangeAspect="1"/>
            </p:cNvSpPr>
            <p:nvPr/>
          </p:nvSpPr>
          <p:spPr bwMode="auto">
            <a:xfrm>
              <a:off x="2495" y="2466"/>
              <a:ext cx="422" cy="453"/>
            </a:xfrm>
            <a:custGeom>
              <a:avLst/>
              <a:gdLst/>
              <a:ahLst/>
              <a:cxnLst>
                <a:cxn ang="0">
                  <a:pos x="0" y="85"/>
                </a:cxn>
                <a:cxn ang="0">
                  <a:pos x="187" y="0"/>
                </a:cxn>
                <a:cxn ang="0">
                  <a:pos x="250" y="0"/>
                </a:cxn>
                <a:cxn ang="0">
                  <a:pos x="312" y="23"/>
                </a:cxn>
                <a:cxn ang="0">
                  <a:pos x="305" y="31"/>
                </a:cxn>
                <a:cxn ang="0">
                  <a:pos x="312" y="46"/>
                </a:cxn>
                <a:cxn ang="0">
                  <a:pos x="398" y="63"/>
                </a:cxn>
                <a:cxn ang="0">
                  <a:pos x="391" y="124"/>
                </a:cxn>
                <a:cxn ang="0">
                  <a:pos x="406" y="141"/>
                </a:cxn>
                <a:cxn ang="0">
                  <a:pos x="398" y="148"/>
                </a:cxn>
                <a:cxn ang="0">
                  <a:pos x="422" y="164"/>
                </a:cxn>
                <a:cxn ang="0">
                  <a:pos x="406" y="171"/>
                </a:cxn>
                <a:cxn ang="0">
                  <a:pos x="375" y="180"/>
                </a:cxn>
                <a:cxn ang="0">
                  <a:pos x="375" y="210"/>
                </a:cxn>
                <a:cxn ang="0">
                  <a:pos x="336" y="265"/>
                </a:cxn>
                <a:cxn ang="0">
                  <a:pos x="359" y="289"/>
                </a:cxn>
                <a:cxn ang="0">
                  <a:pos x="265" y="360"/>
                </a:cxn>
                <a:cxn ang="0">
                  <a:pos x="241" y="360"/>
                </a:cxn>
                <a:cxn ang="0">
                  <a:pos x="163" y="406"/>
                </a:cxn>
                <a:cxn ang="0">
                  <a:pos x="62" y="203"/>
                </a:cxn>
                <a:cxn ang="0">
                  <a:pos x="0" y="85"/>
                </a:cxn>
              </a:cxnLst>
              <a:rect l="0" t="0" r="r" b="b"/>
              <a:pathLst>
                <a:path w="422" h="406">
                  <a:moveTo>
                    <a:pt x="0" y="85"/>
                  </a:moveTo>
                  <a:lnTo>
                    <a:pt x="187" y="0"/>
                  </a:lnTo>
                  <a:lnTo>
                    <a:pt x="250" y="0"/>
                  </a:lnTo>
                  <a:lnTo>
                    <a:pt x="312" y="23"/>
                  </a:lnTo>
                  <a:lnTo>
                    <a:pt x="305" y="31"/>
                  </a:lnTo>
                  <a:lnTo>
                    <a:pt x="312" y="46"/>
                  </a:lnTo>
                  <a:lnTo>
                    <a:pt x="398" y="63"/>
                  </a:lnTo>
                  <a:lnTo>
                    <a:pt x="391" y="124"/>
                  </a:lnTo>
                  <a:lnTo>
                    <a:pt x="406" y="141"/>
                  </a:lnTo>
                  <a:lnTo>
                    <a:pt x="398" y="148"/>
                  </a:lnTo>
                  <a:lnTo>
                    <a:pt x="422" y="164"/>
                  </a:lnTo>
                  <a:lnTo>
                    <a:pt x="406" y="171"/>
                  </a:lnTo>
                  <a:lnTo>
                    <a:pt x="375" y="180"/>
                  </a:lnTo>
                  <a:lnTo>
                    <a:pt x="375" y="210"/>
                  </a:lnTo>
                  <a:lnTo>
                    <a:pt x="336" y="265"/>
                  </a:lnTo>
                  <a:lnTo>
                    <a:pt x="359" y="289"/>
                  </a:lnTo>
                  <a:lnTo>
                    <a:pt x="265" y="360"/>
                  </a:lnTo>
                  <a:lnTo>
                    <a:pt x="241" y="360"/>
                  </a:lnTo>
                  <a:lnTo>
                    <a:pt x="163" y="406"/>
                  </a:lnTo>
                  <a:lnTo>
                    <a:pt x="62" y="203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100"/>
            <p:cNvSpPr>
              <a:spLocks noChangeAspect="1"/>
            </p:cNvSpPr>
            <p:nvPr/>
          </p:nvSpPr>
          <p:spPr bwMode="auto">
            <a:xfrm>
              <a:off x="1705" y="3094"/>
              <a:ext cx="300" cy="217"/>
            </a:xfrm>
            <a:custGeom>
              <a:avLst/>
              <a:gdLst/>
              <a:ahLst/>
              <a:cxnLst>
                <a:cxn ang="0">
                  <a:pos x="284" y="7"/>
                </a:cxn>
                <a:cxn ang="0">
                  <a:pos x="300" y="31"/>
                </a:cxn>
                <a:cxn ang="0">
                  <a:pos x="284" y="47"/>
                </a:cxn>
                <a:cxn ang="0">
                  <a:pos x="269" y="47"/>
                </a:cxn>
                <a:cxn ang="0">
                  <a:pos x="252" y="70"/>
                </a:cxn>
                <a:cxn ang="0">
                  <a:pos x="237" y="86"/>
                </a:cxn>
                <a:cxn ang="0">
                  <a:pos x="252" y="101"/>
                </a:cxn>
                <a:cxn ang="0">
                  <a:pos x="213" y="133"/>
                </a:cxn>
                <a:cxn ang="0">
                  <a:pos x="237" y="188"/>
                </a:cxn>
                <a:cxn ang="0">
                  <a:pos x="213" y="195"/>
                </a:cxn>
                <a:cxn ang="0">
                  <a:pos x="32" y="195"/>
                </a:cxn>
                <a:cxn ang="0">
                  <a:pos x="32" y="164"/>
                </a:cxn>
                <a:cxn ang="0">
                  <a:pos x="24" y="156"/>
                </a:cxn>
                <a:cxn ang="0">
                  <a:pos x="32" y="156"/>
                </a:cxn>
                <a:cxn ang="0">
                  <a:pos x="39" y="86"/>
                </a:cxn>
                <a:cxn ang="0">
                  <a:pos x="55" y="86"/>
                </a:cxn>
                <a:cxn ang="0">
                  <a:pos x="63" y="62"/>
                </a:cxn>
                <a:cxn ang="0">
                  <a:pos x="32" y="31"/>
                </a:cxn>
                <a:cxn ang="0">
                  <a:pos x="0" y="31"/>
                </a:cxn>
                <a:cxn ang="0">
                  <a:pos x="0" y="0"/>
                </a:cxn>
                <a:cxn ang="0">
                  <a:pos x="300" y="0"/>
                </a:cxn>
                <a:cxn ang="0">
                  <a:pos x="284" y="7"/>
                </a:cxn>
              </a:cxnLst>
              <a:rect l="0" t="0" r="r" b="b"/>
              <a:pathLst>
                <a:path w="300" h="195">
                  <a:moveTo>
                    <a:pt x="284" y="7"/>
                  </a:moveTo>
                  <a:lnTo>
                    <a:pt x="300" y="31"/>
                  </a:lnTo>
                  <a:lnTo>
                    <a:pt x="284" y="47"/>
                  </a:lnTo>
                  <a:lnTo>
                    <a:pt x="269" y="47"/>
                  </a:lnTo>
                  <a:lnTo>
                    <a:pt x="252" y="70"/>
                  </a:lnTo>
                  <a:lnTo>
                    <a:pt x="237" y="86"/>
                  </a:lnTo>
                  <a:lnTo>
                    <a:pt x="252" y="101"/>
                  </a:lnTo>
                  <a:lnTo>
                    <a:pt x="213" y="133"/>
                  </a:lnTo>
                  <a:lnTo>
                    <a:pt x="237" y="188"/>
                  </a:lnTo>
                  <a:lnTo>
                    <a:pt x="213" y="195"/>
                  </a:lnTo>
                  <a:lnTo>
                    <a:pt x="32" y="195"/>
                  </a:lnTo>
                  <a:lnTo>
                    <a:pt x="32" y="164"/>
                  </a:lnTo>
                  <a:lnTo>
                    <a:pt x="24" y="156"/>
                  </a:lnTo>
                  <a:lnTo>
                    <a:pt x="32" y="156"/>
                  </a:lnTo>
                  <a:lnTo>
                    <a:pt x="39" y="86"/>
                  </a:lnTo>
                  <a:lnTo>
                    <a:pt x="55" y="86"/>
                  </a:lnTo>
                  <a:lnTo>
                    <a:pt x="63" y="62"/>
                  </a:lnTo>
                  <a:lnTo>
                    <a:pt x="32" y="31"/>
                  </a:lnTo>
                  <a:lnTo>
                    <a:pt x="0" y="31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84" y="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101"/>
            <p:cNvSpPr>
              <a:spLocks noChangeAspect="1"/>
            </p:cNvSpPr>
            <p:nvPr/>
          </p:nvSpPr>
          <p:spPr bwMode="auto">
            <a:xfrm>
              <a:off x="3933" y="3262"/>
              <a:ext cx="48" cy="111"/>
            </a:xfrm>
            <a:custGeom>
              <a:avLst/>
              <a:gdLst/>
              <a:ahLst/>
              <a:cxnLst>
                <a:cxn ang="0">
                  <a:pos x="16" y="70"/>
                </a:cxn>
                <a:cxn ang="0">
                  <a:pos x="0" y="39"/>
                </a:cxn>
                <a:cxn ang="0">
                  <a:pos x="32" y="0"/>
                </a:cxn>
                <a:cxn ang="0">
                  <a:pos x="48" y="0"/>
                </a:cxn>
                <a:cxn ang="0">
                  <a:pos x="48" y="39"/>
                </a:cxn>
                <a:cxn ang="0">
                  <a:pos x="32" y="46"/>
                </a:cxn>
                <a:cxn ang="0">
                  <a:pos x="48" y="46"/>
                </a:cxn>
                <a:cxn ang="0">
                  <a:pos x="16" y="100"/>
                </a:cxn>
                <a:cxn ang="0">
                  <a:pos x="0" y="92"/>
                </a:cxn>
                <a:cxn ang="0">
                  <a:pos x="16" y="70"/>
                </a:cxn>
              </a:cxnLst>
              <a:rect l="0" t="0" r="r" b="b"/>
              <a:pathLst>
                <a:path w="48" h="100">
                  <a:moveTo>
                    <a:pt x="16" y="70"/>
                  </a:moveTo>
                  <a:lnTo>
                    <a:pt x="0" y="39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48" y="39"/>
                  </a:lnTo>
                  <a:lnTo>
                    <a:pt x="32" y="46"/>
                  </a:lnTo>
                  <a:lnTo>
                    <a:pt x="48" y="46"/>
                  </a:lnTo>
                  <a:lnTo>
                    <a:pt x="16" y="100"/>
                  </a:lnTo>
                  <a:lnTo>
                    <a:pt x="0" y="92"/>
                  </a:lnTo>
                  <a:lnTo>
                    <a:pt x="16" y="7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102"/>
            <p:cNvSpPr>
              <a:spLocks noChangeAspect="1"/>
            </p:cNvSpPr>
            <p:nvPr/>
          </p:nvSpPr>
          <p:spPr bwMode="auto">
            <a:xfrm>
              <a:off x="3491" y="2962"/>
              <a:ext cx="442" cy="368"/>
            </a:xfrm>
            <a:custGeom>
              <a:avLst/>
              <a:gdLst/>
              <a:ahLst/>
              <a:cxnLst>
                <a:cxn ang="0">
                  <a:pos x="442" y="251"/>
                </a:cxn>
                <a:cxn ang="0">
                  <a:pos x="434" y="297"/>
                </a:cxn>
                <a:cxn ang="0">
                  <a:pos x="411" y="297"/>
                </a:cxn>
                <a:cxn ang="0">
                  <a:pos x="434" y="313"/>
                </a:cxn>
                <a:cxn ang="0">
                  <a:pos x="418" y="329"/>
                </a:cxn>
                <a:cxn ang="0">
                  <a:pos x="386" y="297"/>
                </a:cxn>
                <a:cxn ang="0">
                  <a:pos x="356" y="297"/>
                </a:cxn>
                <a:cxn ang="0">
                  <a:pos x="277" y="306"/>
                </a:cxn>
                <a:cxn ang="0">
                  <a:pos x="253" y="282"/>
                </a:cxn>
                <a:cxn ang="0">
                  <a:pos x="253" y="274"/>
                </a:cxn>
                <a:cxn ang="0">
                  <a:pos x="229" y="274"/>
                </a:cxn>
                <a:cxn ang="0">
                  <a:pos x="127" y="219"/>
                </a:cxn>
                <a:cxn ang="0">
                  <a:pos x="103" y="188"/>
                </a:cxn>
                <a:cxn ang="0">
                  <a:pos x="39" y="149"/>
                </a:cxn>
                <a:cxn ang="0">
                  <a:pos x="39" y="133"/>
                </a:cxn>
                <a:cxn ang="0">
                  <a:pos x="48" y="86"/>
                </a:cxn>
                <a:cxn ang="0">
                  <a:pos x="16" y="62"/>
                </a:cxn>
                <a:cxn ang="0">
                  <a:pos x="0" y="39"/>
                </a:cxn>
                <a:cxn ang="0">
                  <a:pos x="39" y="23"/>
                </a:cxn>
                <a:cxn ang="0">
                  <a:pos x="71" y="0"/>
                </a:cxn>
                <a:cxn ang="0">
                  <a:pos x="79" y="0"/>
                </a:cxn>
                <a:cxn ang="0">
                  <a:pos x="142" y="32"/>
                </a:cxn>
                <a:cxn ang="0">
                  <a:pos x="166" y="86"/>
                </a:cxn>
                <a:cxn ang="0">
                  <a:pos x="190" y="86"/>
                </a:cxn>
                <a:cxn ang="0">
                  <a:pos x="245" y="71"/>
                </a:cxn>
                <a:cxn ang="0">
                  <a:pos x="253" y="94"/>
                </a:cxn>
                <a:cxn ang="0">
                  <a:pos x="292" y="94"/>
                </a:cxn>
                <a:cxn ang="0">
                  <a:pos x="308" y="157"/>
                </a:cxn>
                <a:cxn ang="0">
                  <a:pos x="339" y="180"/>
                </a:cxn>
                <a:cxn ang="0">
                  <a:pos x="324" y="188"/>
                </a:cxn>
                <a:cxn ang="0">
                  <a:pos x="339" y="165"/>
                </a:cxn>
                <a:cxn ang="0">
                  <a:pos x="356" y="212"/>
                </a:cxn>
                <a:cxn ang="0">
                  <a:pos x="379" y="204"/>
                </a:cxn>
                <a:cxn ang="0">
                  <a:pos x="386" y="235"/>
                </a:cxn>
                <a:cxn ang="0">
                  <a:pos x="442" y="251"/>
                </a:cxn>
              </a:cxnLst>
              <a:rect l="0" t="0" r="r" b="b"/>
              <a:pathLst>
                <a:path w="442" h="329">
                  <a:moveTo>
                    <a:pt x="442" y="251"/>
                  </a:moveTo>
                  <a:lnTo>
                    <a:pt x="434" y="297"/>
                  </a:lnTo>
                  <a:lnTo>
                    <a:pt x="411" y="297"/>
                  </a:lnTo>
                  <a:lnTo>
                    <a:pt x="434" y="313"/>
                  </a:lnTo>
                  <a:lnTo>
                    <a:pt x="418" y="329"/>
                  </a:lnTo>
                  <a:lnTo>
                    <a:pt x="386" y="297"/>
                  </a:lnTo>
                  <a:lnTo>
                    <a:pt x="356" y="297"/>
                  </a:lnTo>
                  <a:lnTo>
                    <a:pt x="277" y="306"/>
                  </a:lnTo>
                  <a:lnTo>
                    <a:pt x="253" y="282"/>
                  </a:lnTo>
                  <a:lnTo>
                    <a:pt x="253" y="274"/>
                  </a:lnTo>
                  <a:lnTo>
                    <a:pt x="229" y="274"/>
                  </a:lnTo>
                  <a:lnTo>
                    <a:pt x="127" y="219"/>
                  </a:lnTo>
                  <a:lnTo>
                    <a:pt x="103" y="188"/>
                  </a:lnTo>
                  <a:lnTo>
                    <a:pt x="39" y="149"/>
                  </a:lnTo>
                  <a:lnTo>
                    <a:pt x="39" y="133"/>
                  </a:lnTo>
                  <a:lnTo>
                    <a:pt x="48" y="86"/>
                  </a:lnTo>
                  <a:lnTo>
                    <a:pt x="16" y="62"/>
                  </a:lnTo>
                  <a:lnTo>
                    <a:pt x="0" y="39"/>
                  </a:lnTo>
                  <a:lnTo>
                    <a:pt x="39" y="23"/>
                  </a:lnTo>
                  <a:lnTo>
                    <a:pt x="71" y="0"/>
                  </a:lnTo>
                  <a:lnTo>
                    <a:pt x="79" y="0"/>
                  </a:lnTo>
                  <a:lnTo>
                    <a:pt x="142" y="32"/>
                  </a:lnTo>
                  <a:lnTo>
                    <a:pt x="166" y="86"/>
                  </a:lnTo>
                  <a:lnTo>
                    <a:pt x="190" y="86"/>
                  </a:lnTo>
                  <a:lnTo>
                    <a:pt x="245" y="71"/>
                  </a:lnTo>
                  <a:lnTo>
                    <a:pt x="253" y="94"/>
                  </a:lnTo>
                  <a:lnTo>
                    <a:pt x="292" y="94"/>
                  </a:lnTo>
                  <a:lnTo>
                    <a:pt x="308" y="157"/>
                  </a:lnTo>
                  <a:lnTo>
                    <a:pt x="339" y="180"/>
                  </a:lnTo>
                  <a:lnTo>
                    <a:pt x="324" y="188"/>
                  </a:lnTo>
                  <a:lnTo>
                    <a:pt x="339" y="165"/>
                  </a:lnTo>
                  <a:lnTo>
                    <a:pt x="356" y="212"/>
                  </a:lnTo>
                  <a:lnTo>
                    <a:pt x="379" y="204"/>
                  </a:lnTo>
                  <a:lnTo>
                    <a:pt x="386" y="235"/>
                  </a:lnTo>
                  <a:lnTo>
                    <a:pt x="442" y="25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103"/>
            <p:cNvSpPr>
              <a:spLocks noChangeAspect="1"/>
            </p:cNvSpPr>
            <p:nvPr/>
          </p:nvSpPr>
          <p:spPr bwMode="auto">
            <a:xfrm>
              <a:off x="2902" y="1465"/>
              <a:ext cx="315" cy="276"/>
            </a:xfrm>
            <a:custGeom>
              <a:avLst/>
              <a:gdLst/>
              <a:ahLst/>
              <a:cxnLst>
                <a:cxn ang="0">
                  <a:pos x="102" y="32"/>
                </a:cxn>
                <a:cxn ang="0">
                  <a:pos x="149" y="80"/>
                </a:cxn>
                <a:cxn ang="0">
                  <a:pos x="228" y="119"/>
                </a:cxn>
                <a:cxn ang="0">
                  <a:pos x="274" y="159"/>
                </a:cxn>
                <a:cxn ang="0">
                  <a:pos x="314" y="214"/>
                </a:cxn>
                <a:cxn ang="0">
                  <a:pos x="204" y="199"/>
                </a:cxn>
                <a:cxn ang="0">
                  <a:pos x="165" y="230"/>
                </a:cxn>
                <a:cxn ang="0">
                  <a:pos x="118" y="246"/>
                </a:cxn>
                <a:cxn ang="0">
                  <a:pos x="55" y="134"/>
                </a:cxn>
                <a:cxn ang="0">
                  <a:pos x="31" y="103"/>
                </a:cxn>
                <a:cxn ang="0">
                  <a:pos x="55" y="80"/>
                </a:cxn>
                <a:cxn ang="0">
                  <a:pos x="31" y="80"/>
                </a:cxn>
                <a:cxn ang="0">
                  <a:pos x="0" y="0"/>
                </a:cxn>
                <a:cxn ang="0">
                  <a:pos x="55" y="16"/>
                </a:cxn>
                <a:cxn ang="0">
                  <a:pos x="102" y="32"/>
                </a:cxn>
              </a:cxnLst>
              <a:rect l="0" t="0" r="r" b="b"/>
              <a:pathLst>
                <a:path w="314" h="246">
                  <a:moveTo>
                    <a:pt x="102" y="32"/>
                  </a:moveTo>
                  <a:lnTo>
                    <a:pt x="149" y="80"/>
                  </a:lnTo>
                  <a:lnTo>
                    <a:pt x="228" y="119"/>
                  </a:lnTo>
                  <a:lnTo>
                    <a:pt x="274" y="159"/>
                  </a:lnTo>
                  <a:lnTo>
                    <a:pt x="314" y="214"/>
                  </a:lnTo>
                  <a:lnTo>
                    <a:pt x="204" y="199"/>
                  </a:lnTo>
                  <a:lnTo>
                    <a:pt x="165" y="230"/>
                  </a:lnTo>
                  <a:lnTo>
                    <a:pt x="118" y="246"/>
                  </a:lnTo>
                  <a:lnTo>
                    <a:pt x="55" y="134"/>
                  </a:lnTo>
                  <a:lnTo>
                    <a:pt x="31" y="103"/>
                  </a:lnTo>
                  <a:lnTo>
                    <a:pt x="55" y="80"/>
                  </a:lnTo>
                  <a:lnTo>
                    <a:pt x="31" y="80"/>
                  </a:lnTo>
                  <a:lnTo>
                    <a:pt x="0" y="0"/>
                  </a:lnTo>
                  <a:lnTo>
                    <a:pt x="55" y="16"/>
                  </a:lnTo>
                  <a:lnTo>
                    <a:pt x="102" y="3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104"/>
            <p:cNvSpPr>
              <a:spLocks noChangeAspect="1"/>
            </p:cNvSpPr>
            <p:nvPr/>
          </p:nvSpPr>
          <p:spPr bwMode="auto">
            <a:xfrm>
              <a:off x="3374" y="3006"/>
              <a:ext cx="345" cy="377"/>
            </a:xfrm>
            <a:custGeom>
              <a:avLst/>
              <a:gdLst/>
              <a:ahLst/>
              <a:cxnLst>
                <a:cxn ang="0">
                  <a:pos x="134" y="23"/>
                </a:cxn>
                <a:cxn ang="0">
                  <a:pos x="165" y="47"/>
                </a:cxn>
                <a:cxn ang="0">
                  <a:pos x="157" y="94"/>
                </a:cxn>
                <a:cxn ang="0">
                  <a:pos x="157" y="110"/>
                </a:cxn>
                <a:cxn ang="0">
                  <a:pos x="221" y="148"/>
                </a:cxn>
                <a:cxn ang="0">
                  <a:pos x="244" y="180"/>
                </a:cxn>
                <a:cxn ang="0">
                  <a:pos x="347" y="235"/>
                </a:cxn>
                <a:cxn ang="0">
                  <a:pos x="292" y="321"/>
                </a:cxn>
                <a:cxn ang="0">
                  <a:pos x="221" y="337"/>
                </a:cxn>
                <a:cxn ang="0">
                  <a:pos x="197" y="329"/>
                </a:cxn>
                <a:cxn ang="0">
                  <a:pos x="197" y="305"/>
                </a:cxn>
                <a:cxn ang="0">
                  <a:pos x="150" y="290"/>
                </a:cxn>
                <a:cxn ang="0">
                  <a:pos x="134" y="258"/>
                </a:cxn>
                <a:cxn ang="0">
                  <a:pos x="94" y="258"/>
                </a:cxn>
                <a:cxn ang="0">
                  <a:pos x="71" y="212"/>
                </a:cxn>
                <a:cxn ang="0">
                  <a:pos x="48" y="212"/>
                </a:cxn>
                <a:cxn ang="0">
                  <a:pos x="48" y="196"/>
                </a:cxn>
                <a:cxn ang="0">
                  <a:pos x="31" y="180"/>
                </a:cxn>
                <a:cxn ang="0">
                  <a:pos x="16" y="172"/>
                </a:cxn>
                <a:cxn ang="0">
                  <a:pos x="8" y="172"/>
                </a:cxn>
                <a:cxn ang="0">
                  <a:pos x="0" y="148"/>
                </a:cxn>
                <a:cxn ang="0">
                  <a:pos x="16" y="148"/>
                </a:cxn>
                <a:cxn ang="0">
                  <a:pos x="48" y="94"/>
                </a:cxn>
                <a:cxn ang="0">
                  <a:pos x="63" y="86"/>
                </a:cxn>
                <a:cxn ang="0">
                  <a:pos x="71" y="47"/>
                </a:cxn>
                <a:cxn ang="0">
                  <a:pos x="118" y="0"/>
                </a:cxn>
                <a:cxn ang="0">
                  <a:pos x="134" y="23"/>
                </a:cxn>
              </a:cxnLst>
              <a:rect l="0" t="0" r="r" b="b"/>
              <a:pathLst>
                <a:path w="347" h="337">
                  <a:moveTo>
                    <a:pt x="134" y="23"/>
                  </a:moveTo>
                  <a:lnTo>
                    <a:pt x="165" y="47"/>
                  </a:lnTo>
                  <a:lnTo>
                    <a:pt x="157" y="94"/>
                  </a:lnTo>
                  <a:lnTo>
                    <a:pt x="157" y="110"/>
                  </a:lnTo>
                  <a:lnTo>
                    <a:pt x="221" y="148"/>
                  </a:lnTo>
                  <a:lnTo>
                    <a:pt x="244" y="180"/>
                  </a:lnTo>
                  <a:lnTo>
                    <a:pt x="347" y="235"/>
                  </a:lnTo>
                  <a:lnTo>
                    <a:pt x="292" y="321"/>
                  </a:lnTo>
                  <a:lnTo>
                    <a:pt x="221" y="337"/>
                  </a:lnTo>
                  <a:lnTo>
                    <a:pt x="197" y="329"/>
                  </a:lnTo>
                  <a:lnTo>
                    <a:pt x="197" y="305"/>
                  </a:lnTo>
                  <a:lnTo>
                    <a:pt x="150" y="290"/>
                  </a:lnTo>
                  <a:lnTo>
                    <a:pt x="134" y="258"/>
                  </a:lnTo>
                  <a:lnTo>
                    <a:pt x="94" y="258"/>
                  </a:lnTo>
                  <a:lnTo>
                    <a:pt x="71" y="212"/>
                  </a:lnTo>
                  <a:lnTo>
                    <a:pt x="48" y="212"/>
                  </a:lnTo>
                  <a:lnTo>
                    <a:pt x="48" y="196"/>
                  </a:lnTo>
                  <a:lnTo>
                    <a:pt x="31" y="180"/>
                  </a:lnTo>
                  <a:lnTo>
                    <a:pt x="16" y="172"/>
                  </a:lnTo>
                  <a:lnTo>
                    <a:pt x="8" y="172"/>
                  </a:lnTo>
                  <a:lnTo>
                    <a:pt x="0" y="148"/>
                  </a:lnTo>
                  <a:lnTo>
                    <a:pt x="16" y="148"/>
                  </a:lnTo>
                  <a:lnTo>
                    <a:pt x="48" y="94"/>
                  </a:lnTo>
                  <a:lnTo>
                    <a:pt x="63" y="86"/>
                  </a:lnTo>
                  <a:lnTo>
                    <a:pt x="71" y="47"/>
                  </a:lnTo>
                  <a:lnTo>
                    <a:pt x="118" y="0"/>
                  </a:lnTo>
                  <a:lnTo>
                    <a:pt x="134" y="2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105"/>
            <p:cNvSpPr>
              <a:spLocks noChangeAspect="1"/>
            </p:cNvSpPr>
            <p:nvPr/>
          </p:nvSpPr>
          <p:spPr bwMode="auto">
            <a:xfrm>
              <a:off x="2312" y="3785"/>
              <a:ext cx="331" cy="325"/>
            </a:xfrm>
            <a:custGeom>
              <a:avLst/>
              <a:gdLst/>
              <a:ahLst/>
              <a:cxnLst>
                <a:cxn ang="0">
                  <a:pos x="126" y="274"/>
                </a:cxn>
                <a:cxn ang="0">
                  <a:pos x="95" y="274"/>
                </a:cxn>
                <a:cxn ang="0">
                  <a:pos x="87" y="267"/>
                </a:cxn>
                <a:cxn ang="0">
                  <a:pos x="32" y="235"/>
                </a:cxn>
                <a:cxn ang="0">
                  <a:pos x="0" y="196"/>
                </a:cxn>
                <a:cxn ang="0">
                  <a:pos x="24" y="196"/>
                </a:cxn>
                <a:cxn ang="0">
                  <a:pos x="32" y="149"/>
                </a:cxn>
                <a:cxn ang="0">
                  <a:pos x="95" y="126"/>
                </a:cxn>
                <a:cxn ang="0">
                  <a:pos x="87" y="110"/>
                </a:cxn>
                <a:cxn ang="0">
                  <a:pos x="32" y="86"/>
                </a:cxn>
                <a:cxn ang="0">
                  <a:pos x="32" y="55"/>
                </a:cxn>
                <a:cxn ang="0">
                  <a:pos x="8" y="0"/>
                </a:cxn>
                <a:cxn ang="0">
                  <a:pos x="134" y="0"/>
                </a:cxn>
                <a:cxn ang="0">
                  <a:pos x="204" y="0"/>
                </a:cxn>
                <a:cxn ang="0">
                  <a:pos x="212" y="0"/>
                </a:cxn>
                <a:cxn ang="0">
                  <a:pos x="221" y="63"/>
                </a:cxn>
                <a:cxn ang="0">
                  <a:pos x="307" y="63"/>
                </a:cxn>
                <a:cxn ang="0">
                  <a:pos x="330" y="86"/>
                </a:cxn>
                <a:cxn ang="0">
                  <a:pos x="330" y="126"/>
                </a:cxn>
                <a:cxn ang="0">
                  <a:pos x="283" y="126"/>
                </a:cxn>
                <a:cxn ang="0">
                  <a:pos x="267" y="165"/>
                </a:cxn>
                <a:cxn ang="0">
                  <a:pos x="243" y="172"/>
                </a:cxn>
                <a:cxn ang="0">
                  <a:pos x="243" y="267"/>
                </a:cxn>
                <a:cxn ang="0">
                  <a:pos x="267" y="274"/>
                </a:cxn>
                <a:cxn ang="0">
                  <a:pos x="243" y="274"/>
                </a:cxn>
                <a:cxn ang="0">
                  <a:pos x="243" y="290"/>
                </a:cxn>
                <a:cxn ang="0">
                  <a:pos x="126" y="274"/>
                </a:cxn>
              </a:cxnLst>
              <a:rect l="0" t="0" r="r" b="b"/>
              <a:pathLst>
                <a:path w="330" h="290">
                  <a:moveTo>
                    <a:pt x="126" y="274"/>
                  </a:moveTo>
                  <a:lnTo>
                    <a:pt x="95" y="274"/>
                  </a:lnTo>
                  <a:lnTo>
                    <a:pt x="87" y="267"/>
                  </a:lnTo>
                  <a:lnTo>
                    <a:pt x="32" y="235"/>
                  </a:lnTo>
                  <a:lnTo>
                    <a:pt x="0" y="196"/>
                  </a:lnTo>
                  <a:lnTo>
                    <a:pt x="24" y="196"/>
                  </a:lnTo>
                  <a:lnTo>
                    <a:pt x="32" y="149"/>
                  </a:lnTo>
                  <a:lnTo>
                    <a:pt x="95" y="126"/>
                  </a:lnTo>
                  <a:lnTo>
                    <a:pt x="87" y="110"/>
                  </a:lnTo>
                  <a:lnTo>
                    <a:pt x="32" y="86"/>
                  </a:lnTo>
                  <a:lnTo>
                    <a:pt x="32" y="55"/>
                  </a:lnTo>
                  <a:lnTo>
                    <a:pt x="8" y="0"/>
                  </a:lnTo>
                  <a:lnTo>
                    <a:pt x="134" y="0"/>
                  </a:lnTo>
                  <a:lnTo>
                    <a:pt x="204" y="0"/>
                  </a:lnTo>
                  <a:lnTo>
                    <a:pt x="212" y="0"/>
                  </a:lnTo>
                  <a:lnTo>
                    <a:pt x="221" y="63"/>
                  </a:lnTo>
                  <a:lnTo>
                    <a:pt x="307" y="63"/>
                  </a:lnTo>
                  <a:lnTo>
                    <a:pt x="330" y="86"/>
                  </a:lnTo>
                  <a:lnTo>
                    <a:pt x="330" y="126"/>
                  </a:lnTo>
                  <a:lnTo>
                    <a:pt x="283" y="126"/>
                  </a:lnTo>
                  <a:lnTo>
                    <a:pt x="267" y="165"/>
                  </a:lnTo>
                  <a:lnTo>
                    <a:pt x="243" y="172"/>
                  </a:lnTo>
                  <a:lnTo>
                    <a:pt x="243" y="267"/>
                  </a:lnTo>
                  <a:lnTo>
                    <a:pt x="267" y="274"/>
                  </a:lnTo>
                  <a:lnTo>
                    <a:pt x="243" y="274"/>
                  </a:lnTo>
                  <a:lnTo>
                    <a:pt x="243" y="290"/>
                  </a:lnTo>
                  <a:lnTo>
                    <a:pt x="126" y="274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106"/>
            <p:cNvSpPr>
              <a:spLocks noChangeAspect="1"/>
            </p:cNvSpPr>
            <p:nvPr/>
          </p:nvSpPr>
          <p:spPr bwMode="auto">
            <a:xfrm>
              <a:off x="1817" y="871"/>
              <a:ext cx="251" cy="256"/>
            </a:xfrm>
            <a:custGeom>
              <a:avLst/>
              <a:gdLst/>
              <a:ahLst/>
              <a:cxnLst>
                <a:cxn ang="0">
                  <a:pos x="62" y="198"/>
                </a:cxn>
                <a:cxn ang="0">
                  <a:pos x="0" y="142"/>
                </a:cxn>
                <a:cxn ang="0">
                  <a:pos x="0" y="87"/>
                </a:cxn>
                <a:cxn ang="0">
                  <a:pos x="0" y="79"/>
                </a:cxn>
                <a:cxn ang="0">
                  <a:pos x="15" y="63"/>
                </a:cxn>
                <a:cxn ang="0">
                  <a:pos x="39" y="56"/>
                </a:cxn>
                <a:cxn ang="0">
                  <a:pos x="101" y="63"/>
                </a:cxn>
                <a:cxn ang="0">
                  <a:pos x="133" y="32"/>
                </a:cxn>
                <a:cxn ang="0">
                  <a:pos x="140" y="16"/>
                </a:cxn>
                <a:cxn ang="0">
                  <a:pos x="164" y="0"/>
                </a:cxn>
                <a:cxn ang="0">
                  <a:pos x="226" y="16"/>
                </a:cxn>
                <a:cxn ang="0">
                  <a:pos x="218" y="48"/>
                </a:cxn>
                <a:cxn ang="0">
                  <a:pos x="218" y="87"/>
                </a:cxn>
                <a:cxn ang="0">
                  <a:pos x="226" y="87"/>
                </a:cxn>
                <a:cxn ang="0">
                  <a:pos x="226" y="126"/>
                </a:cxn>
                <a:cxn ang="0">
                  <a:pos x="249" y="142"/>
                </a:cxn>
                <a:cxn ang="0">
                  <a:pos x="242" y="158"/>
                </a:cxn>
                <a:cxn ang="0">
                  <a:pos x="218" y="205"/>
                </a:cxn>
                <a:cxn ang="0">
                  <a:pos x="187" y="198"/>
                </a:cxn>
                <a:cxn ang="0">
                  <a:pos x="187" y="205"/>
                </a:cxn>
                <a:cxn ang="0">
                  <a:pos x="140" y="229"/>
                </a:cxn>
                <a:cxn ang="0">
                  <a:pos x="62" y="198"/>
                </a:cxn>
              </a:cxnLst>
              <a:rect l="0" t="0" r="r" b="b"/>
              <a:pathLst>
                <a:path w="249" h="229">
                  <a:moveTo>
                    <a:pt x="62" y="198"/>
                  </a:moveTo>
                  <a:lnTo>
                    <a:pt x="0" y="142"/>
                  </a:lnTo>
                  <a:lnTo>
                    <a:pt x="0" y="87"/>
                  </a:lnTo>
                  <a:lnTo>
                    <a:pt x="0" y="79"/>
                  </a:lnTo>
                  <a:lnTo>
                    <a:pt x="15" y="63"/>
                  </a:lnTo>
                  <a:lnTo>
                    <a:pt x="39" y="56"/>
                  </a:lnTo>
                  <a:lnTo>
                    <a:pt x="101" y="63"/>
                  </a:lnTo>
                  <a:lnTo>
                    <a:pt x="133" y="32"/>
                  </a:lnTo>
                  <a:lnTo>
                    <a:pt x="140" y="16"/>
                  </a:lnTo>
                  <a:lnTo>
                    <a:pt x="164" y="0"/>
                  </a:lnTo>
                  <a:lnTo>
                    <a:pt x="226" y="16"/>
                  </a:lnTo>
                  <a:lnTo>
                    <a:pt x="218" y="48"/>
                  </a:lnTo>
                  <a:lnTo>
                    <a:pt x="218" y="87"/>
                  </a:lnTo>
                  <a:lnTo>
                    <a:pt x="226" y="87"/>
                  </a:lnTo>
                  <a:lnTo>
                    <a:pt x="226" y="126"/>
                  </a:lnTo>
                  <a:lnTo>
                    <a:pt x="249" y="142"/>
                  </a:lnTo>
                  <a:lnTo>
                    <a:pt x="242" y="158"/>
                  </a:lnTo>
                  <a:lnTo>
                    <a:pt x="218" y="205"/>
                  </a:lnTo>
                  <a:lnTo>
                    <a:pt x="187" y="198"/>
                  </a:lnTo>
                  <a:lnTo>
                    <a:pt x="187" y="205"/>
                  </a:lnTo>
                  <a:lnTo>
                    <a:pt x="140" y="229"/>
                  </a:lnTo>
                  <a:lnTo>
                    <a:pt x="62" y="19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107"/>
            <p:cNvSpPr>
              <a:spLocks noChangeAspect="1"/>
            </p:cNvSpPr>
            <p:nvPr/>
          </p:nvSpPr>
          <p:spPr bwMode="auto">
            <a:xfrm>
              <a:off x="2902" y="1722"/>
              <a:ext cx="244" cy="270"/>
            </a:xfrm>
            <a:custGeom>
              <a:avLst/>
              <a:gdLst/>
              <a:ahLst/>
              <a:cxnLst>
                <a:cxn ang="0">
                  <a:pos x="142" y="16"/>
                </a:cxn>
                <a:cxn ang="0">
                  <a:pos x="165" y="47"/>
                </a:cxn>
                <a:cxn ang="0">
                  <a:pos x="150" y="78"/>
                </a:cxn>
                <a:cxn ang="0">
                  <a:pos x="181" y="94"/>
                </a:cxn>
                <a:cxn ang="0">
                  <a:pos x="174" y="94"/>
                </a:cxn>
                <a:cxn ang="0">
                  <a:pos x="181" y="117"/>
                </a:cxn>
                <a:cxn ang="0">
                  <a:pos x="244" y="210"/>
                </a:cxn>
                <a:cxn ang="0">
                  <a:pos x="205" y="242"/>
                </a:cxn>
                <a:cxn ang="0">
                  <a:pos x="181" y="242"/>
                </a:cxn>
                <a:cxn ang="0">
                  <a:pos x="142" y="226"/>
                </a:cxn>
                <a:cxn ang="0">
                  <a:pos x="79" y="210"/>
                </a:cxn>
                <a:cxn ang="0">
                  <a:pos x="71" y="172"/>
                </a:cxn>
                <a:cxn ang="0">
                  <a:pos x="48" y="148"/>
                </a:cxn>
                <a:cxn ang="0">
                  <a:pos x="0" y="31"/>
                </a:cxn>
                <a:cxn ang="0">
                  <a:pos x="24" y="31"/>
                </a:cxn>
                <a:cxn ang="0">
                  <a:pos x="24" y="16"/>
                </a:cxn>
                <a:cxn ang="0">
                  <a:pos x="48" y="16"/>
                </a:cxn>
                <a:cxn ang="0">
                  <a:pos x="48" y="0"/>
                </a:cxn>
                <a:cxn ang="0">
                  <a:pos x="71" y="16"/>
                </a:cxn>
                <a:cxn ang="0">
                  <a:pos x="103" y="0"/>
                </a:cxn>
                <a:cxn ang="0">
                  <a:pos x="118" y="16"/>
                </a:cxn>
                <a:cxn ang="0">
                  <a:pos x="165" y="0"/>
                </a:cxn>
                <a:cxn ang="0">
                  <a:pos x="142" y="16"/>
                </a:cxn>
              </a:cxnLst>
              <a:rect l="0" t="0" r="r" b="b"/>
              <a:pathLst>
                <a:path w="244" h="242">
                  <a:moveTo>
                    <a:pt x="142" y="16"/>
                  </a:moveTo>
                  <a:lnTo>
                    <a:pt x="165" y="47"/>
                  </a:lnTo>
                  <a:lnTo>
                    <a:pt x="150" y="78"/>
                  </a:lnTo>
                  <a:lnTo>
                    <a:pt x="181" y="94"/>
                  </a:lnTo>
                  <a:lnTo>
                    <a:pt x="174" y="94"/>
                  </a:lnTo>
                  <a:lnTo>
                    <a:pt x="181" y="117"/>
                  </a:lnTo>
                  <a:lnTo>
                    <a:pt x="244" y="210"/>
                  </a:lnTo>
                  <a:lnTo>
                    <a:pt x="205" y="242"/>
                  </a:lnTo>
                  <a:lnTo>
                    <a:pt x="181" y="242"/>
                  </a:lnTo>
                  <a:lnTo>
                    <a:pt x="142" y="226"/>
                  </a:lnTo>
                  <a:lnTo>
                    <a:pt x="79" y="210"/>
                  </a:lnTo>
                  <a:lnTo>
                    <a:pt x="71" y="172"/>
                  </a:lnTo>
                  <a:lnTo>
                    <a:pt x="48" y="148"/>
                  </a:lnTo>
                  <a:lnTo>
                    <a:pt x="0" y="31"/>
                  </a:lnTo>
                  <a:lnTo>
                    <a:pt x="24" y="31"/>
                  </a:lnTo>
                  <a:lnTo>
                    <a:pt x="24" y="16"/>
                  </a:lnTo>
                  <a:lnTo>
                    <a:pt x="48" y="16"/>
                  </a:lnTo>
                  <a:lnTo>
                    <a:pt x="48" y="0"/>
                  </a:lnTo>
                  <a:lnTo>
                    <a:pt x="71" y="16"/>
                  </a:lnTo>
                  <a:lnTo>
                    <a:pt x="103" y="0"/>
                  </a:lnTo>
                  <a:lnTo>
                    <a:pt x="118" y="16"/>
                  </a:lnTo>
                  <a:lnTo>
                    <a:pt x="165" y="0"/>
                  </a:lnTo>
                  <a:lnTo>
                    <a:pt x="142" y="1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108"/>
            <p:cNvSpPr>
              <a:spLocks noChangeAspect="1"/>
            </p:cNvSpPr>
            <p:nvPr/>
          </p:nvSpPr>
          <p:spPr bwMode="auto">
            <a:xfrm>
              <a:off x="3839" y="3504"/>
              <a:ext cx="33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24"/>
                </a:cxn>
                <a:cxn ang="0">
                  <a:pos x="34" y="39"/>
                </a:cxn>
                <a:cxn ang="0">
                  <a:pos x="9" y="39"/>
                </a:cxn>
                <a:cxn ang="0">
                  <a:pos x="0" y="39"/>
                </a:cxn>
                <a:cxn ang="0">
                  <a:pos x="0" y="0"/>
                </a:cxn>
              </a:cxnLst>
              <a:rect l="0" t="0" r="r" b="b"/>
              <a:pathLst>
                <a:path w="34" h="39">
                  <a:moveTo>
                    <a:pt x="0" y="0"/>
                  </a:moveTo>
                  <a:lnTo>
                    <a:pt x="34" y="24"/>
                  </a:lnTo>
                  <a:lnTo>
                    <a:pt x="34" y="39"/>
                  </a:lnTo>
                  <a:lnTo>
                    <a:pt x="9" y="39"/>
                  </a:lnTo>
                  <a:lnTo>
                    <a:pt x="0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109"/>
            <p:cNvSpPr>
              <a:spLocks noChangeAspect="1"/>
            </p:cNvSpPr>
            <p:nvPr/>
          </p:nvSpPr>
          <p:spPr bwMode="auto">
            <a:xfrm>
              <a:off x="3594" y="3268"/>
              <a:ext cx="330" cy="308"/>
            </a:xfrm>
            <a:custGeom>
              <a:avLst/>
              <a:gdLst/>
              <a:ahLst/>
              <a:cxnLst>
                <a:cxn ang="0">
                  <a:pos x="330" y="64"/>
                </a:cxn>
                <a:cxn ang="0">
                  <a:pos x="314" y="87"/>
                </a:cxn>
                <a:cxn ang="0">
                  <a:pos x="282" y="103"/>
                </a:cxn>
                <a:cxn ang="0">
                  <a:pos x="252" y="95"/>
                </a:cxn>
                <a:cxn ang="0">
                  <a:pos x="252" y="87"/>
                </a:cxn>
                <a:cxn ang="0">
                  <a:pos x="243" y="103"/>
                </a:cxn>
                <a:cxn ang="0">
                  <a:pos x="235" y="95"/>
                </a:cxn>
                <a:cxn ang="0">
                  <a:pos x="267" y="118"/>
                </a:cxn>
                <a:cxn ang="0">
                  <a:pos x="252" y="126"/>
                </a:cxn>
                <a:cxn ang="0">
                  <a:pos x="282" y="118"/>
                </a:cxn>
                <a:cxn ang="0">
                  <a:pos x="282" y="126"/>
                </a:cxn>
                <a:cxn ang="0">
                  <a:pos x="235" y="150"/>
                </a:cxn>
                <a:cxn ang="0">
                  <a:pos x="252" y="173"/>
                </a:cxn>
                <a:cxn ang="0">
                  <a:pos x="252" y="182"/>
                </a:cxn>
                <a:cxn ang="0">
                  <a:pos x="220" y="173"/>
                </a:cxn>
                <a:cxn ang="0">
                  <a:pos x="252" y="189"/>
                </a:cxn>
                <a:cxn ang="0">
                  <a:pos x="235" y="221"/>
                </a:cxn>
                <a:cxn ang="0">
                  <a:pos x="243" y="252"/>
                </a:cxn>
                <a:cxn ang="0">
                  <a:pos x="188" y="252"/>
                </a:cxn>
                <a:cxn ang="0">
                  <a:pos x="213" y="252"/>
                </a:cxn>
                <a:cxn ang="0">
                  <a:pos x="188" y="276"/>
                </a:cxn>
                <a:cxn ang="0">
                  <a:pos x="87" y="221"/>
                </a:cxn>
                <a:cxn ang="0">
                  <a:pos x="31" y="173"/>
                </a:cxn>
                <a:cxn ang="0">
                  <a:pos x="39" y="150"/>
                </a:cxn>
                <a:cxn ang="0">
                  <a:pos x="23" y="134"/>
                </a:cxn>
                <a:cxn ang="0">
                  <a:pos x="0" y="103"/>
                </a:cxn>
                <a:cxn ang="0">
                  <a:pos x="70" y="87"/>
                </a:cxn>
                <a:cxn ang="0">
                  <a:pos x="126" y="0"/>
                </a:cxn>
                <a:cxn ang="0">
                  <a:pos x="149" y="0"/>
                </a:cxn>
                <a:cxn ang="0">
                  <a:pos x="149" y="8"/>
                </a:cxn>
                <a:cxn ang="0">
                  <a:pos x="173" y="32"/>
                </a:cxn>
                <a:cxn ang="0">
                  <a:pos x="252" y="24"/>
                </a:cxn>
                <a:cxn ang="0">
                  <a:pos x="282" y="24"/>
                </a:cxn>
                <a:cxn ang="0">
                  <a:pos x="314" y="56"/>
                </a:cxn>
                <a:cxn ang="0">
                  <a:pos x="330" y="64"/>
                </a:cxn>
              </a:cxnLst>
              <a:rect l="0" t="0" r="r" b="b"/>
              <a:pathLst>
                <a:path w="330" h="276">
                  <a:moveTo>
                    <a:pt x="330" y="64"/>
                  </a:moveTo>
                  <a:lnTo>
                    <a:pt x="314" y="87"/>
                  </a:lnTo>
                  <a:lnTo>
                    <a:pt x="282" y="103"/>
                  </a:lnTo>
                  <a:lnTo>
                    <a:pt x="252" y="95"/>
                  </a:lnTo>
                  <a:lnTo>
                    <a:pt x="252" y="87"/>
                  </a:lnTo>
                  <a:lnTo>
                    <a:pt x="243" y="103"/>
                  </a:lnTo>
                  <a:lnTo>
                    <a:pt x="235" y="95"/>
                  </a:lnTo>
                  <a:lnTo>
                    <a:pt x="267" y="118"/>
                  </a:lnTo>
                  <a:lnTo>
                    <a:pt x="252" y="126"/>
                  </a:lnTo>
                  <a:lnTo>
                    <a:pt x="282" y="118"/>
                  </a:lnTo>
                  <a:lnTo>
                    <a:pt x="282" y="126"/>
                  </a:lnTo>
                  <a:lnTo>
                    <a:pt x="235" y="150"/>
                  </a:lnTo>
                  <a:lnTo>
                    <a:pt x="252" y="173"/>
                  </a:lnTo>
                  <a:lnTo>
                    <a:pt x="252" y="182"/>
                  </a:lnTo>
                  <a:lnTo>
                    <a:pt x="220" y="173"/>
                  </a:lnTo>
                  <a:lnTo>
                    <a:pt x="252" y="189"/>
                  </a:lnTo>
                  <a:lnTo>
                    <a:pt x="235" y="221"/>
                  </a:lnTo>
                  <a:lnTo>
                    <a:pt x="243" y="252"/>
                  </a:lnTo>
                  <a:lnTo>
                    <a:pt x="188" y="252"/>
                  </a:lnTo>
                  <a:lnTo>
                    <a:pt x="213" y="252"/>
                  </a:lnTo>
                  <a:lnTo>
                    <a:pt x="188" y="276"/>
                  </a:lnTo>
                  <a:lnTo>
                    <a:pt x="87" y="221"/>
                  </a:lnTo>
                  <a:lnTo>
                    <a:pt x="31" y="173"/>
                  </a:lnTo>
                  <a:lnTo>
                    <a:pt x="39" y="150"/>
                  </a:lnTo>
                  <a:lnTo>
                    <a:pt x="23" y="134"/>
                  </a:lnTo>
                  <a:lnTo>
                    <a:pt x="0" y="103"/>
                  </a:lnTo>
                  <a:lnTo>
                    <a:pt x="70" y="87"/>
                  </a:lnTo>
                  <a:lnTo>
                    <a:pt x="126" y="0"/>
                  </a:lnTo>
                  <a:lnTo>
                    <a:pt x="149" y="0"/>
                  </a:lnTo>
                  <a:lnTo>
                    <a:pt x="149" y="8"/>
                  </a:lnTo>
                  <a:lnTo>
                    <a:pt x="173" y="32"/>
                  </a:lnTo>
                  <a:lnTo>
                    <a:pt x="252" y="24"/>
                  </a:lnTo>
                  <a:lnTo>
                    <a:pt x="282" y="24"/>
                  </a:lnTo>
                  <a:lnTo>
                    <a:pt x="314" y="56"/>
                  </a:lnTo>
                  <a:lnTo>
                    <a:pt x="330" y="6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110"/>
            <p:cNvSpPr>
              <a:spLocks noChangeAspect="1"/>
            </p:cNvSpPr>
            <p:nvPr/>
          </p:nvSpPr>
          <p:spPr bwMode="auto">
            <a:xfrm>
              <a:off x="3846" y="3383"/>
              <a:ext cx="103" cy="121"/>
            </a:xfrm>
            <a:custGeom>
              <a:avLst/>
              <a:gdLst/>
              <a:ahLst/>
              <a:cxnLst>
                <a:cxn ang="0">
                  <a:pos x="15" y="46"/>
                </a:cxn>
                <a:cxn ang="0">
                  <a:pos x="87" y="0"/>
                </a:cxn>
                <a:cxn ang="0">
                  <a:pos x="103" y="23"/>
                </a:cxn>
                <a:cxn ang="0">
                  <a:pos x="31" y="109"/>
                </a:cxn>
                <a:cxn ang="0">
                  <a:pos x="0" y="86"/>
                </a:cxn>
                <a:cxn ang="0">
                  <a:pos x="15" y="46"/>
                </a:cxn>
              </a:cxnLst>
              <a:rect l="0" t="0" r="r" b="b"/>
              <a:pathLst>
                <a:path w="103" h="109">
                  <a:moveTo>
                    <a:pt x="15" y="46"/>
                  </a:moveTo>
                  <a:lnTo>
                    <a:pt x="87" y="0"/>
                  </a:lnTo>
                  <a:lnTo>
                    <a:pt x="103" y="23"/>
                  </a:lnTo>
                  <a:lnTo>
                    <a:pt x="31" y="109"/>
                  </a:lnTo>
                  <a:lnTo>
                    <a:pt x="0" y="8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111"/>
            <p:cNvSpPr>
              <a:spLocks noChangeAspect="1"/>
            </p:cNvSpPr>
            <p:nvPr/>
          </p:nvSpPr>
          <p:spPr bwMode="auto">
            <a:xfrm>
              <a:off x="1769" y="2605"/>
              <a:ext cx="299" cy="289"/>
            </a:xfrm>
            <a:custGeom>
              <a:avLst/>
              <a:gdLst/>
              <a:ahLst/>
              <a:cxnLst>
                <a:cxn ang="0">
                  <a:pos x="257" y="173"/>
                </a:cxn>
                <a:cxn ang="0">
                  <a:pos x="203" y="196"/>
                </a:cxn>
                <a:cxn ang="0">
                  <a:pos x="156" y="259"/>
                </a:cxn>
                <a:cxn ang="0">
                  <a:pos x="117" y="236"/>
                </a:cxn>
                <a:cxn ang="0">
                  <a:pos x="86" y="243"/>
                </a:cxn>
                <a:cxn ang="0">
                  <a:pos x="86" y="212"/>
                </a:cxn>
                <a:cxn ang="0">
                  <a:pos x="47" y="212"/>
                </a:cxn>
                <a:cxn ang="0">
                  <a:pos x="23" y="212"/>
                </a:cxn>
                <a:cxn ang="0">
                  <a:pos x="23" y="173"/>
                </a:cxn>
                <a:cxn ang="0">
                  <a:pos x="0" y="173"/>
                </a:cxn>
                <a:cxn ang="0">
                  <a:pos x="0" y="110"/>
                </a:cxn>
                <a:cxn ang="0">
                  <a:pos x="0" y="102"/>
                </a:cxn>
                <a:cxn ang="0">
                  <a:pos x="47" y="86"/>
                </a:cxn>
                <a:cxn ang="0">
                  <a:pos x="94" y="17"/>
                </a:cxn>
                <a:cxn ang="0">
                  <a:pos x="141" y="0"/>
                </a:cxn>
                <a:cxn ang="0">
                  <a:pos x="148" y="24"/>
                </a:cxn>
                <a:cxn ang="0">
                  <a:pos x="172" y="24"/>
                </a:cxn>
                <a:cxn ang="0">
                  <a:pos x="234" y="17"/>
                </a:cxn>
                <a:cxn ang="0">
                  <a:pos x="218" y="40"/>
                </a:cxn>
                <a:cxn ang="0">
                  <a:pos x="242" y="24"/>
                </a:cxn>
                <a:cxn ang="0">
                  <a:pos x="289" y="47"/>
                </a:cxn>
                <a:cxn ang="0">
                  <a:pos x="296" y="110"/>
                </a:cxn>
                <a:cxn ang="0">
                  <a:pos x="273" y="110"/>
                </a:cxn>
                <a:cxn ang="0">
                  <a:pos x="289" y="173"/>
                </a:cxn>
                <a:cxn ang="0">
                  <a:pos x="257" y="173"/>
                </a:cxn>
              </a:cxnLst>
              <a:rect l="0" t="0" r="r" b="b"/>
              <a:pathLst>
                <a:path w="296" h="259">
                  <a:moveTo>
                    <a:pt x="257" y="173"/>
                  </a:moveTo>
                  <a:lnTo>
                    <a:pt x="203" y="196"/>
                  </a:lnTo>
                  <a:lnTo>
                    <a:pt x="156" y="259"/>
                  </a:lnTo>
                  <a:lnTo>
                    <a:pt x="117" y="236"/>
                  </a:lnTo>
                  <a:lnTo>
                    <a:pt x="86" y="243"/>
                  </a:lnTo>
                  <a:lnTo>
                    <a:pt x="86" y="212"/>
                  </a:lnTo>
                  <a:lnTo>
                    <a:pt x="47" y="212"/>
                  </a:lnTo>
                  <a:lnTo>
                    <a:pt x="23" y="212"/>
                  </a:lnTo>
                  <a:lnTo>
                    <a:pt x="23" y="173"/>
                  </a:lnTo>
                  <a:lnTo>
                    <a:pt x="0" y="173"/>
                  </a:lnTo>
                  <a:lnTo>
                    <a:pt x="0" y="110"/>
                  </a:lnTo>
                  <a:lnTo>
                    <a:pt x="0" y="102"/>
                  </a:lnTo>
                  <a:lnTo>
                    <a:pt x="47" y="86"/>
                  </a:lnTo>
                  <a:lnTo>
                    <a:pt x="94" y="17"/>
                  </a:lnTo>
                  <a:lnTo>
                    <a:pt x="141" y="0"/>
                  </a:lnTo>
                  <a:lnTo>
                    <a:pt x="148" y="24"/>
                  </a:lnTo>
                  <a:lnTo>
                    <a:pt x="172" y="24"/>
                  </a:lnTo>
                  <a:lnTo>
                    <a:pt x="234" y="17"/>
                  </a:lnTo>
                  <a:lnTo>
                    <a:pt x="218" y="40"/>
                  </a:lnTo>
                  <a:lnTo>
                    <a:pt x="242" y="24"/>
                  </a:lnTo>
                  <a:lnTo>
                    <a:pt x="289" y="47"/>
                  </a:lnTo>
                  <a:lnTo>
                    <a:pt x="296" y="110"/>
                  </a:lnTo>
                  <a:lnTo>
                    <a:pt x="273" y="110"/>
                  </a:lnTo>
                  <a:lnTo>
                    <a:pt x="289" y="173"/>
                  </a:lnTo>
                  <a:lnTo>
                    <a:pt x="257" y="17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112"/>
            <p:cNvSpPr>
              <a:spLocks noChangeAspect="1"/>
            </p:cNvSpPr>
            <p:nvPr/>
          </p:nvSpPr>
          <p:spPr bwMode="auto">
            <a:xfrm>
              <a:off x="2370" y="1239"/>
              <a:ext cx="304" cy="210"/>
            </a:xfrm>
            <a:custGeom>
              <a:avLst/>
              <a:gdLst/>
              <a:ahLst/>
              <a:cxnLst>
                <a:cxn ang="0">
                  <a:pos x="39" y="32"/>
                </a:cxn>
                <a:cxn ang="0">
                  <a:pos x="70" y="0"/>
                </a:cxn>
                <a:cxn ang="0">
                  <a:pos x="164" y="24"/>
                </a:cxn>
                <a:cxn ang="0">
                  <a:pos x="211" y="0"/>
                </a:cxn>
                <a:cxn ang="0">
                  <a:pos x="227" y="32"/>
                </a:cxn>
                <a:cxn ang="0">
                  <a:pos x="219" y="40"/>
                </a:cxn>
                <a:cxn ang="0">
                  <a:pos x="211" y="79"/>
                </a:cxn>
                <a:cxn ang="0">
                  <a:pos x="243" y="86"/>
                </a:cxn>
                <a:cxn ang="0">
                  <a:pos x="259" y="110"/>
                </a:cxn>
                <a:cxn ang="0">
                  <a:pos x="259" y="126"/>
                </a:cxn>
                <a:cxn ang="0">
                  <a:pos x="305" y="157"/>
                </a:cxn>
                <a:cxn ang="0">
                  <a:pos x="250" y="181"/>
                </a:cxn>
                <a:cxn ang="0">
                  <a:pos x="195" y="157"/>
                </a:cxn>
                <a:cxn ang="0">
                  <a:pos x="148" y="189"/>
                </a:cxn>
                <a:cxn ang="0">
                  <a:pos x="101" y="189"/>
                </a:cxn>
                <a:cxn ang="0">
                  <a:pos x="31" y="157"/>
                </a:cxn>
                <a:cxn ang="0">
                  <a:pos x="15" y="150"/>
                </a:cxn>
                <a:cxn ang="0">
                  <a:pos x="39" y="110"/>
                </a:cxn>
                <a:cxn ang="0">
                  <a:pos x="31" y="86"/>
                </a:cxn>
                <a:cxn ang="0">
                  <a:pos x="0" y="55"/>
                </a:cxn>
                <a:cxn ang="0">
                  <a:pos x="39" y="32"/>
                </a:cxn>
              </a:cxnLst>
              <a:rect l="0" t="0" r="r" b="b"/>
              <a:pathLst>
                <a:path w="305" h="189">
                  <a:moveTo>
                    <a:pt x="39" y="32"/>
                  </a:moveTo>
                  <a:lnTo>
                    <a:pt x="70" y="0"/>
                  </a:lnTo>
                  <a:lnTo>
                    <a:pt x="164" y="24"/>
                  </a:lnTo>
                  <a:lnTo>
                    <a:pt x="211" y="0"/>
                  </a:lnTo>
                  <a:lnTo>
                    <a:pt x="227" y="32"/>
                  </a:lnTo>
                  <a:lnTo>
                    <a:pt x="219" y="40"/>
                  </a:lnTo>
                  <a:lnTo>
                    <a:pt x="211" y="79"/>
                  </a:lnTo>
                  <a:lnTo>
                    <a:pt x="243" y="86"/>
                  </a:lnTo>
                  <a:lnTo>
                    <a:pt x="259" y="110"/>
                  </a:lnTo>
                  <a:lnTo>
                    <a:pt x="259" y="126"/>
                  </a:lnTo>
                  <a:lnTo>
                    <a:pt x="305" y="157"/>
                  </a:lnTo>
                  <a:lnTo>
                    <a:pt x="250" y="181"/>
                  </a:lnTo>
                  <a:lnTo>
                    <a:pt x="195" y="157"/>
                  </a:lnTo>
                  <a:lnTo>
                    <a:pt x="148" y="189"/>
                  </a:lnTo>
                  <a:lnTo>
                    <a:pt x="101" y="189"/>
                  </a:lnTo>
                  <a:lnTo>
                    <a:pt x="31" y="157"/>
                  </a:lnTo>
                  <a:lnTo>
                    <a:pt x="15" y="150"/>
                  </a:lnTo>
                  <a:lnTo>
                    <a:pt x="39" y="110"/>
                  </a:lnTo>
                  <a:lnTo>
                    <a:pt x="31" y="86"/>
                  </a:lnTo>
                  <a:lnTo>
                    <a:pt x="0" y="55"/>
                  </a:lnTo>
                  <a:lnTo>
                    <a:pt x="39" y="3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113"/>
            <p:cNvSpPr>
              <a:spLocks noChangeAspect="1"/>
            </p:cNvSpPr>
            <p:nvPr/>
          </p:nvSpPr>
          <p:spPr bwMode="auto">
            <a:xfrm>
              <a:off x="1488" y="2586"/>
              <a:ext cx="177" cy="333"/>
            </a:xfrm>
            <a:custGeom>
              <a:avLst/>
              <a:gdLst/>
              <a:ahLst/>
              <a:cxnLst>
                <a:cxn ang="0">
                  <a:pos x="0" y="39"/>
                </a:cxn>
                <a:cxn ang="0">
                  <a:pos x="7" y="39"/>
                </a:cxn>
                <a:cxn ang="0">
                  <a:pos x="7" y="15"/>
                </a:cxn>
                <a:cxn ang="0">
                  <a:pos x="54" y="15"/>
                </a:cxn>
                <a:cxn ang="0">
                  <a:pos x="70" y="8"/>
                </a:cxn>
                <a:cxn ang="0">
                  <a:pos x="148" y="0"/>
                </a:cxn>
                <a:cxn ang="0">
                  <a:pos x="132" y="15"/>
                </a:cxn>
                <a:cxn ang="0">
                  <a:pos x="156" y="32"/>
                </a:cxn>
                <a:cxn ang="0">
                  <a:pos x="156" y="39"/>
                </a:cxn>
                <a:cxn ang="0">
                  <a:pos x="164" y="55"/>
                </a:cxn>
                <a:cxn ang="0">
                  <a:pos x="164" y="86"/>
                </a:cxn>
                <a:cxn ang="0">
                  <a:pos x="179" y="86"/>
                </a:cxn>
                <a:cxn ang="0">
                  <a:pos x="179" y="102"/>
                </a:cxn>
                <a:cxn ang="0">
                  <a:pos x="179" y="188"/>
                </a:cxn>
                <a:cxn ang="0">
                  <a:pos x="164" y="188"/>
                </a:cxn>
                <a:cxn ang="0">
                  <a:pos x="164" y="228"/>
                </a:cxn>
                <a:cxn ang="0">
                  <a:pos x="156" y="228"/>
                </a:cxn>
                <a:cxn ang="0">
                  <a:pos x="156" y="275"/>
                </a:cxn>
                <a:cxn ang="0">
                  <a:pos x="156" y="298"/>
                </a:cxn>
                <a:cxn ang="0">
                  <a:pos x="93" y="298"/>
                </a:cxn>
                <a:cxn ang="0">
                  <a:pos x="70" y="275"/>
                </a:cxn>
                <a:cxn ang="0">
                  <a:pos x="39" y="252"/>
                </a:cxn>
                <a:cxn ang="0">
                  <a:pos x="31" y="228"/>
                </a:cxn>
                <a:cxn ang="0">
                  <a:pos x="7" y="228"/>
                </a:cxn>
                <a:cxn ang="0">
                  <a:pos x="0" y="228"/>
                </a:cxn>
                <a:cxn ang="0">
                  <a:pos x="0" y="39"/>
                </a:cxn>
              </a:cxnLst>
              <a:rect l="0" t="0" r="r" b="b"/>
              <a:pathLst>
                <a:path w="179" h="298">
                  <a:moveTo>
                    <a:pt x="0" y="39"/>
                  </a:moveTo>
                  <a:lnTo>
                    <a:pt x="7" y="39"/>
                  </a:lnTo>
                  <a:lnTo>
                    <a:pt x="7" y="15"/>
                  </a:lnTo>
                  <a:lnTo>
                    <a:pt x="54" y="15"/>
                  </a:lnTo>
                  <a:lnTo>
                    <a:pt x="70" y="8"/>
                  </a:lnTo>
                  <a:lnTo>
                    <a:pt x="148" y="0"/>
                  </a:lnTo>
                  <a:lnTo>
                    <a:pt x="132" y="15"/>
                  </a:lnTo>
                  <a:lnTo>
                    <a:pt x="156" y="32"/>
                  </a:lnTo>
                  <a:lnTo>
                    <a:pt x="156" y="39"/>
                  </a:lnTo>
                  <a:lnTo>
                    <a:pt x="164" y="55"/>
                  </a:lnTo>
                  <a:lnTo>
                    <a:pt x="164" y="86"/>
                  </a:lnTo>
                  <a:lnTo>
                    <a:pt x="179" y="86"/>
                  </a:lnTo>
                  <a:lnTo>
                    <a:pt x="179" y="102"/>
                  </a:lnTo>
                  <a:lnTo>
                    <a:pt x="179" y="188"/>
                  </a:lnTo>
                  <a:lnTo>
                    <a:pt x="164" y="188"/>
                  </a:lnTo>
                  <a:lnTo>
                    <a:pt x="164" y="228"/>
                  </a:lnTo>
                  <a:lnTo>
                    <a:pt x="156" y="228"/>
                  </a:lnTo>
                  <a:lnTo>
                    <a:pt x="156" y="275"/>
                  </a:lnTo>
                  <a:lnTo>
                    <a:pt x="156" y="298"/>
                  </a:lnTo>
                  <a:lnTo>
                    <a:pt x="93" y="298"/>
                  </a:lnTo>
                  <a:lnTo>
                    <a:pt x="70" y="275"/>
                  </a:lnTo>
                  <a:lnTo>
                    <a:pt x="39" y="252"/>
                  </a:lnTo>
                  <a:lnTo>
                    <a:pt x="31" y="228"/>
                  </a:lnTo>
                  <a:lnTo>
                    <a:pt x="7" y="228"/>
                  </a:lnTo>
                  <a:lnTo>
                    <a:pt x="0" y="228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114"/>
            <p:cNvSpPr>
              <a:spLocks noChangeAspect="1"/>
            </p:cNvSpPr>
            <p:nvPr/>
          </p:nvSpPr>
          <p:spPr bwMode="auto">
            <a:xfrm>
              <a:off x="1332" y="2070"/>
              <a:ext cx="269" cy="298"/>
            </a:xfrm>
            <a:custGeom>
              <a:avLst/>
              <a:gdLst/>
              <a:ahLst/>
              <a:cxnLst>
                <a:cxn ang="0">
                  <a:pos x="8" y="22"/>
                </a:cxn>
                <a:cxn ang="0">
                  <a:pos x="8" y="0"/>
                </a:cxn>
                <a:cxn ang="0">
                  <a:pos x="252" y="0"/>
                </a:cxn>
                <a:cxn ang="0">
                  <a:pos x="268" y="22"/>
                </a:cxn>
                <a:cxn ang="0">
                  <a:pos x="245" y="86"/>
                </a:cxn>
                <a:cxn ang="0">
                  <a:pos x="245" y="101"/>
                </a:cxn>
                <a:cxn ang="0">
                  <a:pos x="245" y="108"/>
                </a:cxn>
                <a:cxn ang="0">
                  <a:pos x="236" y="132"/>
                </a:cxn>
                <a:cxn ang="0">
                  <a:pos x="245" y="172"/>
                </a:cxn>
                <a:cxn ang="0">
                  <a:pos x="236" y="179"/>
                </a:cxn>
                <a:cxn ang="0">
                  <a:pos x="245" y="194"/>
                </a:cxn>
                <a:cxn ang="0">
                  <a:pos x="245" y="211"/>
                </a:cxn>
                <a:cxn ang="0">
                  <a:pos x="252" y="233"/>
                </a:cxn>
                <a:cxn ang="0">
                  <a:pos x="205" y="265"/>
                </a:cxn>
                <a:cxn ang="0">
                  <a:pos x="119" y="265"/>
                </a:cxn>
                <a:cxn ang="0">
                  <a:pos x="71" y="258"/>
                </a:cxn>
                <a:cxn ang="0">
                  <a:pos x="0" y="241"/>
                </a:cxn>
                <a:cxn ang="0">
                  <a:pos x="0" y="22"/>
                </a:cxn>
                <a:cxn ang="0">
                  <a:pos x="8" y="22"/>
                </a:cxn>
              </a:cxnLst>
              <a:rect l="0" t="0" r="r" b="b"/>
              <a:pathLst>
                <a:path w="268" h="265">
                  <a:moveTo>
                    <a:pt x="8" y="22"/>
                  </a:moveTo>
                  <a:lnTo>
                    <a:pt x="8" y="0"/>
                  </a:lnTo>
                  <a:lnTo>
                    <a:pt x="252" y="0"/>
                  </a:lnTo>
                  <a:lnTo>
                    <a:pt x="268" y="22"/>
                  </a:lnTo>
                  <a:lnTo>
                    <a:pt x="245" y="86"/>
                  </a:lnTo>
                  <a:lnTo>
                    <a:pt x="245" y="101"/>
                  </a:lnTo>
                  <a:lnTo>
                    <a:pt x="245" y="108"/>
                  </a:lnTo>
                  <a:lnTo>
                    <a:pt x="236" y="132"/>
                  </a:lnTo>
                  <a:lnTo>
                    <a:pt x="245" y="172"/>
                  </a:lnTo>
                  <a:lnTo>
                    <a:pt x="236" y="179"/>
                  </a:lnTo>
                  <a:lnTo>
                    <a:pt x="245" y="194"/>
                  </a:lnTo>
                  <a:lnTo>
                    <a:pt x="245" y="211"/>
                  </a:lnTo>
                  <a:lnTo>
                    <a:pt x="252" y="233"/>
                  </a:lnTo>
                  <a:lnTo>
                    <a:pt x="205" y="265"/>
                  </a:lnTo>
                  <a:lnTo>
                    <a:pt x="119" y="265"/>
                  </a:lnTo>
                  <a:lnTo>
                    <a:pt x="71" y="258"/>
                  </a:lnTo>
                  <a:lnTo>
                    <a:pt x="0" y="241"/>
                  </a:lnTo>
                  <a:lnTo>
                    <a:pt x="0" y="22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115"/>
            <p:cNvSpPr>
              <a:spLocks noChangeAspect="1"/>
            </p:cNvSpPr>
            <p:nvPr/>
          </p:nvSpPr>
          <p:spPr bwMode="auto">
            <a:xfrm>
              <a:off x="1298" y="3610"/>
              <a:ext cx="272" cy="160"/>
            </a:xfrm>
            <a:custGeom>
              <a:avLst/>
              <a:gdLst/>
              <a:ahLst/>
              <a:cxnLst>
                <a:cxn ang="0">
                  <a:pos x="275" y="0"/>
                </a:cxn>
                <a:cxn ang="0">
                  <a:pos x="260" y="127"/>
                </a:cxn>
                <a:cxn ang="0">
                  <a:pos x="134" y="142"/>
                </a:cxn>
                <a:cxn ang="0">
                  <a:pos x="0" y="127"/>
                </a:cxn>
                <a:cxn ang="0">
                  <a:pos x="8" y="0"/>
                </a:cxn>
                <a:cxn ang="0">
                  <a:pos x="197" y="0"/>
                </a:cxn>
                <a:cxn ang="0">
                  <a:pos x="275" y="0"/>
                </a:cxn>
              </a:cxnLst>
              <a:rect l="0" t="0" r="r" b="b"/>
              <a:pathLst>
                <a:path w="275" h="142">
                  <a:moveTo>
                    <a:pt x="275" y="0"/>
                  </a:moveTo>
                  <a:lnTo>
                    <a:pt x="260" y="127"/>
                  </a:lnTo>
                  <a:lnTo>
                    <a:pt x="134" y="142"/>
                  </a:lnTo>
                  <a:lnTo>
                    <a:pt x="0" y="127"/>
                  </a:lnTo>
                  <a:lnTo>
                    <a:pt x="8" y="0"/>
                  </a:lnTo>
                  <a:lnTo>
                    <a:pt x="197" y="0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116"/>
            <p:cNvSpPr>
              <a:spLocks noChangeAspect="1"/>
            </p:cNvSpPr>
            <p:nvPr/>
          </p:nvSpPr>
          <p:spPr bwMode="auto">
            <a:xfrm>
              <a:off x="1589" y="3461"/>
              <a:ext cx="361" cy="289"/>
            </a:xfrm>
            <a:custGeom>
              <a:avLst/>
              <a:gdLst/>
              <a:ahLst/>
              <a:cxnLst>
                <a:cxn ang="0">
                  <a:pos x="0" y="228"/>
                </a:cxn>
                <a:cxn ang="0">
                  <a:pos x="16" y="220"/>
                </a:cxn>
                <a:cxn ang="0">
                  <a:pos x="16" y="212"/>
                </a:cxn>
                <a:cxn ang="0">
                  <a:pos x="55" y="173"/>
                </a:cxn>
                <a:cxn ang="0">
                  <a:pos x="63" y="188"/>
                </a:cxn>
                <a:cxn ang="0">
                  <a:pos x="78" y="164"/>
                </a:cxn>
                <a:cxn ang="0">
                  <a:pos x="118" y="125"/>
                </a:cxn>
                <a:cxn ang="0">
                  <a:pos x="118" y="102"/>
                </a:cxn>
                <a:cxn ang="0">
                  <a:pos x="228" y="63"/>
                </a:cxn>
                <a:cxn ang="0">
                  <a:pos x="228" y="39"/>
                </a:cxn>
                <a:cxn ang="0">
                  <a:pos x="243" y="16"/>
                </a:cxn>
                <a:cxn ang="0">
                  <a:pos x="259" y="0"/>
                </a:cxn>
                <a:cxn ang="0">
                  <a:pos x="361" y="0"/>
                </a:cxn>
                <a:cxn ang="0">
                  <a:pos x="361" y="78"/>
                </a:cxn>
                <a:cxn ang="0">
                  <a:pos x="353" y="228"/>
                </a:cxn>
                <a:cxn ang="0">
                  <a:pos x="353" y="259"/>
                </a:cxn>
                <a:cxn ang="0">
                  <a:pos x="275" y="259"/>
                </a:cxn>
                <a:cxn ang="0">
                  <a:pos x="94" y="259"/>
                </a:cxn>
                <a:cxn ang="0">
                  <a:pos x="0" y="259"/>
                </a:cxn>
                <a:cxn ang="0">
                  <a:pos x="0" y="228"/>
                </a:cxn>
              </a:cxnLst>
              <a:rect l="0" t="0" r="r" b="b"/>
              <a:pathLst>
                <a:path w="361" h="259">
                  <a:moveTo>
                    <a:pt x="0" y="228"/>
                  </a:moveTo>
                  <a:lnTo>
                    <a:pt x="16" y="220"/>
                  </a:lnTo>
                  <a:lnTo>
                    <a:pt x="16" y="212"/>
                  </a:lnTo>
                  <a:lnTo>
                    <a:pt x="55" y="173"/>
                  </a:lnTo>
                  <a:lnTo>
                    <a:pt x="63" y="188"/>
                  </a:lnTo>
                  <a:lnTo>
                    <a:pt x="78" y="164"/>
                  </a:lnTo>
                  <a:lnTo>
                    <a:pt x="118" y="125"/>
                  </a:lnTo>
                  <a:lnTo>
                    <a:pt x="118" y="102"/>
                  </a:lnTo>
                  <a:lnTo>
                    <a:pt x="228" y="63"/>
                  </a:lnTo>
                  <a:lnTo>
                    <a:pt x="228" y="39"/>
                  </a:lnTo>
                  <a:lnTo>
                    <a:pt x="243" y="16"/>
                  </a:lnTo>
                  <a:lnTo>
                    <a:pt x="259" y="0"/>
                  </a:lnTo>
                  <a:lnTo>
                    <a:pt x="361" y="0"/>
                  </a:lnTo>
                  <a:lnTo>
                    <a:pt x="361" y="78"/>
                  </a:lnTo>
                  <a:lnTo>
                    <a:pt x="353" y="228"/>
                  </a:lnTo>
                  <a:lnTo>
                    <a:pt x="353" y="259"/>
                  </a:lnTo>
                  <a:lnTo>
                    <a:pt x="275" y="259"/>
                  </a:lnTo>
                  <a:lnTo>
                    <a:pt x="94" y="259"/>
                  </a:lnTo>
                  <a:lnTo>
                    <a:pt x="0" y="259"/>
                  </a:lnTo>
                  <a:lnTo>
                    <a:pt x="0" y="228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Freeform 117"/>
            <p:cNvSpPr>
              <a:spLocks noChangeAspect="1"/>
            </p:cNvSpPr>
            <p:nvPr/>
          </p:nvSpPr>
          <p:spPr bwMode="auto">
            <a:xfrm>
              <a:off x="1858" y="2079"/>
              <a:ext cx="295" cy="281"/>
            </a:xfrm>
            <a:custGeom>
              <a:avLst/>
              <a:gdLst/>
              <a:ahLst/>
              <a:cxnLst>
                <a:cxn ang="0">
                  <a:pos x="172" y="251"/>
                </a:cxn>
                <a:cxn ang="0">
                  <a:pos x="0" y="251"/>
                </a:cxn>
                <a:cxn ang="0">
                  <a:pos x="0" y="188"/>
                </a:cxn>
                <a:cxn ang="0">
                  <a:pos x="55" y="188"/>
                </a:cxn>
                <a:cxn ang="0">
                  <a:pos x="62" y="180"/>
                </a:cxn>
                <a:cxn ang="0">
                  <a:pos x="62" y="0"/>
                </a:cxn>
                <a:cxn ang="0">
                  <a:pos x="188" y="0"/>
                </a:cxn>
                <a:cxn ang="0">
                  <a:pos x="211" y="7"/>
                </a:cxn>
                <a:cxn ang="0">
                  <a:pos x="219" y="55"/>
                </a:cxn>
                <a:cxn ang="0">
                  <a:pos x="281" y="118"/>
                </a:cxn>
                <a:cxn ang="0">
                  <a:pos x="297" y="180"/>
                </a:cxn>
                <a:cxn ang="0">
                  <a:pos x="172" y="251"/>
                </a:cxn>
              </a:cxnLst>
              <a:rect l="0" t="0" r="r" b="b"/>
              <a:pathLst>
                <a:path w="297" h="251">
                  <a:moveTo>
                    <a:pt x="172" y="251"/>
                  </a:moveTo>
                  <a:lnTo>
                    <a:pt x="0" y="251"/>
                  </a:lnTo>
                  <a:lnTo>
                    <a:pt x="0" y="188"/>
                  </a:lnTo>
                  <a:lnTo>
                    <a:pt x="55" y="188"/>
                  </a:lnTo>
                  <a:lnTo>
                    <a:pt x="62" y="180"/>
                  </a:lnTo>
                  <a:lnTo>
                    <a:pt x="62" y="0"/>
                  </a:lnTo>
                  <a:lnTo>
                    <a:pt x="188" y="0"/>
                  </a:lnTo>
                  <a:lnTo>
                    <a:pt x="211" y="7"/>
                  </a:lnTo>
                  <a:lnTo>
                    <a:pt x="219" y="55"/>
                  </a:lnTo>
                  <a:lnTo>
                    <a:pt x="281" y="118"/>
                  </a:lnTo>
                  <a:lnTo>
                    <a:pt x="297" y="180"/>
                  </a:lnTo>
                  <a:lnTo>
                    <a:pt x="172" y="25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" name="Freeform 118"/>
            <p:cNvSpPr>
              <a:spLocks noChangeAspect="1"/>
            </p:cNvSpPr>
            <p:nvPr/>
          </p:nvSpPr>
          <p:spPr bwMode="auto">
            <a:xfrm>
              <a:off x="2895" y="2755"/>
              <a:ext cx="182" cy="313"/>
            </a:xfrm>
            <a:custGeom>
              <a:avLst/>
              <a:gdLst/>
              <a:ahLst/>
              <a:cxnLst>
                <a:cxn ang="0">
                  <a:pos x="126" y="281"/>
                </a:cxn>
                <a:cxn ang="0">
                  <a:pos x="87" y="273"/>
                </a:cxn>
                <a:cxn ang="0">
                  <a:pos x="87" y="258"/>
                </a:cxn>
                <a:cxn ang="0">
                  <a:pos x="39" y="226"/>
                </a:cxn>
                <a:cxn ang="0">
                  <a:pos x="39" y="219"/>
                </a:cxn>
                <a:cxn ang="0">
                  <a:pos x="39" y="187"/>
                </a:cxn>
                <a:cxn ang="0">
                  <a:pos x="24" y="187"/>
                </a:cxn>
                <a:cxn ang="0">
                  <a:pos x="32" y="187"/>
                </a:cxn>
                <a:cxn ang="0">
                  <a:pos x="32" y="164"/>
                </a:cxn>
                <a:cxn ang="0">
                  <a:pos x="24" y="148"/>
                </a:cxn>
                <a:cxn ang="0">
                  <a:pos x="32" y="133"/>
                </a:cxn>
                <a:cxn ang="0">
                  <a:pos x="24" y="125"/>
                </a:cxn>
                <a:cxn ang="0">
                  <a:pos x="24" y="102"/>
                </a:cxn>
                <a:cxn ang="0">
                  <a:pos x="8" y="71"/>
                </a:cxn>
                <a:cxn ang="0">
                  <a:pos x="24" y="62"/>
                </a:cxn>
                <a:cxn ang="0">
                  <a:pos x="0" y="39"/>
                </a:cxn>
                <a:cxn ang="0">
                  <a:pos x="8" y="16"/>
                </a:cxn>
                <a:cxn ang="0">
                  <a:pos x="182" y="0"/>
                </a:cxn>
                <a:cxn ang="0">
                  <a:pos x="158" y="39"/>
                </a:cxn>
                <a:cxn ang="0">
                  <a:pos x="150" y="94"/>
                </a:cxn>
                <a:cxn ang="0">
                  <a:pos x="126" y="273"/>
                </a:cxn>
                <a:cxn ang="0">
                  <a:pos x="126" y="281"/>
                </a:cxn>
              </a:cxnLst>
              <a:rect l="0" t="0" r="r" b="b"/>
              <a:pathLst>
                <a:path w="182" h="281">
                  <a:moveTo>
                    <a:pt x="126" y="281"/>
                  </a:moveTo>
                  <a:lnTo>
                    <a:pt x="87" y="273"/>
                  </a:lnTo>
                  <a:lnTo>
                    <a:pt x="87" y="258"/>
                  </a:lnTo>
                  <a:lnTo>
                    <a:pt x="39" y="226"/>
                  </a:lnTo>
                  <a:lnTo>
                    <a:pt x="39" y="219"/>
                  </a:lnTo>
                  <a:lnTo>
                    <a:pt x="39" y="187"/>
                  </a:lnTo>
                  <a:lnTo>
                    <a:pt x="24" y="187"/>
                  </a:lnTo>
                  <a:lnTo>
                    <a:pt x="32" y="187"/>
                  </a:lnTo>
                  <a:lnTo>
                    <a:pt x="32" y="164"/>
                  </a:lnTo>
                  <a:lnTo>
                    <a:pt x="24" y="148"/>
                  </a:lnTo>
                  <a:lnTo>
                    <a:pt x="32" y="133"/>
                  </a:lnTo>
                  <a:lnTo>
                    <a:pt x="24" y="125"/>
                  </a:lnTo>
                  <a:lnTo>
                    <a:pt x="24" y="102"/>
                  </a:lnTo>
                  <a:lnTo>
                    <a:pt x="8" y="71"/>
                  </a:lnTo>
                  <a:lnTo>
                    <a:pt x="24" y="62"/>
                  </a:lnTo>
                  <a:lnTo>
                    <a:pt x="0" y="39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58" y="39"/>
                  </a:lnTo>
                  <a:lnTo>
                    <a:pt x="150" y="94"/>
                  </a:lnTo>
                  <a:lnTo>
                    <a:pt x="126" y="273"/>
                  </a:lnTo>
                  <a:lnTo>
                    <a:pt x="126" y="28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Freeform 119"/>
            <p:cNvSpPr>
              <a:spLocks noChangeAspect="1"/>
            </p:cNvSpPr>
            <p:nvPr/>
          </p:nvSpPr>
          <p:spPr bwMode="auto">
            <a:xfrm>
              <a:off x="2171" y="1600"/>
              <a:ext cx="291" cy="304"/>
            </a:xfrm>
            <a:custGeom>
              <a:avLst/>
              <a:gdLst/>
              <a:ahLst/>
              <a:cxnLst>
                <a:cxn ang="0">
                  <a:pos x="228" y="110"/>
                </a:cxn>
                <a:cxn ang="0">
                  <a:pos x="236" y="156"/>
                </a:cxn>
                <a:cxn ang="0">
                  <a:pos x="291" y="195"/>
                </a:cxn>
                <a:cxn ang="0">
                  <a:pos x="275" y="219"/>
                </a:cxn>
                <a:cxn ang="0">
                  <a:pos x="275" y="226"/>
                </a:cxn>
                <a:cxn ang="0">
                  <a:pos x="110" y="273"/>
                </a:cxn>
                <a:cxn ang="0">
                  <a:pos x="0" y="203"/>
                </a:cxn>
                <a:cxn ang="0">
                  <a:pos x="0" y="156"/>
                </a:cxn>
                <a:cxn ang="0">
                  <a:pos x="133" y="0"/>
                </a:cxn>
                <a:cxn ang="0">
                  <a:pos x="149" y="32"/>
                </a:cxn>
                <a:cxn ang="0">
                  <a:pos x="173" y="62"/>
                </a:cxn>
                <a:cxn ang="0">
                  <a:pos x="197" y="78"/>
                </a:cxn>
                <a:cxn ang="0">
                  <a:pos x="228" y="110"/>
                </a:cxn>
              </a:cxnLst>
              <a:rect l="0" t="0" r="r" b="b"/>
              <a:pathLst>
                <a:path w="291" h="273">
                  <a:moveTo>
                    <a:pt x="228" y="110"/>
                  </a:moveTo>
                  <a:lnTo>
                    <a:pt x="236" y="156"/>
                  </a:lnTo>
                  <a:lnTo>
                    <a:pt x="291" y="195"/>
                  </a:lnTo>
                  <a:lnTo>
                    <a:pt x="275" y="219"/>
                  </a:lnTo>
                  <a:lnTo>
                    <a:pt x="275" y="226"/>
                  </a:lnTo>
                  <a:lnTo>
                    <a:pt x="110" y="273"/>
                  </a:lnTo>
                  <a:lnTo>
                    <a:pt x="0" y="203"/>
                  </a:lnTo>
                  <a:lnTo>
                    <a:pt x="0" y="156"/>
                  </a:lnTo>
                  <a:lnTo>
                    <a:pt x="133" y="0"/>
                  </a:lnTo>
                  <a:lnTo>
                    <a:pt x="149" y="32"/>
                  </a:lnTo>
                  <a:lnTo>
                    <a:pt x="173" y="62"/>
                  </a:lnTo>
                  <a:lnTo>
                    <a:pt x="197" y="78"/>
                  </a:lnTo>
                  <a:lnTo>
                    <a:pt x="228" y="11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" name="Freeform 120"/>
            <p:cNvSpPr>
              <a:spLocks noChangeAspect="1"/>
            </p:cNvSpPr>
            <p:nvPr/>
          </p:nvSpPr>
          <p:spPr bwMode="auto">
            <a:xfrm>
              <a:off x="1279" y="672"/>
              <a:ext cx="261" cy="324"/>
            </a:xfrm>
            <a:custGeom>
              <a:avLst/>
              <a:gdLst/>
              <a:ahLst/>
              <a:cxnLst>
                <a:cxn ang="0">
                  <a:pos x="220" y="0"/>
                </a:cxn>
                <a:cxn ang="0">
                  <a:pos x="236" y="94"/>
                </a:cxn>
                <a:cxn ang="0">
                  <a:pos x="260" y="117"/>
                </a:cxn>
                <a:cxn ang="0">
                  <a:pos x="212" y="149"/>
                </a:cxn>
                <a:cxn ang="0">
                  <a:pos x="212" y="172"/>
                </a:cxn>
                <a:cxn ang="0">
                  <a:pos x="205" y="180"/>
                </a:cxn>
                <a:cxn ang="0">
                  <a:pos x="205" y="290"/>
                </a:cxn>
                <a:cxn ang="0">
                  <a:pos x="150" y="274"/>
                </a:cxn>
                <a:cxn ang="0">
                  <a:pos x="150" y="266"/>
                </a:cxn>
                <a:cxn ang="0">
                  <a:pos x="157" y="274"/>
                </a:cxn>
                <a:cxn ang="0">
                  <a:pos x="150" y="258"/>
                </a:cxn>
                <a:cxn ang="0">
                  <a:pos x="54" y="274"/>
                </a:cxn>
                <a:cxn ang="0">
                  <a:pos x="24" y="258"/>
                </a:cxn>
                <a:cxn ang="0">
                  <a:pos x="0" y="227"/>
                </a:cxn>
                <a:cxn ang="0">
                  <a:pos x="47" y="227"/>
                </a:cxn>
                <a:cxn ang="0">
                  <a:pos x="0" y="204"/>
                </a:cxn>
                <a:cxn ang="0">
                  <a:pos x="63" y="196"/>
                </a:cxn>
                <a:cxn ang="0">
                  <a:pos x="47" y="180"/>
                </a:cxn>
                <a:cxn ang="0">
                  <a:pos x="63" y="172"/>
                </a:cxn>
                <a:cxn ang="0">
                  <a:pos x="47" y="149"/>
                </a:cxn>
                <a:cxn ang="0">
                  <a:pos x="78" y="141"/>
                </a:cxn>
                <a:cxn ang="0">
                  <a:pos x="54" y="133"/>
                </a:cxn>
                <a:cxn ang="0">
                  <a:pos x="63" y="85"/>
                </a:cxn>
                <a:cxn ang="0">
                  <a:pos x="86" y="85"/>
                </a:cxn>
                <a:cxn ang="0">
                  <a:pos x="63" y="54"/>
                </a:cxn>
                <a:cxn ang="0">
                  <a:pos x="86" y="0"/>
                </a:cxn>
                <a:cxn ang="0">
                  <a:pos x="220" y="0"/>
                </a:cxn>
              </a:cxnLst>
              <a:rect l="0" t="0" r="r" b="b"/>
              <a:pathLst>
                <a:path w="260" h="290">
                  <a:moveTo>
                    <a:pt x="220" y="0"/>
                  </a:moveTo>
                  <a:lnTo>
                    <a:pt x="236" y="94"/>
                  </a:lnTo>
                  <a:lnTo>
                    <a:pt x="260" y="117"/>
                  </a:lnTo>
                  <a:lnTo>
                    <a:pt x="212" y="149"/>
                  </a:lnTo>
                  <a:lnTo>
                    <a:pt x="212" y="172"/>
                  </a:lnTo>
                  <a:lnTo>
                    <a:pt x="205" y="180"/>
                  </a:lnTo>
                  <a:lnTo>
                    <a:pt x="205" y="290"/>
                  </a:lnTo>
                  <a:lnTo>
                    <a:pt x="150" y="274"/>
                  </a:lnTo>
                  <a:lnTo>
                    <a:pt x="150" y="266"/>
                  </a:lnTo>
                  <a:lnTo>
                    <a:pt x="157" y="274"/>
                  </a:lnTo>
                  <a:lnTo>
                    <a:pt x="150" y="258"/>
                  </a:lnTo>
                  <a:lnTo>
                    <a:pt x="54" y="274"/>
                  </a:lnTo>
                  <a:lnTo>
                    <a:pt x="24" y="258"/>
                  </a:lnTo>
                  <a:lnTo>
                    <a:pt x="0" y="227"/>
                  </a:lnTo>
                  <a:lnTo>
                    <a:pt x="47" y="227"/>
                  </a:lnTo>
                  <a:lnTo>
                    <a:pt x="0" y="204"/>
                  </a:lnTo>
                  <a:lnTo>
                    <a:pt x="63" y="196"/>
                  </a:lnTo>
                  <a:lnTo>
                    <a:pt x="47" y="180"/>
                  </a:lnTo>
                  <a:lnTo>
                    <a:pt x="63" y="172"/>
                  </a:lnTo>
                  <a:lnTo>
                    <a:pt x="47" y="149"/>
                  </a:lnTo>
                  <a:lnTo>
                    <a:pt x="78" y="141"/>
                  </a:lnTo>
                  <a:lnTo>
                    <a:pt x="54" y="133"/>
                  </a:lnTo>
                  <a:lnTo>
                    <a:pt x="63" y="85"/>
                  </a:lnTo>
                  <a:lnTo>
                    <a:pt x="86" y="85"/>
                  </a:lnTo>
                  <a:lnTo>
                    <a:pt x="63" y="54"/>
                  </a:lnTo>
                  <a:lnTo>
                    <a:pt x="86" y="0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Freeform 121"/>
            <p:cNvSpPr>
              <a:spLocks noChangeAspect="1"/>
            </p:cNvSpPr>
            <p:nvPr/>
          </p:nvSpPr>
          <p:spPr bwMode="auto">
            <a:xfrm>
              <a:off x="1181" y="2552"/>
              <a:ext cx="290" cy="175"/>
            </a:xfrm>
            <a:custGeom>
              <a:avLst/>
              <a:gdLst/>
              <a:ahLst/>
              <a:cxnLst>
                <a:cxn ang="0">
                  <a:pos x="71" y="156"/>
                </a:cxn>
                <a:cxn ang="0">
                  <a:pos x="78" y="125"/>
                </a:cxn>
                <a:cxn ang="0">
                  <a:pos x="63" y="102"/>
                </a:cxn>
                <a:cxn ang="0">
                  <a:pos x="63" y="63"/>
                </a:cxn>
                <a:cxn ang="0">
                  <a:pos x="0" y="0"/>
                </a:cxn>
                <a:cxn ang="0">
                  <a:pos x="126" y="0"/>
                </a:cxn>
                <a:cxn ang="0">
                  <a:pos x="126" y="7"/>
                </a:cxn>
                <a:cxn ang="0">
                  <a:pos x="275" y="7"/>
                </a:cxn>
                <a:cxn ang="0">
                  <a:pos x="275" y="31"/>
                </a:cxn>
                <a:cxn ang="0">
                  <a:pos x="291" y="31"/>
                </a:cxn>
                <a:cxn ang="0">
                  <a:pos x="275" y="63"/>
                </a:cxn>
                <a:cxn ang="0">
                  <a:pos x="252" y="70"/>
                </a:cxn>
                <a:cxn ang="0">
                  <a:pos x="220" y="125"/>
                </a:cxn>
                <a:cxn ang="0">
                  <a:pos x="149" y="132"/>
                </a:cxn>
                <a:cxn ang="0">
                  <a:pos x="78" y="156"/>
                </a:cxn>
                <a:cxn ang="0">
                  <a:pos x="71" y="156"/>
                </a:cxn>
              </a:cxnLst>
              <a:rect l="0" t="0" r="r" b="b"/>
              <a:pathLst>
                <a:path w="291" h="156">
                  <a:moveTo>
                    <a:pt x="71" y="156"/>
                  </a:moveTo>
                  <a:lnTo>
                    <a:pt x="78" y="125"/>
                  </a:lnTo>
                  <a:lnTo>
                    <a:pt x="63" y="102"/>
                  </a:lnTo>
                  <a:lnTo>
                    <a:pt x="63" y="63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126" y="7"/>
                  </a:lnTo>
                  <a:lnTo>
                    <a:pt x="275" y="7"/>
                  </a:lnTo>
                  <a:lnTo>
                    <a:pt x="275" y="31"/>
                  </a:lnTo>
                  <a:lnTo>
                    <a:pt x="291" y="31"/>
                  </a:lnTo>
                  <a:lnTo>
                    <a:pt x="275" y="63"/>
                  </a:lnTo>
                  <a:lnTo>
                    <a:pt x="252" y="70"/>
                  </a:lnTo>
                  <a:lnTo>
                    <a:pt x="220" y="125"/>
                  </a:lnTo>
                  <a:lnTo>
                    <a:pt x="149" y="132"/>
                  </a:lnTo>
                  <a:lnTo>
                    <a:pt x="78" y="156"/>
                  </a:lnTo>
                  <a:lnTo>
                    <a:pt x="71" y="15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5" name="Freeform 122"/>
            <p:cNvSpPr>
              <a:spLocks noChangeAspect="1"/>
            </p:cNvSpPr>
            <p:nvPr/>
          </p:nvSpPr>
          <p:spPr bwMode="auto">
            <a:xfrm>
              <a:off x="1919" y="1651"/>
              <a:ext cx="252" cy="297"/>
            </a:xfrm>
            <a:custGeom>
              <a:avLst/>
              <a:gdLst/>
              <a:ahLst/>
              <a:cxnLst>
                <a:cxn ang="0">
                  <a:pos x="87" y="212"/>
                </a:cxn>
                <a:cxn ang="0">
                  <a:pos x="64" y="180"/>
                </a:cxn>
                <a:cxn ang="0">
                  <a:pos x="0" y="180"/>
                </a:cxn>
                <a:cxn ang="0">
                  <a:pos x="0" y="158"/>
                </a:cxn>
                <a:cxn ang="0">
                  <a:pos x="71" y="63"/>
                </a:cxn>
                <a:cxn ang="0">
                  <a:pos x="87" y="0"/>
                </a:cxn>
                <a:cxn ang="0">
                  <a:pos x="205" y="79"/>
                </a:cxn>
                <a:cxn ang="0">
                  <a:pos x="213" y="79"/>
                </a:cxn>
                <a:cxn ang="0">
                  <a:pos x="252" y="110"/>
                </a:cxn>
                <a:cxn ang="0">
                  <a:pos x="252" y="158"/>
                </a:cxn>
                <a:cxn ang="0">
                  <a:pos x="252" y="180"/>
                </a:cxn>
                <a:cxn ang="0">
                  <a:pos x="236" y="173"/>
                </a:cxn>
                <a:cxn ang="0">
                  <a:pos x="149" y="227"/>
                </a:cxn>
                <a:cxn ang="0">
                  <a:pos x="149" y="236"/>
                </a:cxn>
                <a:cxn ang="0">
                  <a:pos x="142" y="236"/>
                </a:cxn>
                <a:cxn ang="0">
                  <a:pos x="149" y="244"/>
                </a:cxn>
                <a:cxn ang="0">
                  <a:pos x="126" y="267"/>
                </a:cxn>
                <a:cxn ang="0">
                  <a:pos x="87" y="212"/>
                </a:cxn>
              </a:cxnLst>
              <a:rect l="0" t="0" r="r" b="b"/>
              <a:pathLst>
                <a:path w="252" h="267">
                  <a:moveTo>
                    <a:pt x="87" y="212"/>
                  </a:moveTo>
                  <a:lnTo>
                    <a:pt x="64" y="180"/>
                  </a:lnTo>
                  <a:lnTo>
                    <a:pt x="0" y="180"/>
                  </a:lnTo>
                  <a:lnTo>
                    <a:pt x="0" y="158"/>
                  </a:lnTo>
                  <a:lnTo>
                    <a:pt x="71" y="63"/>
                  </a:lnTo>
                  <a:lnTo>
                    <a:pt x="87" y="0"/>
                  </a:lnTo>
                  <a:lnTo>
                    <a:pt x="205" y="79"/>
                  </a:lnTo>
                  <a:lnTo>
                    <a:pt x="213" y="79"/>
                  </a:lnTo>
                  <a:lnTo>
                    <a:pt x="252" y="110"/>
                  </a:lnTo>
                  <a:lnTo>
                    <a:pt x="252" y="158"/>
                  </a:lnTo>
                  <a:lnTo>
                    <a:pt x="252" y="180"/>
                  </a:lnTo>
                  <a:lnTo>
                    <a:pt x="236" y="173"/>
                  </a:lnTo>
                  <a:lnTo>
                    <a:pt x="149" y="227"/>
                  </a:lnTo>
                  <a:lnTo>
                    <a:pt x="149" y="236"/>
                  </a:lnTo>
                  <a:lnTo>
                    <a:pt x="142" y="236"/>
                  </a:lnTo>
                  <a:lnTo>
                    <a:pt x="149" y="244"/>
                  </a:lnTo>
                  <a:lnTo>
                    <a:pt x="126" y="267"/>
                  </a:lnTo>
                  <a:lnTo>
                    <a:pt x="87" y="21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Freeform 123"/>
            <p:cNvSpPr>
              <a:spLocks noChangeAspect="1"/>
            </p:cNvSpPr>
            <p:nvPr/>
          </p:nvSpPr>
          <p:spPr bwMode="auto">
            <a:xfrm>
              <a:off x="2195" y="1476"/>
              <a:ext cx="267" cy="210"/>
            </a:xfrm>
            <a:custGeom>
              <a:avLst/>
              <a:gdLst/>
              <a:ahLst/>
              <a:cxnLst>
                <a:cxn ang="0">
                  <a:pos x="86" y="0"/>
                </a:cxn>
                <a:cxn ang="0">
                  <a:pos x="109" y="23"/>
                </a:cxn>
                <a:cxn ang="0">
                  <a:pos x="156" y="31"/>
                </a:cxn>
                <a:cxn ang="0">
                  <a:pos x="235" y="86"/>
                </a:cxn>
                <a:cxn ang="0">
                  <a:pos x="266" y="86"/>
                </a:cxn>
                <a:cxn ang="0">
                  <a:pos x="242" y="110"/>
                </a:cxn>
                <a:cxn ang="0">
                  <a:pos x="250" y="110"/>
                </a:cxn>
                <a:cxn ang="0">
                  <a:pos x="250" y="149"/>
                </a:cxn>
                <a:cxn ang="0">
                  <a:pos x="250" y="173"/>
                </a:cxn>
                <a:cxn ang="0">
                  <a:pos x="173" y="189"/>
                </a:cxn>
                <a:cxn ang="0">
                  <a:pos x="149" y="173"/>
                </a:cxn>
                <a:cxn ang="0">
                  <a:pos x="125" y="142"/>
                </a:cxn>
                <a:cxn ang="0">
                  <a:pos x="109" y="110"/>
                </a:cxn>
                <a:cxn ang="0">
                  <a:pos x="55" y="86"/>
                </a:cxn>
                <a:cxn ang="0">
                  <a:pos x="39" y="71"/>
                </a:cxn>
                <a:cxn ang="0">
                  <a:pos x="39" y="62"/>
                </a:cxn>
                <a:cxn ang="0">
                  <a:pos x="23" y="62"/>
                </a:cxn>
                <a:cxn ang="0">
                  <a:pos x="0" y="39"/>
                </a:cxn>
                <a:cxn ang="0">
                  <a:pos x="86" y="0"/>
                </a:cxn>
              </a:cxnLst>
              <a:rect l="0" t="0" r="r" b="b"/>
              <a:pathLst>
                <a:path w="266" h="189">
                  <a:moveTo>
                    <a:pt x="86" y="0"/>
                  </a:moveTo>
                  <a:lnTo>
                    <a:pt x="109" y="23"/>
                  </a:lnTo>
                  <a:lnTo>
                    <a:pt x="156" y="31"/>
                  </a:lnTo>
                  <a:lnTo>
                    <a:pt x="235" y="86"/>
                  </a:lnTo>
                  <a:lnTo>
                    <a:pt x="266" y="86"/>
                  </a:lnTo>
                  <a:lnTo>
                    <a:pt x="242" y="110"/>
                  </a:lnTo>
                  <a:lnTo>
                    <a:pt x="250" y="110"/>
                  </a:lnTo>
                  <a:lnTo>
                    <a:pt x="250" y="149"/>
                  </a:lnTo>
                  <a:lnTo>
                    <a:pt x="250" y="173"/>
                  </a:lnTo>
                  <a:lnTo>
                    <a:pt x="173" y="189"/>
                  </a:lnTo>
                  <a:lnTo>
                    <a:pt x="149" y="173"/>
                  </a:lnTo>
                  <a:lnTo>
                    <a:pt x="125" y="142"/>
                  </a:lnTo>
                  <a:lnTo>
                    <a:pt x="109" y="110"/>
                  </a:lnTo>
                  <a:lnTo>
                    <a:pt x="55" y="86"/>
                  </a:lnTo>
                  <a:lnTo>
                    <a:pt x="39" y="71"/>
                  </a:lnTo>
                  <a:lnTo>
                    <a:pt x="39" y="62"/>
                  </a:lnTo>
                  <a:lnTo>
                    <a:pt x="23" y="62"/>
                  </a:lnTo>
                  <a:lnTo>
                    <a:pt x="0" y="39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7" name="Freeform 124"/>
            <p:cNvSpPr>
              <a:spLocks noChangeAspect="1"/>
            </p:cNvSpPr>
            <p:nvPr/>
          </p:nvSpPr>
          <p:spPr bwMode="auto">
            <a:xfrm>
              <a:off x="2440" y="1416"/>
              <a:ext cx="368" cy="270"/>
            </a:xfrm>
            <a:custGeom>
              <a:avLst/>
              <a:gdLst/>
              <a:ahLst/>
              <a:cxnLst>
                <a:cxn ang="0">
                  <a:pos x="39" y="94"/>
                </a:cxn>
                <a:cxn ang="0">
                  <a:pos x="24" y="62"/>
                </a:cxn>
                <a:cxn ang="0">
                  <a:pos x="32" y="32"/>
                </a:cxn>
                <a:cxn ang="0">
                  <a:pos x="79" y="32"/>
                </a:cxn>
                <a:cxn ang="0">
                  <a:pos x="126" y="0"/>
                </a:cxn>
                <a:cxn ang="0">
                  <a:pos x="181" y="23"/>
                </a:cxn>
                <a:cxn ang="0">
                  <a:pos x="236" y="0"/>
                </a:cxn>
                <a:cxn ang="0">
                  <a:pos x="267" y="15"/>
                </a:cxn>
                <a:cxn ang="0">
                  <a:pos x="252" y="23"/>
                </a:cxn>
                <a:cxn ang="0">
                  <a:pos x="267" y="32"/>
                </a:cxn>
                <a:cxn ang="0">
                  <a:pos x="369" y="55"/>
                </a:cxn>
                <a:cxn ang="0">
                  <a:pos x="362" y="78"/>
                </a:cxn>
                <a:cxn ang="0">
                  <a:pos x="306" y="94"/>
                </a:cxn>
                <a:cxn ang="0">
                  <a:pos x="236" y="172"/>
                </a:cxn>
                <a:cxn ang="0">
                  <a:pos x="220" y="179"/>
                </a:cxn>
                <a:cxn ang="0">
                  <a:pos x="252" y="226"/>
                </a:cxn>
                <a:cxn ang="0">
                  <a:pos x="220" y="242"/>
                </a:cxn>
                <a:cxn ang="0">
                  <a:pos x="181" y="234"/>
                </a:cxn>
                <a:cxn ang="0">
                  <a:pos x="142" y="242"/>
                </a:cxn>
                <a:cxn ang="0">
                  <a:pos x="8" y="203"/>
                </a:cxn>
                <a:cxn ang="0">
                  <a:pos x="8" y="164"/>
                </a:cxn>
                <a:cxn ang="0">
                  <a:pos x="0" y="164"/>
                </a:cxn>
                <a:cxn ang="0">
                  <a:pos x="24" y="140"/>
                </a:cxn>
                <a:cxn ang="0">
                  <a:pos x="39" y="94"/>
                </a:cxn>
              </a:cxnLst>
              <a:rect l="0" t="0" r="r" b="b"/>
              <a:pathLst>
                <a:path w="369" h="242">
                  <a:moveTo>
                    <a:pt x="39" y="94"/>
                  </a:moveTo>
                  <a:lnTo>
                    <a:pt x="24" y="62"/>
                  </a:lnTo>
                  <a:lnTo>
                    <a:pt x="32" y="32"/>
                  </a:lnTo>
                  <a:lnTo>
                    <a:pt x="79" y="32"/>
                  </a:lnTo>
                  <a:lnTo>
                    <a:pt x="126" y="0"/>
                  </a:lnTo>
                  <a:lnTo>
                    <a:pt x="181" y="23"/>
                  </a:lnTo>
                  <a:lnTo>
                    <a:pt x="236" y="0"/>
                  </a:lnTo>
                  <a:lnTo>
                    <a:pt x="267" y="15"/>
                  </a:lnTo>
                  <a:lnTo>
                    <a:pt x="252" y="23"/>
                  </a:lnTo>
                  <a:lnTo>
                    <a:pt x="267" y="32"/>
                  </a:lnTo>
                  <a:lnTo>
                    <a:pt x="369" y="55"/>
                  </a:lnTo>
                  <a:lnTo>
                    <a:pt x="362" y="78"/>
                  </a:lnTo>
                  <a:lnTo>
                    <a:pt x="306" y="94"/>
                  </a:lnTo>
                  <a:lnTo>
                    <a:pt x="236" y="172"/>
                  </a:lnTo>
                  <a:lnTo>
                    <a:pt x="220" y="179"/>
                  </a:lnTo>
                  <a:lnTo>
                    <a:pt x="252" y="226"/>
                  </a:lnTo>
                  <a:lnTo>
                    <a:pt x="220" y="242"/>
                  </a:lnTo>
                  <a:lnTo>
                    <a:pt x="181" y="234"/>
                  </a:lnTo>
                  <a:lnTo>
                    <a:pt x="142" y="242"/>
                  </a:lnTo>
                  <a:lnTo>
                    <a:pt x="8" y="203"/>
                  </a:lnTo>
                  <a:lnTo>
                    <a:pt x="8" y="164"/>
                  </a:lnTo>
                  <a:lnTo>
                    <a:pt x="0" y="164"/>
                  </a:lnTo>
                  <a:lnTo>
                    <a:pt x="24" y="140"/>
                  </a:lnTo>
                  <a:lnTo>
                    <a:pt x="39" y="9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Freeform 125"/>
            <p:cNvSpPr>
              <a:spLocks noChangeAspect="1"/>
            </p:cNvSpPr>
            <p:nvPr/>
          </p:nvSpPr>
          <p:spPr bwMode="auto">
            <a:xfrm>
              <a:off x="1193" y="1379"/>
              <a:ext cx="238" cy="236"/>
            </a:xfrm>
            <a:custGeom>
              <a:avLst/>
              <a:gdLst/>
              <a:ahLst/>
              <a:cxnLst>
                <a:cxn ang="0">
                  <a:pos x="238" y="16"/>
                </a:cxn>
                <a:cxn ang="0">
                  <a:pos x="238" y="110"/>
                </a:cxn>
                <a:cxn ang="0">
                  <a:pos x="238" y="205"/>
                </a:cxn>
                <a:cxn ang="0">
                  <a:pos x="214" y="212"/>
                </a:cxn>
                <a:cxn ang="0">
                  <a:pos x="111" y="212"/>
                </a:cxn>
                <a:cxn ang="0">
                  <a:pos x="24" y="197"/>
                </a:cxn>
                <a:cxn ang="0">
                  <a:pos x="24" y="126"/>
                </a:cxn>
                <a:cxn ang="0">
                  <a:pos x="0" y="126"/>
                </a:cxn>
                <a:cxn ang="0">
                  <a:pos x="0" y="94"/>
                </a:cxn>
                <a:cxn ang="0">
                  <a:pos x="63" y="94"/>
                </a:cxn>
                <a:cxn ang="0">
                  <a:pos x="103" y="0"/>
                </a:cxn>
                <a:cxn ang="0">
                  <a:pos x="238" y="16"/>
                </a:cxn>
              </a:cxnLst>
              <a:rect l="0" t="0" r="r" b="b"/>
              <a:pathLst>
                <a:path w="238" h="212">
                  <a:moveTo>
                    <a:pt x="238" y="16"/>
                  </a:moveTo>
                  <a:lnTo>
                    <a:pt x="238" y="110"/>
                  </a:lnTo>
                  <a:lnTo>
                    <a:pt x="238" y="205"/>
                  </a:lnTo>
                  <a:lnTo>
                    <a:pt x="214" y="212"/>
                  </a:lnTo>
                  <a:lnTo>
                    <a:pt x="111" y="212"/>
                  </a:lnTo>
                  <a:lnTo>
                    <a:pt x="24" y="197"/>
                  </a:lnTo>
                  <a:lnTo>
                    <a:pt x="24" y="126"/>
                  </a:lnTo>
                  <a:lnTo>
                    <a:pt x="0" y="126"/>
                  </a:lnTo>
                  <a:lnTo>
                    <a:pt x="0" y="94"/>
                  </a:lnTo>
                  <a:lnTo>
                    <a:pt x="63" y="94"/>
                  </a:lnTo>
                  <a:lnTo>
                    <a:pt x="103" y="0"/>
                  </a:lnTo>
                  <a:lnTo>
                    <a:pt x="238" y="1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" name="Freeform 126"/>
            <p:cNvSpPr>
              <a:spLocks noChangeAspect="1"/>
            </p:cNvSpPr>
            <p:nvPr/>
          </p:nvSpPr>
          <p:spPr bwMode="auto">
            <a:xfrm>
              <a:off x="1943" y="2483"/>
              <a:ext cx="210" cy="201"/>
            </a:xfrm>
            <a:custGeom>
              <a:avLst/>
              <a:gdLst/>
              <a:ahLst/>
              <a:cxnLst>
                <a:cxn ang="0">
                  <a:pos x="39" y="93"/>
                </a:cxn>
                <a:cxn ang="0">
                  <a:pos x="47" y="69"/>
                </a:cxn>
                <a:cxn ang="0">
                  <a:pos x="163" y="0"/>
                </a:cxn>
                <a:cxn ang="0">
                  <a:pos x="210" y="0"/>
                </a:cxn>
                <a:cxn ang="0">
                  <a:pos x="210" y="30"/>
                </a:cxn>
                <a:cxn ang="0">
                  <a:pos x="194" y="30"/>
                </a:cxn>
                <a:cxn ang="0">
                  <a:pos x="210" y="47"/>
                </a:cxn>
                <a:cxn ang="0">
                  <a:pos x="194" y="108"/>
                </a:cxn>
                <a:cxn ang="0">
                  <a:pos x="187" y="108"/>
                </a:cxn>
                <a:cxn ang="0">
                  <a:pos x="187" y="132"/>
                </a:cxn>
                <a:cxn ang="0">
                  <a:pos x="156" y="125"/>
                </a:cxn>
                <a:cxn ang="0">
                  <a:pos x="147" y="179"/>
                </a:cxn>
                <a:cxn ang="0">
                  <a:pos x="124" y="179"/>
                </a:cxn>
                <a:cxn ang="0">
                  <a:pos x="117" y="155"/>
                </a:cxn>
                <a:cxn ang="0">
                  <a:pos x="70" y="132"/>
                </a:cxn>
                <a:cxn ang="0">
                  <a:pos x="47" y="148"/>
                </a:cxn>
                <a:cxn ang="0">
                  <a:pos x="62" y="125"/>
                </a:cxn>
                <a:cxn ang="0">
                  <a:pos x="0" y="132"/>
                </a:cxn>
                <a:cxn ang="0">
                  <a:pos x="0" y="108"/>
                </a:cxn>
                <a:cxn ang="0">
                  <a:pos x="39" y="93"/>
                </a:cxn>
              </a:cxnLst>
              <a:rect l="0" t="0" r="r" b="b"/>
              <a:pathLst>
                <a:path w="210" h="179">
                  <a:moveTo>
                    <a:pt x="39" y="93"/>
                  </a:moveTo>
                  <a:lnTo>
                    <a:pt x="47" y="69"/>
                  </a:lnTo>
                  <a:lnTo>
                    <a:pt x="163" y="0"/>
                  </a:lnTo>
                  <a:lnTo>
                    <a:pt x="210" y="0"/>
                  </a:lnTo>
                  <a:lnTo>
                    <a:pt x="210" y="30"/>
                  </a:lnTo>
                  <a:lnTo>
                    <a:pt x="194" y="30"/>
                  </a:lnTo>
                  <a:lnTo>
                    <a:pt x="210" y="47"/>
                  </a:lnTo>
                  <a:lnTo>
                    <a:pt x="194" y="108"/>
                  </a:lnTo>
                  <a:lnTo>
                    <a:pt x="187" y="108"/>
                  </a:lnTo>
                  <a:lnTo>
                    <a:pt x="187" y="132"/>
                  </a:lnTo>
                  <a:lnTo>
                    <a:pt x="156" y="125"/>
                  </a:lnTo>
                  <a:lnTo>
                    <a:pt x="147" y="179"/>
                  </a:lnTo>
                  <a:lnTo>
                    <a:pt x="124" y="179"/>
                  </a:lnTo>
                  <a:lnTo>
                    <a:pt x="117" y="155"/>
                  </a:lnTo>
                  <a:lnTo>
                    <a:pt x="70" y="132"/>
                  </a:lnTo>
                  <a:lnTo>
                    <a:pt x="47" y="148"/>
                  </a:lnTo>
                  <a:lnTo>
                    <a:pt x="62" y="125"/>
                  </a:lnTo>
                  <a:lnTo>
                    <a:pt x="0" y="132"/>
                  </a:lnTo>
                  <a:lnTo>
                    <a:pt x="0" y="108"/>
                  </a:lnTo>
                  <a:lnTo>
                    <a:pt x="39" y="9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Freeform 127"/>
            <p:cNvSpPr>
              <a:spLocks noChangeAspect="1"/>
            </p:cNvSpPr>
            <p:nvPr/>
          </p:nvSpPr>
          <p:spPr bwMode="auto">
            <a:xfrm>
              <a:off x="1488" y="1004"/>
              <a:ext cx="281" cy="141"/>
            </a:xfrm>
            <a:custGeom>
              <a:avLst/>
              <a:gdLst/>
              <a:ahLst/>
              <a:cxnLst>
                <a:cxn ang="0">
                  <a:pos x="55" y="125"/>
                </a:cxn>
                <a:cxn ang="0">
                  <a:pos x="55" y="109"/>
                </a:cxn>
                <a:cxn ang="0">
                  <a:pos x="0" y="109"/>
                </a:cxn>
                <a:cxn ang="0">
                  <a:pos x="0" y="85"/>
                </a:cxn>
                <a:cxn ang="0">
                  <a:pos x="7" y="85"/>
                </a:cxn>
                <a:cxn ang="0">
                  <a:pos x="0" y="23"/>
                </a:cxn>
                <a:cxn ang="0">
                  <a:pos x="94" y="23"/>
                </a:cxn>
                <a:cxn ang="0">
                  <a:pos x="94" y="0"/>
                </a:cxn>
                <a:cxn ang="0">
                  <a:pos x="102" y="7"/>
                </a:cxn>
                <a:cxn ang="0">
                  <a:pos x="126" y="7"/>
                </a:cxn>
                <a:cxn ang="0">
                  <a:pos x="118" y="0"/>
                </a:cxn>
                <a:cxn ang="0">
                  <a:pos x="126" y="0"/>
                </a:cxn>
                <a:cxn ang="0">
                  <a:pos x="133" y="23"/>
                </a:cxn>
                <a:cxn ang="0">
                  <a:pos x="196" y="23"/>
                </a:cxn>
                <a:cxn ang="0">
                  <a:pos x="196" y="0"/>
                </a:cxn>
                <a:cxn ang="0">
                  <a:pos x="220" y="0"/>
                </a:cxn>
                <a:cxn ang="0">
                  <a:pos x="244" y="78"/>
                </a:cxn>
                <a:cxn ang="0">
                  <a:pos x="283" y="78"/>
                </a:cxn>
                <a:cxn ang="0">
                  <a:pos x="283" y="125"/>
                </a:cxn>
                <a:cxn ang="0">
                  <a:pos x="55" y="125"/>
                </a:cxn>
              </a:cxnLst>
              <a:rect l="0" t="0" r="r" b="b"/>
              <a:pathLst>
                <a:path w="283" h="125">
                  <a:moveTo>
                    <a:pt x="55" y="125"/>
                  </a:moveTo>
                  <a:lnTo>
                    <a:pt x="55" y="109"/>
                  </a:lnTo>
                  <a:lnTo>
                    <a:pt x="0" y="109"/>
                  </a:lnTo>
                  <a:lnTo>
                    <a:pt x="0" y="85"/>
                  </a:lnTo>
                  <a:lnTo>
                    <a:pt x="7" y="85"/>
                  </a:lnTo>
                  <a:lnTo>
                    <a:pt x="0" y="23"/>
                  </a:lnTo>
                  <a:lnTo>
                    <a:pt x="94" y="23"/>
                  </a:lnTo>
                  <a:lnTo>
                    <a:pt x="94" y="0"/>
                  </a:lnTo>
                  <a:lnTo>
                    <a:pt x="102" y="7"/>
                  </a:lnTo>
                  <a:lnTo>
                    <a:pt x="126" y="7"/>
                  </a:lnTo>
                  <a:lnTo>
                    <a:pt x="118" y="0"/>
                  </a:lnTo>
                  <a:lnTo>
                    <a:pt x="126" y="0"/>
                  </a:lnTo>
                  <a:lnTo>
                    <a:pt x="133" y="23"/>
                  </a:lnTo>
                  <a:lnTo>
                    <a:pt x="196" y="23"/>
                  </a:lnTo>
                  <a:lnTo>
                    <a:pt x="196" y="0"/>
                  </a:lnTo>
                  <a:lnTo>
                    <a:pt x="220" y="0"/>
                  </a:lnTo>
                  <a:lnTo>
                    <a:pt x="244" y="78"/>
                  </a:lnTo>
                  <a:lnTo>
                    <a:pt x="283" y="78"/>
                  </a:lnTo>
                  <a:lnTo>
                    <a:pt x="283" y="125"/>
                  </a:lnTo>
                  <a:lnTo>
                    <a:pt x="55" y="12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" name="Freeform 128"/>
            <p:cNvSpPr>
              <a:spLocks noChangeAspect="1"/>
            </p:cNvSpPr>
            <p:nvPr/>
          </p:nvSpPr>
          <p:spPr bwMode="auto">
            <a:xfrm>
              <a:off x="3069" y="3383"/>
              <a:ext cx="291" cy="260"/>
            </a:xfrm>
            <a:custGeom>
              <a:avLst/>
              <a:gdLst/>
              <a:ahLst/>
              <a:cxnLst>
                <a:cxn ang="0">
                  <a:pos x="165" y="46"/>
                </a:cxn>
                <a:cxn ang="0">
                  <a:pos x="197" y="46"/>
                </a:cxn>
                <a:cxn ang="0">
                  <a:pos x="229" y="46"/>
                </a:cxn>
                <a:cxn ang="0">
                  <a:pos x="252" y="70"/>
                </a:cxn>
                <a:cxn ang="0">
                  <a:pos x="252" y="101"/>
                </a:cxn>
                <a:cxn ang="0">
                  <a:pos x="260" y="117"/>
                </a:cxn>
                <a:cxn ang="0">
                  <a:pos x="276" y="148"/>
                </a:cxn>
                <a:cxn ang="0">
                  <a:pos x="292" y="172"/>
                </a:cxn>
                <a:cxn ang="0">
                  <a:pos x="284" y="195"/>
                </a:cxn>
                <a:cxn ang="0">
                  <a:pos x="213" y="195"/>
                </a:cxn>
                <a:cxn ang="0">
                  <a:pos x="165" y="234"/>
                </a:cxn>
                <a:cxn ang="0">
                  <a:pos x="95" y="227"/>
                </a:cxn>
                <a:cxn ang="0">
                  <a:pos x="71" y="227"/>
                </a:cxn>
                <a:cxn ang="0">
                  <a:pos x="16" y="172"/>
                </a:cxn>
                <a:cxn ang="0">
                  <a:pos x="16" y="133"/>
                </a:cxn>
                <a:cxn ang="0">
                  <a:pos x="0" y="117"/>
                </a:cxn>
                <a:cxn ang="0">
                  <a:pos x="8" y="101"/>
                </a:cxn>
                <a:cxn ang="0">
                  <a:pos x="0" y="101"/>
                </a:cxn>
                <a:cxn ang="0">
                  <a:pos x="0" y="85"/>
                </a:cxn>
                <a:cxn ang="0">
                  <a:pos x="48" y="85"/>
                </a:cxn>
                <a:cxn ang="0">
                  <a:pos x="63" y="70"/>
                </a:cxn>
                <a:cxn ang="0">
                  <a:pos x="78" y="54"/>
                </a:cxn>
                <a:cxn ang="0">
                  <a:pos x="78" y="31"/>
                </a:cxn>
                <a:cxn ang="0">
                  <a:pos x="103" y="31"/>
                </a:cxn>
                <a:cxn ang="0">
                  <a:pos x="134" y="0"/>
                </a:cxn>
                <a:cxn ang="0">
                  <a:pos x="165" y="46"/>
                </a:cxn>
              </a:cxnLst>
              <a:rect l="0" t="0" r="r" b="b"/>
              <a:pathLst>
                <a:path w="292" h="234">
                  <a:moveTo>
                    <a:pt x="165" y="46"/>
                  </a:moveTo>
                  <a:lnTo>
                    <a:pt x="197" y="46"/>
                  </a:lnTo>
                  <a:lnTo>
                    <a:pt x="229" y="46"/>
                  </a:lnTo>
                  <a:lnTo>
                    <a:pt x="252" y="70"/>
                  </a:lnTo>
                  <a:lnTo>
                    <a:pt x="252" y="101"/>
                  </a:lnTo>
                  <a:lnTo>
                    <a:pt x="260" y="117"/>
                  </a:lnTo>
                  <a:lnTo>
                    <a:pt x="276" y="148"/>
                  </a:lnTo>
                  <a:lnTo>
                    <a:pt x="292" y="172"/>
                  </a:lnTo>
                  <a:lnTo>
                    <a:pt x="284" y="195"/>
                  </a:lnTo>
                  <a:lnTo>
                    <a:pt x="213" y="195"/>
                  </a:lnTo>
                  <a:lnTo>
                    <a:pt x="165" y="234"/>
                  </a:lnTo>
                  <a:lnTo>
                    <a:pt x="95" y="227"/>
                  </a:lnTo>
                  <a:lnTo>
                    <a:pt x="71" y="227"/>
                  </a:lnTo>
                  <a:lnTo>
                    <a:pt x="16" y="172"/>
                  </a:lnTo>
                  <a:lnTo>
                    <a:pt x="16" y="133"/>
                  </a:lnTo>
                  <a:lnTo>
                    <a:pt x="0" y="117"/>
                  </a:lnTo>
                  <a:lnTo>
                    <a:pt x="8" y="101"/>
                  </a:lnTo>
                  <a:lnTo>
                    <a:pt x="0" y="101"/>
                  </a:lnTo>
                  <a:lnTo>
                    <a:pt x="0" y="85"/>
                  </a:lnTo>
                  <a:lnTo>
                    <a:pt x="48" y="85"/>
                  </a:lnTo>
                  <a:lnTo>
                    <a:pt x="63" y="70"/>
                  </a:lnTo>
                  <a:lnTo>
                    <a:pt x="78" y="54"/>
                  </a:lnTo>
                  <a:lnTo>
                    <a:pt x="78" y="31"/>
                  </a:lnTo>
                  <a:lnTo>
                    <a:pt x="103" y="31"/>
                  </a:lnTo>
                  <a:lnTo>
                    <a:pt x="134" y="0"/>
                  </a:lnTo>
                  <a:lnTo>
                    <a:pt x="165" y="4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Freeform 129"/>
            <p:cNvSpPr>
              <a:spLocks noChangeAspect="1"/>
            </p:cNvSpPr>
            <p:nvPr/>
          </p:nvSpPr>
          <p:spPr bwMode="auto">
            <a:xfrm>
              <a:off x="1570" y="2079"/>
              <a:ext cx="199" cy="177"/>
            </a:xfrm>
            <a:custGeom>
              <a:avLst/>
              <a:gdLst/>
              <a:ahLst/>
              <a:cxnLst>
                <a:cxn ang="0">
                  <a:pos x="199" y="119"/>
                </a:cxn>
                <a:cxn ang="0">
                  <a:pos x="191" y="119"/>
                </a:cxn>
                <a:cxn ang="0">
                  <a:pos x="175" y="151"/>
                </a:cxn>
                <a:cxn ang="0">
                  <a:pos x="32" y="151"/>
                </a:cxn>
                <a:cxn ang="0">
                  <a:pos x="8" y="159"/>
                </a:cxn>
                <a:cxn ang="0">
                  <a:pos x="0" y="119"/>
                </a:cxn>
                <a:cxn ang="0">
                  <a:pos x="8" y="95"/>
                </a:cxn>
                <a:cxn ang="0">
                  <a:pos x="8" y="87"/>
                </a:cxn>
                <a:cxn ang="0">
                  <a:pos x="8" y="72"/>
                </a:cxn>
                <a:cxn ang="0">
                  <a:pos x="32" y="7"/>
                </a:cxn>
                <a:cxn ang="0">
                  <a:pos x="72" y="0"/>
                </a:cxn>
                <a:cxn ang="0">
                  <a:pos x="96" y="0"/>
                </a:cxn>
                <a:cxn ang="0">
                  <a:pos x="111" y="7"/>
                </a:cxn>
                <a:cxn ang="0">
                  <a:pos x="199" y="7"/>
                </a:cxn>
                <a:cxn ang="0">
                  <a:pos x="199" y="119"/>
                </a:cxn>
              </a:cxnLst>
              <a:rect l="0" t="0" r="r" b="b"/>
              <a:pathLst>
                <a:path w="199" h="159">
                  <a:moveTo>
                    <a:pt x="199" y="119"/>
                  </a:moveTo>
                  <a:lnTo>
                    <a:pt x="191" y="119"/>
                  </a:lnTo>
                  <a:lnTo>
                    <a:pt x="175" y="151"/>
                  </a:lnTo>
                  <a:lnTo>
                    <a:pt x="32" y="151"/>
                  </a:lnTo>
                  <a:lnTo>
                    <a:pt x="8" y="159"/>
                  </a:lnTo>
                  <a:lnTo>
                    <a:pt x="0" y="119"/>
                  </a:lnTo>
                  <a:lnTo>
                    <a:pt x="8" y="95"/>
                  </a:lnTo>
                  <a:lnTo>
                    <a:pt x="8" y="87"/>
                  </a:lnTo>
                  <a:lnTo>
                    <a:pt x="8" y="72"/>
                  </a:lnTo>
                  <a:lnTo>
                    <a:pt x="32" y="7"/>
                  </a:lnTo>
                  <a:lnTo>
                    <a:pt x="72" y="0"/>
                  </a:lnTo>
                  <a:lnTo>
                    <a:pt x="96" y="0"/>
                  </a:lnTo>
                  <a:lnTo>
                    <a:pt x="111" y="7"/>
                  </a:lnTo>
                  <a:lnTo>
                    <a:pt x="199" y="7"/>
                  </a:lnTo>
                  <a:lnTo>
                    <a:pt x="199" y="11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3" name="Freeform 130"/>
            <p:cNvSpPr>
              <a:spLocks noChangeAspect="1"/>
            </p:cNvSpPr>
            <p:nvPr/>
          </p:nvSpPr>
          <p:spPr bwMode="auto">
            <a:xfrm>
              <a:off x="941" y="1379"/>
              <a:ext cx="357" cy="1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8" y="0"/>
                </a:cxn>
                <a:cxn ang="0">
                  <a:pos x="355" y="0"/>
                </a:cxn>
                <a:cxn ang="0">
                  <a:pos x="316" y="94"/>
                </a:cxn>
                <a:cxn ang="0">
                  <a:pos x="253" y="94"/>
                </a:cxn>
                <a:cxn ang="0">
                  <a:pos x="253" y="126"/>
                </a:cxn>
                <a:cxn ang="0">
                  <a:pos x="24" y="126"/>
                </a:cxn>
                <a:cxn ang="0">
                  <a:pos x="0" y="0"/>
                </a:cxn>
              </a:cxnLst>
              <a:rect l="0" t="0" r="r" b="b"/>
              <a:pathLst>
                <a:path w="355" h="126">
                  <a:moveTo>
                    <a:pt x="0" y="0"/>
                  </a:moveTo>
                  <a:lnTo>
                    <a:pt x="268" y="0"/>
                  </a:lnTo>
                  <a:lnTo>
                    <a:pt x="355" y="0"/>
                  </a:lnTo>
                  <a:lnTo>
                    <a:pt x="316" y="94"/>
                  </a:lnTo>
                  <a:lnTo>
                    <a:pt x="253" y="94"/>
                  </a:lnTo>
                  <a:lnTo>
                    <a:pt x="253" y="126"/>
                  </a:lnTo>
                  <a:lnTo>
                    <a:pt x="24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Freeform 131"/>
            <p:cNvSpPr>
              <a:spLocks noChangeAspect="1"/>
            </p:cNvSpPr>
            <p:nvPr/>
          </p:nvSpPr>
          <p:spPr bwMode="auto">
            <a:xfrm>
              <a:off x="2217" y="2701"/>
              <a:ext cx="229" cy="236"/>
            </a:xfrm>
            <a:custGeom>
              <a:avLst/>
              <a:gdLst/>
              <a:ahLst/>
              <a:cxnLst>
                <a:cxn ang="0">
                  <a:pos x="191" y="95"/>
                </a:cxn>
                <a:cxn ang="0">
                  <a:pos x="166" y="110"/>
                </a:cxn>
                <a:cxn ang="0">
                  <a:pos x="230" y="172"/>
                </a:cxn>
                <a:cxn ang="0">
                  <a:pos x="214" y="180"/>
                </a:cxn>
                <a:cxn ang="0">
                  <a:pos x="222" y="196"/>
                </a:cxn>
                <a:cxn ang="0">
                  <a:pos x="198" y="212"/>
                </a:cxn>
                <a:cxn ang="0">
                  <a:pos x="191" y="212"/>
                </a:cxn>
                <a:cxn ang="0">
                  <a:pos x="182" y="196"/>
                </a:cxn>
                <a:cxn ang="0">
                  <a:pos x="8" y="212"/>
                </a:cxn>
                <a:cxn ang="0">
                  <a:pos x="8" y="86"/>
                </a:cxn>
                <a:cxn ang="0">
                  <a:pos x="0" y="86"/>
                </a:cxn>
                <a:cxn ang="0">
                  <a:pos x="64" y="16"/>
                </a:cxn>
                <a:cxn ang="0">
                  <a:pos x="87" y="0"/>
                </a:cxn>
                <a:cxn ang="0">
                  <a:pos x="191" y="95"/>
                </a:cxn>
              </a:cxnLst>
              <a:rect l="0" t="0" r="r" b="b"/>
              <a:pathLst>
                <a:path w="230" h="212">
                  <a:moveTo>
                    <a:pt x="191" y="95"/>
                  </a:moveTo>
                  <a:lnTo>
                    <a:pt x="166" y="110"/>
                  </a:lnTo>
                  <a:lnTo>
                    <a:pt x="230" y="172"/>
                  </a:lnTo>
                  <a:lnTo>
                    <a:pt x="214" y="180"/>
                  </a:lnTo>
                  <a:lnTo>
                    <a:pt x="222" y="196"/>
                  </a:lnTo>
                  <a:lnTo>
                    <a:pt x="198" y="212"/>
                  </a:lnTo>
                  <a:lnTo>
                    <a:pt x="191" y="212"/>
                  </a:lnTo>
                  <a:lnTo>
                    <a:pt x="182" y="196"/>
                  </a:lnTo>
                  <a:lnTo>
                    <a:pt x="8" y="212"/>
                  </a:lnTo>
                  <a:lnTo>
                    <a:pt x="8" y="86"/>
                  </a:lnTo>
                  <a:lnTo>
                    <a:pt x="0" y="86"/>
                  </a:lnTo>
                  <a:lnTo>
                    <a:pt x="64" y="16"/>
                  </a:lnTo>
                  <a:lnTo>
                    <a:pt x="87" y="0"/>
                  </a:lnTo>
                  <a:lnTo>
                    <a:pt x="191" y="9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Freeform 132"/>
            <p:cNvSpPr>
              <a:spLocks noChangeAspect="1"/>
            </p:cNvSpPr>
            <p:nvPr/>
          </p:nvSpPr>
          <p:spPr bwMode="auto">
            <a:xfrm>
              <a:off x="2273" y="1851"/>
              <a:ext cx="284" cy="262"/>
            </a:xfrm>
            <a:custGeom>
              <a:avLst/>
              <a:gdLst/>
              <a:ahLst/>
              <a:cxnLst>
                <a:cxn ang="0">
                  <a:pos x="158" y="234"/>
                </a:cxn>
                <a:cxn ang="0">
                  <a:pos x="71" y="210"/>
                </a:cxn>
                <a:cxn ang="0">
                  <a:pos x="0" y="218"/>
                </a:cxn>
                <a:cxn ang="0">
                  <a:pos x="8" y="47"/>
                </a:cxn>
                <a:cxn ang="0">
                  <a:pos x="173" y="0"/>
                </a:cxn>
                <a:cxn ang="0">
                  <a:pos x="204" y="47"/>
                </a:cxn>
                <a:cxn ang="0">
                  <a:pos x="204" y="63"/>
                </a:cxn>
                <a:cxn ang="0">
                  <a:pos x="228" y="63"/>
                </a:cxn>
                <a:cxn ang="0">
                  <a:pos x="228" y="86"/>
                </a:cxn>
                <a:cxn ang="0">
                  <a:pos x="252" y="63"/>
                </a:cxn>
                <a:cxn ang="0">
                  <a:pos x="260" y="94"/>
                </a:cxn>
                <a:cxn ang="0">
                  <a:pos x="283" y="109"/>
                </a:cxn>
                <a:cxn ang="0">
                  <a:pos x="283" y="125"/>
                </a:cxn>
                <a:cxn ang="0">
                  <a:pos x="197" y="171"/>
                </a:cxn>
                <a:cxn ang="0">
                  <a:pos x="189" y="210"/>
                </a:cxn>
                <a:cxn ang="0">
                  <a:pos x="158" y="234"/>
                </a:cxn>
              </a:cxnLst>
              <a:rect l="0" t="0" r="r" b="b"/>
              <a:pathLst>
                <a:path w="283" h="234">
                  <a:moveTo>
                    <a:pt x="158" y="234"/>
                  </a:moveTo>
                  <a:lnTo>
                    <a:pt x="71" y="210"/>
                  </a:lnTo>
                  <a:lnTo>
                    <a:pt x="0" y="218"/>
                  </a:lnTo>
                  <a:lnTo>
                    <a:pt x="8" y="47"/>
                  </a:lnTo>
                  <a:lnTo>
                    <a:pt x="173" y="0"/>
                  </a:lnTo>
                  <a:lnTo>
                    <a:pt x="204" y="47"/>
                  </a:lnTo>
                  <a:lnTo>
                    <a:pt x="204" y="63"/>
                  </a:lnTo>
                  <a:lnTo>
                    <a:pt x="228" y="63"/>
                  </a:lnTo>
                  <a:lnTo>
                    <a:pt x="228" y="86"/>
                  </a:lnTo>
                  <a:lnTo>
                    <a:pt x="252" y="63"/>
                  </a:lnTo>
                  <a:lnTo>
                    <a:pt x="260" y="94"/>
                  </a:lnTo>
                  <a:lnTo>
                    <a:pt x="283" y="109"/>
                  </a:lnTo>
                  <a:lnTo>
                    <a:pt x="283" y="125"/>
                  </a:lnTo>
                  <a:lnTo>
                    <a:pt x="197" y="171"/>
                  </a:lnTo>
                  <a:lnTo>
                    <a:pt x="189" y="210"/>
                  </a:lnTo>
                  <a:lnTo>
                    <a:pt x="158" y="23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Freeform 133"/>
            <p:cNvSpPr>
              <a:spLocks noChangeAspect="1"/>
            </p:cNvSpPr>
            <p:nvPr/>
          </p:nvSpPr>
          <p:spPr bwMode="auto">
            <a:xfrm>
              <a:off x="1133" y="3032"/>
              <a:ext cx="173" cy="167"/>
            </a:xfrm>
            <a:custGeom>
              <a:avLst/>
              <a:gdLst/>
              <a:ahLst/>
              <a:cxnLst>
                <a:cxn ang="0">
                  <a:pos x="16" y="63"/>
                </a:cxn>
                <a:cxn ang="0">
                  <a:pos x="24" y="63"/>
                </a:cxn>
                <a:cxn ang="0">
                  <a:pos x="24" y="56"/>
                </a:cxn>
                <a:cxn ang="0">
                  <a:pos x="47" y="32"/>
                </a:cxn>
                <a:cxn ang="0">
                  <a:pos x="47" y="24"/>
                </a:cxn>
                <a:cxn ang="0">
                  <a:pos x="63" y="24"/>
                </a:cxn>
                <a:cxn ang="0">
                  <a:pos x="63" y="0"/>
                </a:cxn>
                <a:cxn ang="0">
                  <a:pos x="79" y="8"/>
                </a:cxn>
                <a:cxn ang="0">
                  <a:pos x="142" y="8"/>
                </a:cxn>
                <a:cxn ang="0">
                  <a:pos x="126" y="24"/>
                </a:cxn>
                <a:cxn ang="0">
                  <a:pos x="174" y="39"/>
                </a:cxn>
                <a:cxn ang="0">
                  <a:pos x="174" y="150"/>
                </a:cxn>
                <a:cxn ang="0">
                  <a:pos x="142" y="150"/>
                </a:cxn>
                <a:cxn ang="0">
                  <a:pos x="0" y="150"/>
                </a:cxn>
                <a:cxn ang="0">
                  <a:pos x="16" y="63"/>
                </a:cxn>
              </a:cxnLst>
              <a:rect l="0" t="0" r="r" b="b"/>
              <a:pathLst>
                <a:path w="174" h="150">
                  <a:moveTo>
                    <a:pt x="16" y="63"/>
                  </a:moveTo>
                  <a:lnTo>
                    <a:pt x="24" y="63"/>
                  </a:lnTo>
                  <a:lnTo>
                    <a:pt x="24" y="56"/>
                  </a:lnTo>
                  <a:lnTo>
                    <a:pt x="47" y="32"/>
                  </a:lnTo>
                  <a:lnTo>
                    <a:pt x="47" y="24"/>
                  </a:lnTo>
                  <a:lnTo>
                    <a:pt x="63" y="24"/>
                  </a:lnTo>
                  <a:lnTo>
                    <a:pt x="63" y="0"/>
                  </a:lnTo>
                  <a:lnTo>
                    <a:pt x="79" y="8"/>
                  </a:lnTo>
                  <a:lnTo>
                    <a:pt x="142" y="8"/>
                  </a:lnTo>
                  <a:lnTo>
                    <a:pt x="126" y="24"/>
                  </a:lnTo>
                  <a:lnTo>
                    <a:pt x="174" y="39"/>
                  </a:lnTo>
                  <a:lnTo>
                    <a:pt x="174" y="150"/>
                  </a:lnTo>
                  <a:lnTo>
                    <a:pt x="142" y="150"/>
                  </a:lnTo>
                  <a:lnTo>
                    <a:pt x="0" y="150"/>
                  </a:lnTo>
                  <a:lnTo>
                    <a:pt x="16" y="6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Freeform 134"/>
            <p:cNvSpPr>
              <a:spLocks noChangeAspect="1"/>
            </p:cNvSpPr>
            <p:nvPr/>
          </p:nvSpPr>
          <p:spPr bwMode="auto">
            <a:xfrm>
              <a:off x="2195" y="672"/>
              <a:ext cx="392" cy="218"/>
            </a:xfrm>
            <a:custGeom>
              <a:avLst/>
              <a:gdLst/>
              <a:ahLst/>
              <a:cxnLst>
                <a:cxn ang="0">
                  <a:pos x="392" y="0"/>
                </a:cxn>
                <a:cxn ang="0">
                  <a:pos x="369" y="31"/>
                </a:cxn>
                <a:cxn ang="0">
                  <a:pos x="385" y="46"/>
                </a:cxn>
                <a:cxn ang="0">
                  <a:pos x="353" y="46"/>
                </a:cxn>
                <a:cxn ang="0">
                  <a:pos x="322" y="78"/>
                </a:cxn>
                <a:cxn ang="0">
                  <a:pos x="299" y="85"/>
                </a:cxn>
                <a:cxn ang="0">
                  <a:pos x="275" y="109"/>
                </a:cxn>
                <a:cxn ang="0">
                  <a:pos x="275" y="117"/>
                </a:cxn>
                <a:cxn ang="0">
                  <a:pos x="243" y="132"/>
                </a:cxn>
                <a:cxn ang="0">
                  <a:pos x="236" y="148"/>
                </a:cxn>
                <a:cxn ang="0">
                  <a:pos x="236" y="171"/>
                </a:cxn>
                <a:cxn ang="0">
                  <a:pos x="212" y="179"/>
                </a:cxn>
                <a:cxn ang="0">
                  <a:pos x="212" y="195"/>
                </a:cxn>
                <a:cxn ang="0">
                  <a:pos x="156" y="171"/>
                </a:cxn>
                <a:cxn ang="0">
                  <a:pos x="126" y="195"/>
                </a:cxn>
                <a:cxn ang="0">
                  <a:pos x="94" y="179"/>
                </a:cxn>
                <a:cxn ang="0">
                  <a:pos x="63" y="171"/>
                </a:cxn>
                <a:cxn ang="0">
                  <a:pos x="63" y="148"/>
                </a:cxn>
                <a:cxn ang="0">
                  <a:pos x="39" y="117"/>
                </a:cxn>
                <a:cxn ang="0">
                  <a:pos x="0" y="117"/>
                </a:cxn>
                <a:cxn ang="0">
                  <a:pos x="0" y="85"/>
                </a:cxn>
                <a:cxn ang="0">
                  <a:pos x="23" y="54"/>
                </a:cxn>
                <a:cxn ang="0">
                  <a:pos x="39" y="54"/>
                </a:cxn>
                <a:cxn ang="0">
                  <a:pos x="39" y="46"/>
                </a:cxn>
                <a:cxn ang="0">
                  <a:pos x="78" y="31"/>
                </a:cxn>
                <a:cxn ang="0">
                  <a:pos x="78" y="0"/>
                </a:cxn>
                <a:cxn ang="0">
                  <a:pos x="392" y="0"/>
                </a:cxn>
              </a:cxnLst>
              <a:rect l="0" t="0" r="r" b="b"/>
              <a:pathLst>
                <a:path w="392" h="195">
                  <a:moveTo>
                    <a:pt x="392" y="0"/>
                  </a:moveTo>
                  <a:lnTo>
                    <a:pt x="369" y="31"/>
                  </a:lnTo>
                  <a:lnTo>
                    <a:pt x="385" y="46"/>
                  </a:lnTo>
                  <a:lnTo>
                    <a:pt x="353" y="46"/>
                  </a:lnTo>
                  <a:lnTo>
                    <a:pt x="322" y="78"/>
                  </a:lnTo>
                  <a:lnTo>
                    <a:pt x="299" y="85"/>
                  </a:lnTo>
                  <a:lnTo>
                    <a:pt x="275" y="109"/>
                  </a:lnTo>
                  <a:lnTo>
                    <a:pt x="275" y="117"/>
                  </a:lnTo>
                  <a:lnTo>
                    <a:pt x="243" y="132"/>
                  </a:lnTo>
                  <a:lnTo>
                    <a:pt x="236" y="148"/>
                  </a:lnTo>
                  <a:lnTo>
                    <a:pt x="236" y="171"/>
                  </a:lnTo>
                  <a:lnTo>
                    <a:pt x="212" y="179"/>
                  </a:lnTo>
                  <a:lnTo>
                    <a:pt x="212" y="195"/>
                  </a:lnTo>
                  <a:lnTo>
                    <a:pt x="156" y="171"/>
                  </a:lnTo>
                  <a:lnTo>
                    <a:pt x="126" y="195"/>
                  </a:lnTo>
                  <a:lnTo>
                    <a:pt x="94" y="179"/>
                  </a:lnTo>
                  <a:lnTo>
                    <a:pt x="63" y="171"/>
                  </a:lnTo>
                  <a:lnTo>
                    <a:pt x="63" y="148"/>
                  </a:lnTo>
                  <a:lnTo>
                    <a:pt x="39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23" y="54"/>
                  </a:lnTo>
                  <a:lnTo>
                    <a:pt x="39" y="54"/>
                  </a:lnTo>
                  <a:lnTo>
                    <a:pt x="39" y="46"/>
                  </a:lnTo>
                  <a:lnTo>
                    <a:pt x="78" y="31"/>
                  </a:lnTo>
                  <a:lnTo>
                    <a:pt x="78" y="0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Freeform 135"/>
            <p:cNvSpPr>
              <a:spLocks noChangeAspect="1"/>
            </p:cNvSpPr>
            <p:nvPr/>
          </p:nvSpPr>
          <p:spPr bwMode="auto">
            <a:xfrm>
              <a:off x="1273" y="3075"/>
              <a:ext cx="297" cy="255"/>
            </a:xfrm>
            <a:custGeom>
              <a:avLst/>
              <a:gdLst/>
              <a:ahLst/>
              <a:cxnLst>
                <a:cxn ang="0">
                  <a:pos x="221" y="205"/>
                </a:cxn>
                <a:cxn ang="0">
                  <a:pos x="214" y="212"/>
                </a:cxn>
                <a:cxn ang="0">
                  <a:pos x="95" y="228"/>
                </a:cxn>
                <a:cxn ang="0">
                  <a:pos x="8" y="228"/>
                </a:cxn>
                <a:cxn ang="0">
                  <a:pos x="8" y="181"/>
                </a:cxn>
                <a:cxn ang="0">
                  <a:pos x="0" y="181"/>
                </a:cxn>
                <a:cxn ang="0">
                  <a:pos x="8" y="150"/>
                </a:cxn>
                <a:cxn ang="0">
                  <a:pos x="0" y="150"/>
                </a:cxn>
                <a:cxn ang="0">
                  <a:pos x="0" y="110"/>
                </a:cxn>
                <a:cxn ang="0">
                  <a:pos x="32" y="110"/>
                </a:cxn>
                <a:cxn ang="0">
                  <a:pos x="32" y="0"/>
                </a:cxn>
                <a:cxn ang="0">
                  <a:pos x="214" y="0"/>
                </a:cxn>
                <a:cxn ang="0">
                  <a:pos x="246" y="0"/>
                </a:cxn>
                <a:cxn ang="0">
                  <a:pos x="246" y="110"/>
                </a:cxn>
                <a:cxn ang="0">
                  <a:pos x="277" y="110"/>
                </a:cxn>
                <a:cxn ang="0">
                  <a:pos x="277" y="134"/>
                </a:cxn>
                <a:cxn ang="0">
                  <a:pos x="300" y="181"/>
                </a:cxn>
                <a:cxn ang="0">
                  <a:pos x="285" y="212"/>
                </a:cxn>
                <a:cxn ang="0">
                  <a:pos x="221" y="205"/>
                </a:cxn>
              </a:cxnLst>
              <a:rect l="0" t="0" r="r" b="b"/>
              <a:pathLst>
                <a:path w="300" h="228">
                  <a:moveTo>
                    <a:pt x="221" y="205"/>
                  </a:moveTo>
                  <a:lnTo>
                    <a:pt x="214" y="212"/>
                  </a:lnTo>
                  <a:lnTo>
                    <a:pt x="95" y="228"/>
                  </a:lnTo>
                  <a:lnTo>
                    <a:pt x="8" y="228"/>
                  </a:lnTo>
                  <a:lnTo>
                    <a:pt x="8" y="181"/>
                  </a:lnTo>
                  <a:lnTo>
                    <a:pt x="0" y="181"/>
                  </a:lnTo>
                  <a:lnTo>
                    <a:pt x="8" y="150"/>
                  </a:lnTo>
                  <a:lnTo>
                    <a:pt x="0" y="150"/>
                  </a:lnTo>
                  <a:lnTo>
                    <a:pt x="0" y="110"/>
                  </a:lnTo>
                  <a:lnTo>
                    <a:pt x="32" y="110"/>
                  </a:lnTo>
                  <a:lnTo>
                    <a:pt x="32" y="0"/>
                  </a:lnTo>
                  <a:lnTo>
                    <a:pt x="214" y="0"/>
                  </a:lnTo>
                  <a:lnTo>
                    <a:pt x="246" y="0"/>
                  </a:lnTo>
                  <a:lnTo>
                    <a:pt x="246" y="110"/>
                  </a:lnTo>
                  <a:lnTo>
                    <a:pt x="277" y="110"/>
                  </a:lnTo>
                  <a:lnTo>
                    <a:pt x="277" y="134"/>
                  </a:lnTo>
                  <a:lnTo>
                    <a:pt x="300" y="181"/>
                  </a:lnTo>
                  <a:lnTo>
                    <a:pt x="285" y="212"/>
                  </a:lnTo>
                  <a:lnTo>
                    <a:pt x="221" y="205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Freeform 136"/>
            <p:cNvSpPr>
              <a:spLocks noChangeAspect="1"/>
            </p:cNvSpPr>
            <p:nvPr/>
          </p:nvSpPr>
          <p:spPr bwMode="auto">
            <a:xfrm>
              <a:off x="3111" y="1808"/>
              <a:ext cx="369" cy="254"/>
            </a:xfrm>
            <a:custGeom>
              <a:avLst/>
              <a:gdLst/>
              <a:ahLst/>
              <a:cxnLst>
                <a:cxn ang="0">
                  <a:pos x="267" y="39"/>
                </a:cxn>
                <a:cxn ang="0">
                  <a:pos x="306" y="64"/>
                </a:cxn>
                <a:cxn ang="0">
                  <a:pos x="314" y="86"/>
                </a:cxn>
                <a:cxn ang="0">
                  <a:pos x="298" y="86"/>
                </a:cxn>
                <a:cxn ang="0">
                  <a:pos x="314" y="94"/>
                </a:cxn>
                <a:cxn ang="0">
                  <a:pos x="298" y="103"/>
                </a:cxn>
                <a:cxn ang="0">
                  <a:pos x="306" y="125"/>
                </a:cxn>
                <a:cxn ang="0">
                  <a:pos x="298" y="125"/>
                </a:cxn>
                <a:cxn ang="0">
                  <a:pos x="338" y="165"/>
                </a:cxn>
                <a:cxn ang="0">
                  <a:pos x="361" y="165"/>
                </a:cxn>
                <a:cxn ang="0">
                  <a:pos x="353" y="188"/>
                </a:cxn>
                <a:cxn ang="0">
                  <a:pos x="369" y="196"/>
                </a:cxn>
                <a:cxn ang="0">
                  <a:pos x="361" y="211"/>
                </a:cxn>
                <a:cxn ang="0">
                  <a:pos x="329" y="196"/>
                </a:cxn>
                <a:cxn ang="0">
                  <a:pos x="267" y="228"/>
                </a:cxn>
                <a:cxn ang="0">
                  <a:pos x="212" y="211"/>
                </a:cxn>
                <a:cxn ang="0">
                  <a:pos x="189" y="220"/>
                </a:cxn>
                <a:cxn ang="0">
                  <a:pos x="125" y="181"/>
                </a:cxn>
                <a:cxn ang="0">
                  <a:pos x="63" y="196"/>
                </a:cxn>
                <a:cxn ang="0">
                  <a:pos x="0" y="165"/>
                </a:cxn>
                <a:cxn ang="0">
                  <a:pos x="39" y="133"/>
                </a:cxn>
                <a:cxn ang="0">
                  <a:pos x="235" y="0"/>
                </a:cxn>
                <a:cxn ang="0">
                  <a:pos x="267" y="39"/>
                </a:cxn>
              </a:cxnLst>
              <a:rect l="0" t="0" r="r" b="b"/>
              <a:pathLst>
                <a:path w="369" h="228">
                  <a:moveTo>
                    <a:pt x="267" y="39"/>
                  </a:moveTo>
                  <a:lnTo>
                    <a:pt x="306" y="64"/>
                  </a:lnTo>
                  <a:lnTo>
                    <a:pt x="314" y="86"/>
                  </a:lnTo>
                  <a:lnTo>
                    <a:pt x="298" y="86"/>
                  </a:lnTo>
                  <a:lnTo>
                    <a:pt x="314" y="94"/>
                  </a:lnTo>
                  <a:lnTo>
                    <a:pt x="298" y="103"/>
                  </a:lnTo>
                  <a:lnTo>
                    <a:pt x="306" y="125"/>
                  </a:lnTo>
                  <a:lnTo>
                    <a:pt x="298" y="125"/>
                  </a:lnTo>
                  <a:lnTo>
                    <a:pt x="338" y="165"/>
                  </a:lnTo>
                  <a:lnTo>
                    <a:pt x="361" y="165"/>
                  </a:lnTo>
                  <a:lnTo>
                    <a:pt x="353" y="188"/>
                  </a:lnTo>
                  <a:lnTo>
                    <a:pt x="369" y="196"/>
                  </a:lnTo>
                  <a:lnTo>
                    <a:pt x="361" y="211"/>
                  </a:lnTo>
                  <a:lnTo>
                    <a:pt x="329" y="196"/>
                  </a:lnTo>
                  <a:lnTo>
                    <a:pt x="267" y="228"/>
                  </a:lnTo>
                  <a:lnTo>
                    <a:pt x="212" y="211"/>
                  </a:lnTo>
                  <a:lnTo>
                    <a:pt x="189" y="220"/>
                  </a:lnTo>
                  <a:lnTo>
                    <a:pt x="125" y="181"/>
                  </a:lnTo>
                  <a:lnTo>
                    <a:pt x="63" y="196"/>
                  </a:lnTo>
                  <a:lnTo>
                    <a:pt x="0" y="165"/>
                  </a:lnTo>
                  <a:lnTo>
                    <a:pt x="39" y="133"/>
                  </a:lnTo>
                  <a:lnTo>
                    <a:pt x="235" y="0"/>
                  </a:lnTo>
                  <a:lnTo>
                    <a:pt x="267" y="39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Freeform 137"/>
            <p:cNvSpPr>
              <a:spLocks noChangeAspect="1"/>
            </p:cNvSpPr>
            <p:nvPr/>
          </p:nvSpPr>
          <p:spPr bwMode="auto">
            <a:xfrm>
              <a:off x="1817" y="1615"/>
              <a:ext cx="188" cy="213"/>
            </a:xfrm>
            <a:custGeom>
              <a:avLst/>
              <a:gdLst/>
              <a:ahLst/>
              <a:cxnLst>
                <a:cxn ang="0">
                  <a:pos x="39" y="111"/>
                </a:cxn>
                <a:cxn ang="0">
                  <a:pos x="47" y="126"/>
                </a:cxn>
                <a:cxn ang="0">
                  <a:pos x="94" y="48"/>
                </a:cxn>
                <a:cxn ang="0">
                  <a:pos x="109" y="24"/>
                </a:cxn>
                <a:cxn ang="0">
                  <a:pos x="141" y="0"/>
                </a:cxn>
                <a:cxn ang="0">
                  <a:pos x="188" y="32"/>
                </a:cxn>
                <a:cxn ang="0">
                  <a:pos x="172" y="95"/>
                </a:cxn>
                <a:cxn ang="0">
                  <a:pos x="102" y="190"/>
                </a:cxn>
                <a:cxn ang="0">
                  <a:pos x="94" y="174"/>
                </a:cxn>
                <a:cxn ang="0">
                  <a:pos x="39" y="158"/>
                </a:cxn>
                <a:cxn ang="0">
                  <a:pos x="0" y="111"/>
                </a:cxn>
                <a:cxn ang="0">
                  <a:pos x="39" y="111"/>
                </a:cxn>
              </a:cxnLst>
              <a:rect l="0" t="0" r="r" b="b"/>
              <a:pathLst>
                <a:path w="188" h="190">
                  <a:moveTo>
                    <a:pt x="39" y="111"/>
                  </a:moveTo>
                  <a:lnTo>
                    <a:pt x="47" y="126"/>
                  </a:lnTo>
                  <a:lnTo>
                    <a:pt x="94" y="48"/>
                  </a:lnTo>
                  <a:lnTo>
                    <a:pt x="109" y="24"/>
                  </a:lnTo>
                  <a:lnTo>
                    <a:pt x="141" y="0"/>
                  </a:lnTo>
                  <a:lnTo>
                    <a:pt x="188" y="32"/>
                  </a:lnTo>
                  <a:lnTo>
                    <a:pt x="172" y="95"/>
                  </a:lnTo>
                  <a:lnTo>
                    <a:pt x="102" y="190"/>
                  </a:lnTo>
                  <a:lnTo>
                    <a:pt x="94" y="174"/>
                  </a:lnTo>
                  <a:lnTo>
                    <a:pt x="39" y="158"/>
                  </a:lnTo>
                  <a:lnTo>
                    <a:pt x="0" y="111"/>
                  </a:lnTo>
                  <a:lnTo>
                    <a:pt x="39" y="11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Freeform 138"/>
            <p:cNvSpPr>
              <a:spLocks noChangeAspect="1"/>
            </p:cNvSpPr>
            <p:nvPr/>
          </p:nvSpPr>
          <p:spPr bwMode="auto">
            <a:xfrm>
              <a:off x="1644" y="2692"/>
              <a:ext cx="173" cy="208"/>
            </a:xfrm>
            <a:custGeom>
              <a:avLst/>
              <a:gdLst/>
              <a:ahLst/>
              <a:cxnLst>
                <a:cxn ang="0">
                  <a:pos x="126" y="93"/>
                </a:cxn>
                <a:cxn ang="0">
                  <a:pos x="149" y="93"/>
                </a:cxn>
                <a:cxn ang="0">
                  <a:pos x="149" y="133"/>
                </a:cxn>
                <a:cxn ang="0">
                  <a:pos x="173" y="133"/>
                </a:cxn>
                <a:cxn ang="0">
                  <a:pos x="173" y="187"/>
                </a:cxn>
                <a:cxn ang="0">
                  <a:pos x="0" y="179"/>
                </a:cxn>
                <a:cxn ang="0">
                  <a:pos x="0" y="133"/>
                </a:cxn>
                <a:cxn ang="0">
                  <a:pos x="8" y="133"/>
                </a:cxn>
                <a:cxn ang="0">
                  <a:pos x="8" y="93"/>
                </a:cxn>
                <a:cxn ang="0">
                  <a:pos x="23" y="93"/>
                </a:cxn>
                <a:cxn ang="0">
                  <a:pos x="23" y="7"/>
                </a:cxn>
                <a:cxn ang="0">
                  <a:pos x="39" y="0"/>
                </a:cxn>
                <a:cxn ang="0">
                  <a:pos x="55" y="31"/>
                </a:cxn>
                <a:cxn ang="0">
                  <a:pos x="71" y="23"/>
                </a:cxn>
                <a:cxn ang="0">
                  <a:pos x="71" y="31"/>
                </a:cxn>
                <a:cxn ang="0">
                  <a:pos x="126" y="31"/>
                </a:cxn>
                <a:cxn ang="0">
                  <a:pos x="126" y="93"/>
                </a:cxn>
              </a:cxnLst>
              <a:rect l="0" t="0" r="r" b="b"/>
              <a:pathLst>
                <a:path w="173" h="187">
                  <a:moveTo>
                    <a:pt x="126" y="93"/>
                  </a:moveTo>
                  <a:lnTo>
                    <a:pt x="149" y="93"/>
                  </a:lnTo>
                  <a:lnTo>
                    <a:pt x="149" y="133"/>
                  </a:lnTo>
                  <a:lnTo>
                    <a:pt x="173" y="133"/>
                  </a:lnTo>
                  <a:lnTo>
                    <a:pt x="173" y="187"/>
                  </a:lnTo>
                  <a:lnTo>
                    <a:pt x="0" y="179"/>
                  </a:lnTo>
                  <a:lnTo>
                    <a:pt x="0" y="133"/>
                  </a:lnTo>
                  <a:lnTo>
                    <a:pt x="8" y="133"/>
                  </a:lnTo>
                  <a:lnTo>
                    <a:pt x="8" y="93"/>
                  </a:lnTo>
                  <a:lnTo>
                    <a:pt x="23" y="93"/>
                  </a:lnTo>
                  <a:lnTo>
                    <a:pt x="23" y="7"/>
                  </a:lnTo>
                  <a:lnTo>
                    <a:pt x="39" y="0"/>
                  </a:lnTo>
                  <a:lnTo>
                    <a:pt x="55" y="31"/>
                  </a:lnTo>
                  <a:lnTo>
                    <a:pt x="71" y="23"/>
                  </a:lnTo>
                  <a:lnTo>
                    <a:pt x="71" y="31"/>
                  </a:lnTo>
                  <a:lnTo>
                    <a:pt x="126" y="31"/>
                  </a:lnTo>
                  <a:lnTo>
                    <a:pt x="126" y="9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Freeform 139"/>
            <p:cNvSpPr>
              <a:spLocks noChangeAspect="1"/>
            </p:cNvSpPr>
            <p:nvPr/>
          </p:nvSpPr>
          <p:spPr bwMode="auto">
            <a:xfrm>
              <a:off x="3459" y="2210"/>
              <a:ext cx="340" cy="438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252" y="63"/>
                </a:cxn>
                <a:cxn ang="0">
                  <a:pos x="276" y="102"/>
                </a:cxn>
                <a:cxn ang="0">
                  <a:pos x="284" y="102"/>
                </a:cxn>
                <a:cxn ang="0">
                  <a:pos x="276" y="110"/>
                </a:cxn>
                <a:cxn ang="0">
                  <a:pos x="284" y="126"/>
                </a:cxn>
                <a:cxn ang="0">
                  <a:pos x="284" y="134"/>
                </a:cxn>
                <a:cxn ang="0">
                  <a:pos x="308" y="149"/>
                </a:cxn>
                <a:cxn ang="0">
                  <a:pos x="308" y="181"/>
                </a:cxn>
                <a:cxn ang="0">
                  <a:pos x="315" y="188"/>
                </a:cxn>
                <a:cxn ang="0">
                  <a:pos x="308" y="188"/>
                </a:cxn>
                <a:cxn ang="0">
                  <a:pos x="323" y="212"/>
                </a:cxn>
                <a:cxn ang="0">
                  <a:pos x="308" y="228"/>
                </a:cxn>
                <a:cxn ang="0">
                  <a:pos x="323" y="251"/>
                </a:cxn>
                <a:cxn ang="0">
                  <a:pos x="323" y="274"/>
                </a:cxn>
                <a:cxn ang="0">
                  <a:pos x="315" y="291"/>
                </a:cxn>
                <a:cxn ang="0">
                  <a:pos x="339" y="314"/>
                </a:cxn>
                <a:cxn ang="0">
                  <a:pos x="228" y="377"/>
                </a:cxn>
                <a:cxn ang="0">
                  <a:pos x="221" y="393"/>
                </a:cxn>
                <a:cxn ang="0">
                  <a:pos x="110" y="345"/>
                </a:cxn>
                <a:cxn ang="0">
                  <a:pos x="39" y="274"/>
                </a:cxn>
                <a:cxn ang="0">
                  <a:pos x="7" y="274"/>
                </a:cxn>
                <a:cxn ang="0">
                  <a:pos x="0" y="251"/>
                </a:cxn>
                <a:cxn ang="0">
                  <a:pos x="70" y="94"/>
                </a:cxn>
                <a:cxn ang="0">
                  <a:pos x="221" y="0"/>
                </a:cxn>
                <a:cxn ang="0">
                  <a:pos x="260" y="15"/>
                </a:cxn>
              </a:cxnLst>
              <a:rect l="0" t="0" r="r" b="b"/>
              <a:pathLst>
                <a:path w="339" h="393">
                  <a:moveTo>
                    <a:pt x="260" y="15"/>
                  </a:moveTo>
                  <a:lnTo>
                    <a:pt x="252" y="63"/>
                  </a:lnTo>
                  <a:lnTo>
                    <a:pt x="276" y="102"/>
                  </a:lnTo>
                  <a:lnTo>
                    <a:pt x="284" y="102"/>
                  </a:lnTo>
                  <a:lnTo>
                    <a:pt x="276" y="110"/>
                  </a:lnTo>
                  <a:lnTo>
                    <a:pt x="284" y="126"/>
                  </a:lnTo>
                  <a:lnTo>
                    <a:pt x="284" y="134"/>
                  </a:lnTo>
                  <a:lnTo>
                    <a:pt x="308" y="149"/>
                  </a:lnTo>
                  <a:lnTo>
                    <a:pt x="308" y="181"/>
                  </a:lnTo>
                  <a:lnTo>
                    <a:pt x="315" y="188"/>
                  </a:lnTo>
                  <a:lnTo>
                    <a:pt x="308" y="188"/>
                  </a:lnTo>
                  <a:lnTo>
                    <a:pt x="323" y="212"/>
                  </a:lnTo>
                  <a:lnTo>
                    <a:pt x="308" y="228"/>
                  </a:lnTo>
                  <a:lnTo>
                    <a:pt x="323" y="251"/>
                  </a:lnTo>
                  <a:lnTo>
                    <a:pt x="323" y="274"/>
                  </a:lnTo>
                  <a:lnTo>
                    <a:pt x="315" y="291"/>
                  </a:lnTo>
                  <a:lnTo>
                    <a:pt x="339" y="314"/>
                  </a:lnTo>
                  <a:lnTo>
                    <a:pt x="228" y="377"/>
                  </a:lnTo>
                  <a:lnTo>
                    <a:pt x="221" y="393"/>
                  </a:lnTo>
                  <a:lnTo>
                    <a:pt x="110" y="345"/>
                  </a:lnTo>
                  <a:lnTo>
                    <a:pt x="39" y="274"/>
                  </a:lnTo>
                  <a:lnTo>
                    <a:pt x="7" y="274"/>
                  </a:lnTo>
                  <a:lnTo>
                    <a:pt x="0" y="251"/>
                  </a:lnTo>
                  <a:lnTo>
                    <a:pt x="70" y="94"/>
                  </a:lnTo>
                  <a:lnTo>
                    <a:pt x="221" y="0"/>
                  </a:lnTo>
                  <a:lnTo>
                    <a:pt x="260" y="15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Freeform 140"/>
            <p:cNvSpPr>
              <a:spLocks noChangeAspect="1"/>
            </p:cNvSpPr>
            <p:nvPr/>
          </p:nvSpPr>
          <p:spPr bwMode="auto">
            <a:xfrm>
              <a:off x="1219" y="3750"/>
              <a:ext cx="212" cy="289"/>
            </a:xfrm>
            <a:custGeom>
              <a:avLst/>
              <a:gdLst/>
              <a:ahLst/>
              <a:cxnLst>
                <a:cxn ang="0">
                  <a:pos x="78" y="227"/>
                </a:cxn>
                <a:cxn ang="0">
                  <a:pos x="63" y="180"/>
                </a:cxn>
                <a:cxn ang="0">
                  <a:pos x="78" y="157"/>
                </a:cxn>
                <a:cxn ang="0">
                  <a:pos x="63" y="141"/>
                </a:cxn>
                <a:cxn ang="0">
                  <a:pos x="31" y="94"/>
                </a:cxn>
                <a:cxn ang="0">
                  <a:pos x="31" y="78"/>
                </a:cxn>
                <a:cxn ang="0">
                  <a:pos x="24" y="78"/>
                </a:cxn>
                <a:cxn ang="0">
                  <a:pos x="24" y="47"/>
                </a:cxn>
                <a:cxn ang="0">
                  <a:pos x="0" y="0"/>
                </a:cxn>
                <a:cxn ang="0">
                  <a:pos x="78" y="0"/>
                </a:cxn>
                <a:cxn ang="0">
                  <a:pos x="213" y="15"/>
                </a:cxn>
                <a:cxn ang="0">
                  <a:pos x="213" y="23"/>
                </a:cxn>
                <a:cxn ang="0">
                  <a:pos x="189" y="23"/>
                </a:cxn>
                <a:cxn ang="0">
                  <a:pos x="189" y="141"/>
                </a:cxn>
                <a:cxn ang="0">
                  <a:pos x="189" y="172"/>
                </a:cxn>
                <a:cxn ang="0">
                  <a:pos x="174" y="196"/>
                </a:cxn>
                <a:cxn ang="0">
                  <a:pos x="118" y="227"/>
                </a:cxn>
                <a:cxn ang="0">
                  <a:pos x="110" y="242"/>
                </a:cxn>
                <a:cxn ang="0">
                  <a:pos x="118" y="259"/>
                </a:cxn>
                <a:cxn ang="0">
                  <a:pos x="78" y="227"/>
                </a:cxn>
              </a:cxnLst>
              <a:rect l="0" t="0" r="r" b="b"/>
              <a:pathLst>
                <a:path w="213" h="259">
                  <a:moveTo>
                    <a:pt x="78" y="227"/>
                  </a:moveTo>
                  <a:lnTo>
                    <a:pt x="63" y="180"/>
                  </a:lnTo>
                  <a:lnTo>
                    <a:pt x="78" y="157"/>
                  </a:lnTo>
                  <a:lnTo>
                    <a:pt x="63" y="141"/>
                  </a:lnTo>
                  <a:lnTo>
                    <a:pt x="31" y="94"/>
                  </a:lnTo>
                  <a:lnTo>
                    <a:pt x="31" y="78"/>
                  </a:lnTo>
                  <a:lnTo>
                    <a:pt x="24" y="78"/>
                  </a:lnTo>
                  <a:lnTo>
                    <a:pt x="24" y="47"/>
                  </a:lnTo>
                  <a:lnTo>
                    <a:pt x="0" y="0"/>
                  </a:lnTo>
                  <a:lnTo>
                    <a:pt x="78" y="0"/>
                  </a:lnTo>
                  <a:lnTo>
                    <a:pt x="213" y="15"/>
                  </a:lnTo>
                  <a:lnTo>
                    <a:pt x="213" y="23"/>
                  </a:lnTo>
                  <a:lnTo>
                    <a:pt x="189" y="23"/>
                  </a:lnTo>
                  <a:lnTo>
                    <a:pt x="189" y="141"/>
                  </a:lnTo>
                  <a:lnTo>
                    <a:pt x="189" y="172"/>
                  </a:lnTo>
                  <a:lnTo>
                    <a:pt x="174" y="196"/>
                  </a:lnTo>
                  <a:lnTo>
                    <a:pt x="118" y="227"/>
                  </a:lnTo>
                  <a:lnTo>
                    <a:pt x="110" y="242"/>
                  </a:lnTo>
                  <a:lnTo>
                    <a:pt x="118" y="259"/>
                  </a:lnTo>
                  <a:lnTo>
                    <a:pt x="78" y="227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Freeform 141"/>
            <p:cNvSpPr>
              <a:spLocks noChangeAspect="1"/>
            </p:cNvSpPr>
            <p:nvPr/>
          </p:nvSpPr>
          <p:spPr bwMode="auto">
            <a:xfrm>
              <a:off x="1589" y="1957"/>
              <a:ext cx="298" cy="141"/>
            </a:xfrm>
            <a:custGeom>
              <a:avLst/>
              <a:gdLst/>
              <a:ahLst/>
              <a:cxnLst>
                <a:cxn ang="0">
                  <a:pos x="299" y="54"/>
                </a:cxn>
                <a:cxn ang="0">
                  <a:pos x="268" y="78"/>
                </a:cxn>
                <a:cxn ang="0">
                  <a:pos x="268" y="109"/>
                </a:cxn>
                <a:cxn ang="0">
                  <a:pos x="268" y="125"/>
                </a:cxn>
                <a:cxn ang="0">
                  <a:pos x="181" y="117"/>
                </a:cxn>
                <a:cxn ang="0">
                  <a:pos x="94" y="117"/>
                </a:cxn>
                <a:cxn ang="0">
                  <a:pos x="78" y="109"/>
                </a:cxn>
                <a:cxn ang="0">
                  <a:pos x="55" y="109"/>
                </a:cxn>
                <a:cxn ang="0">
                  <a:pos x="16" y="117"/>
                </a:cxn>
                <a:cxn ang="0">
                  <a:pos x="0" y="94"/>
                </a:cxn>
                <a:cxn ang="0">
                  <a:pos x="0" y="78"/>
                </a:cxn>
                <a:cxn ang="0">
                  <a:pos x="16" y="78"/>
                </a:cxn>
                <a:cxn ang="0">
                  <a:pos x="55" y="78"/>
                </a:cxn>
                <a:cxn ang="0">
                  <a:pos x="55" y="47"/>
                </a:cxn>
                <a:cxn ang="0">
                  <a:pos x="87" y="32"/>
                </a:cxn>
                <a:cxn ang="0">
                  <a:pos x="87" y="0"/>
                </a:cxn>
                <a:cxn ang="0">
                  <a:pos x="110" y="0"/>
                </a:cxn>
                <a:cxn ang="0">
                  <a:pos x="244" y="16"/>
                </a:cxn>
                <a:cxn ang="0">
                  <a:pos x="244" y="32"/>
                </a:cxn>
                <a:cxn ang="0">
                  <a:pos x="291" y="47"/>
                </a:cxn>
                <a:cxn ang="0">
                  <a:pos x="299" y="54"/>
                </a:cxn>
              </a:cxnLst>
              <a:rect l="0" t="0" r="r" b="b"/>
              <a:pathLst>
                <a:path w="299" h="125">
                  <a:moveTo>
                    <a:pt x="299" y="54"/>
                  </a:moveTo>
                  <a:lnTo>
                    <a:pt x="268" y="78"/>
                  </a:lnTo>
                  <a:lnTo>
                    <a:pt x="268" y="109"/>
                  </a:lnTo>
                  <a:lnTo>
                    <a:pt x="268" y="125"/>
                  </a:lnTo>
                  <a:lnTo>
                    <a:pt x="181" y="117"/>
                  </a:lnTo>
                  <a:lnTo>
                    <a:pt x="94" y="117"/>
                  </a:lnTo>
                  <a:lnTo>
                    <a:pt x="78" y="109"/>
                  </a:lnTo>
                  <a:lnTo>
                    <a:pt x="55" y="109"/>
                  </a:lnTo>
                  <a:lnTo>
                    <a:pt x="16" y="117"/>
                  </a:lnTo>
                  <a:lnTo>
                    <a:pt x="0" y="94"/>
                  </a:lnTo>
                  <a:lnTo>
                    <a:pt x="0" y="78"/>
                  </a:lnTo>
                  <a:lnTo>
                    <a:pt x="16" y="78"/>
                  </a:lnTo>
                  <a:lnTo>
                    <a:pt x="55" y="78"/>
                  </a:lnTo>
                  <a:lnTo>
                    <a:pt x="55" y="47"/>
                  </a:lnTo>
                  <a:lnTo>
                    <a:pt x="87" y="32"/>
                  </a:lnTo>
                  <a:lnTo>
                    <a:pt x="87" y="0"/>
                  </a:lnTo>
                  <a:lnTo>
                    <a:pt x="110" y="0"/>
                  </a:lnTo>
                  <a:lnTo>
                    <a:pt x="244" y="16"/>
                  </a:lnTo>
                  <a:lnTo>
                    <a:pt x="244" y="32"/>
                  </a:lnTo>
                  <a:lnTo>
                    <a:pt x="291" y="47"/>
                  </a:lnTo>
                  <a:lnTo>
                    <a:pt x="299" y="5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Freeform 142"/>
            <p:cNvSpPr>
              <a:spLocks noChangeAspect="1"/>
            </p:cNvSpPr>
            <p:nvPr/>
          </p:nvSpPr>
          <p:spPr bwMode="auto">
            <a:xfrm>
              <a:off x="2321" y="909"/>
              <a:ext cx="259" cy="190"/>
            </a:xfrm>
            <a:custGeom>
              <a:avLst/>
              <a:gdLst/>
              <a:ahLst/>
              <a:cxnLst>
                <a:cxn ang="0">
                  <a:pos x="172" y="54"/>
                </a:cxn>
                <a:cxn ang="0">
                  <a:pos x="211" y="62"/>
                </a:cxn>
                <a:cxn ang="0">
                  <a:pos x="226" y="78"/>
                </a:cxn>
                <a:cxn ang="0">
                  <a:pos x="258" y="108"/>
                </a:cxn>
                <a:cxn ang="0">
                  <a:pos x="211" y="147"/>
                </a:cxn>
                <a:cxn ang="0">
                  <a:pos x="54" y="170"/>
                </a:cxn>
                <a:cxn ang="0">
                  <a:pos x="0" y="147"/>
                </a:cxn>
                <a:cxn ang="0">
                  <a:pos x="78" y="15"/>
                </a:cxn>
                <a:cxn ang="0">
                  <a:pos x="93" y="0"/>
                </a:cxn>
                <a:cxn ang="0">
                  <a:pos x="172" y="54"/>
                </a:cxn>
              </a:cxnLst>
              <a:rect l="0" t="0" r="r" b="b"/>
              <a:pathLst>
                <a:path w="258" h="170">
                  <a:moveTo>
                    <a:pt x="172" y="54"/>
                  </a:moveTo>
                  <a:lnTo>
                    <a:pt x="211" y="62"/>
                  </a:lnTo>
                  <a:lnTo>
                    <a:pt x="226" y="78"/>
                  </a:lnTo>
                  <a:lnTo>
                    <a:pt x="258" y="108"/>
                  </a:lnTo>
                  <a:lnTo>
                    <a:pt x="211" y="147"/>
                  </a:lnTo>
                  <a:lnTo>
                    <a:pt x="54" y="170"/>
                  </a:lnTo>
                  <a:lnTo>
                    <a:pt x="0" y="147"/>
                  </a:lnTo>
                  <a:lnTo>
                    <a:pt x="78" y="15"/>
                  </a:lnTo>
                  <a:lnTo>
                    <a:pt x="93" y="0"/>
                  </a:lnTo>
                  <a:lnTo>
                    <a:pt x="172" y="5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Freeform 143"/>
            <p:cNvSpPr>
              <a:spLocks noChangeAspect="1"/>
            </p:cNvSpPr>
            <p:nvPr/>
          </p:nvSpPr>
          <p:spPr bwMode="auto">
            <a:xfrm>
              <a:off x="1193" y="2842"/>
              <a:ext cx="300" cy="233"/>
            </a:xfrm>
            <a:custGeom>
              <a:avLst/>
              <a:gdLst/>
              <a:ahLst/>
              <a:cxnLst>
                <a:cxn ang="0">
                  <a:pos x="0" y="147"/>
                </a:cxn>
                <a:cxn ang="0">
                  <a:pos x="0" y="132"/>
                </a:cxn>
                <a:cxn ang="0">
                  <a:pos x="16" y="108"/>
                </a:cxn>
                <a:cxn ang="0">
                  <a:pos x="0" y="70"/>
                </a:cxn>
                <a:cxn ang="0">
                  <a:pos x="32" y="46"/>
                </a:cxn>
                <a:cxn ang="0">
                  <a:pos x="63" y="24"/>
                </a:cxn>
                <a:cxn ang="0">
                  <a:pos x="55" y="24"/>
                </a:cxn>
                <a:cxn ang="0">
                  <a:pos x="63" y="15"/>
                </a:cxn>
                <a:cxn ang="0">
                  <a:pos x="102" y="0"/>
                </a:cxn>
                <a:cxn ang="0">
                  <a:pos x="292" y="0"/>
                </a:cxn>
                <a:cxn ang="0">
                  <a:pos x="299" y="0"/>
                </a:cxn>
                <a:cxn ang="0">
                  <a:pos x="299" y="31"/>
                </a:cxn>
                <a:cxn ang="0">
                  <a:pos x="292" y="46"/>
                </a:cxn>
                <a:cxn ang="0">
                  <a:pos x="299" y="54"/>
                </a:cxn>
                <a:cxn ang="0">
                  <a:pos x="299" y="132"/>
                </a:cxn>
                <a:cxn ang="0">
                  <a:pos x="292" y="209"/>
                </a:cxn>
                <a:cxn ang="0">
                  <a:pos x="110" y="209"/>
                </a:cxn>
                <a:cxn ang="0">
                  <a:pos x="63" y="194"/>
                </a:cxn>
                <a:cxn ang="0">
                  <a:pos x="78" y="179"/>
                </a:cxn>
                <a:cxn ang="0">
                  <a:pos x="16" y="179"/>
                </a:cxn>
                <a:cxn ang="0">
                  <a:pos x="0" y="170"/>
                </a:cxn>
                <a:cxn ang="0">
                  <a:pos x="0" y="147"/>
                </a:cxn>
              </a:cxnLst>
              <a:rect l="0" t="0" r="r" b="b"/>
              <a:pathLst>
                <a:path w="299" h="209">
                  <a:moveTo>
                    <a:pt x="0" y="147"/>
                  </a:moveTo>
                  <a:lnTo>
                    <a:pt x="0" y="132"/>
                  </a:lnTo>
                  <a:lnTo>
                    <a:pt x="16" y="108"/>
                  </a:lnTo>
                  <a:lnTo>
                    <a:pt x="0" y="70"/>
                  </a:lnTo>
                  <a:lnTo>
                    <a:pt x="32" y="46"/>
                  </a:lnTo>
                  <a:lnTo>
                    <a:pt x="63" y="24"/>
                  </a:lnTo>
                  <a:lnTo>
                    <a:pt x="55" y="24"/>
                  </a:lnTo>
                  <a:lnTo>
                    <a:pt x="63" y="15"/>
                  </a:lnTo>
                  <a:lnTo>
                    <a:pt x="102" y="0"/>
                  </a:lnTo>
                  <a:lnTo>
                    <a:pt x="292" y="0"/>
                  </a:lnTo>
                  <a:lnTo>
                    <a:pt x="299" y="0"/>
                  </a:lnTo>
                  <a:lnTo>
                    <a:pt x="299" y="31"/>
                  </a:lnTo>
                  <a:lnTo>
                    <a:pt x="292" y="46"/>
                  </a:lnTo>
                  <a:lnTo>
                    <a:pt x="299" y="54"/>
                  </a:lnTo>
                  <a:lnTo>
                    <a:pt x="299" y="132"/>
                  </a:lnTo>
                  <a:lnTo>
                    <a:pt x="292" y="209"/>
                  </a:lnTo>
                  <a:lnTo>
                    <a:pt x="110" y="209"/>
                  </a:lnTo>
                  <a:lnTo>
                    <a:pt x="63" y="194"/>
                  </a:lnTo>
                  <a:lnTo>
                    <a:pt x="78" y="179"/>
                  </a:lnTo>
                  <a:lnTo>
                    <a:pt x="16" y="179"/>
                  </a:lnTo>
                  <a:lnTo>
                    <a:pt x="0" y="170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Freeform 144"/>
            <p:cNvSpPr>
              <a:spLocks noChangeAspect="1"/>
            </p:cNvSpPr>
            <p:nvPr/>
          </p:nvSpPr>
          <p:spPr bwMode="auto">
            <a:xfrm>
              <a:off x="1636" y="2842"/>
              <a:ext cx="369" cy="285"/>
            </a:xfrm>
            <a:custGeom>
              <a:avLst/>
              <a:gdLst/>
              <a:ahLst/>
              <a:cxnLst>
                <a:cxn ang="0">
                  <a:pos x="370" y="202"/>
                </a:cxn>
                <a:cxn ang="0">
                  <a:pos x="370" y="226"/>
                </a:cxn>
                <a:cxn ang="0">
                  <a:pos x="71" y="226"/>
                </a:cxn>
                <a:cxn ang="0">
                  <a:pos x="71" y="256"/>
                </a:cxn>
                <a:cxn ang="0">
                  <a:pos x="0" y="194"/>
                </a:cxn>
                <a:cxn ang="0">
                  <a:pos x="7" y="70"/>
                </a:cxn>
                <a:cxn ang="0">
                  <a:pos x="7" y="46"/>
                </a:cxn>
                <a:cxn ang="0">
                  <a:pos x="181" y="54"/>
                </a:cxn>
                <a:cxn ang="0">
                  <a:pos x="181" y="0"/>
                </a:cxn>
                <a:cxn ang="0">
                  <a:pos x="220" y="0"/>
                </a:cxn>
                <a:cxn ang="0">
                  <a:pos x="220" y="31"/>
                </a:cxn>
                <a:cxn ang="0">
                  <a:pos x="252" y="24"/>
                </a:cxn>
                <a:cxn ang="0">
                  <a:pos x="291" y="46"/>
                </a:cxn>
                <a:cxn ang="0">
                  <a:pos x="283" y="54"/>
                </a:cxn>
                <a:cxn ang="0">
                  <a:pos x="322" y="101"/>
                </a:cxn>
                <a:cxn ang="0">
                  <a:pos x="322" y="132"/>
                </a:cxn>
                <a:cxn ang="0">
                  <a:pos x="339" y="140"/>
                </a:cxn>
                <a:cxn ang="0">
                  <a:pos x="370" y="202"/>
                </a:cxn>
              </a:cxnLst>
              <a:rect l="0" t="0" r="r" b="b"/>
              <a:pathLst>
                <a:path w="370" h="256">
                  <a:moveTo>
                    <a:pt x="370" y="202"/>
                  </a:moveTo>
                  <a:lnTo>
                    <a:pt x="370" y="226"/>
                  </a:lnTo>
                  <a:lnTo>
                    <a:pt x="71" y="226"/>
                  </a:lnTo>
                  <a:lnTo>
                    <a:pt x="71" y="256"/>
                  </a:lnTo>
                  <a:lnTo>
                    <a:pt x="0" y="194"/>
                  </a:lnTo>
                  <a:lnTo>
                    <a:pt x="7" y="70"/>
                  </a:lnTo>
                  <a:lnTo>
                    <a:pt x="7" y="46"/>
                  </a:lnTo>
                  <a:lnTo>
                    <a:pt x="181" y="54"/>
                  </a:lnTo>
                  <a:lnTo>
                    <a:pt x="181" y="0"/>
                  </a:lnTo>
                  <a:lnTo>
                    <a:pt x="220" y="0"/>
                  </a:lnTo>
                  <a:lnTo>
                    <a:pt x="220" y="31"/>
                  </a:lnTo>
                  <a:lnTo>
                    <a:pt x="252" y="24"/>
                  </a:lnTo>
                  <a:lnTo>
                    <a:pt x="291" y="46"/>
                  </a:lnTo>
                  <a:lnTo>
                    <a:pt x="283" y="54"/>
                  </a:lnTo>
                  <a:lnTo>
                    <a:pt x="322" y="101"/>
                  </a:lnTo>
                  <a:lnTo>
                    <a:pt x="322" y="132"/>
                  </a:lnTo>
                  <a:lnTo>
                    <a:pt x="339" y="140"/>
                  </a:lnTo>
                  <a:lnTo>
                    <a:pt x="370" y="20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8" name="Freeform 145"/>
            <p:cNvSpPr>
              <a:spLocks noChangeAspect="1"/>
            </p:cNvSpPr>
            <p:nvPr/>
          </p:nvSpPr>
          <p:spPr bwMode="auto">
            <a:xfrm>
              <a:off x="1454" y="2324"/>
              <a:ext cx="291" cy="301"/>
            </a:xfrm>
            <a:custGeom>
              <a:avLst/>
              <a:gdLst/>
              <a:ahLst/>
              <a:cxnLst>
                <a:cxn ang="0">
                  <a:pos x="0" y="268"/>
                </a:cxn>
                <a:cxn ang="0">
                  <a:pos x="16" y="236"/>
                </a:cxn>
                <a:cxn ang="0">
                  <a:pos x="0" y="236"/>
                </a:cxn>
                <a:cxn ang="0">
                  <a:pos x="0" y="212"/>
                </a:cxn>
                <a:cxn ang="0">
                  <a:pos x="0" y="149"/>
                </a:cxn>
                <a:cxn ang="0">
                  <a:pos x="0" y="126"/>
                </a:cxn>
                <a:cxn ang="0">
                  <a:pos x="0" y="47"/>
                </a:cxn>
                <a:cxn ang="0">
                  <a:pos x="0" y="32"/>
                </a:cxn>
                <a:cxn ang="0">
                  <a:pos x="87" y="32"/>
                </a:cxn>
                <a:cxn ang="0">
                  <a:pos x="134" y="0"/>
                </a:cxn>
                <a:cxn ang="0">
                  <a:pos x="158" y="8"/>
                </a:cxn>
                <a:cxn ang="0">
                  <a:pos x="149" y="25"/>
                </a:cxn>
                <a:cxn ang="0">
                  <a:pos x="165" y="25"/>
                </a:cxn>
                <a:cxn ang="0">
                  <a:pos x="165" y="47"/>
                </a:cxn>
                <a:cxn ang="0">
                  <a:pos x="197" y="47"/>
                </a:cxn>
                <a:cxn ang="0">
                  <a:pos x="220" y="79"/>
                </a:cxn>
                <a:cxn ang="0">
                  <a:pos x="244" y="79"/>
                </a:cxn>
                <a:cxn ang="0">
                  <a:pos x="252" y="95"/>
                </a:cxn>
                <a:cxn ang="0">
                  <a:pos x="291" y="110"/>
                </a:cxn>
                <a:cxn ang="0">
                  <a:pos x="252" y="118"/>
                </a:cxn>
                <a:cxn ang="0">
                  <a:pos x="252" y="149"/>
                </a:cxn>
                <a:cxn ang="0">
                  <a:pos x="228" y="149"/>
                </a:cxn>
                <a:cxn ang="0">
                  <a:pos x="228" y="181"/>
                </a:cxn>
                <a:cxn ang="0">
                  <a:pos x="212" y="190"/>
                </a:cxn>
                <a:cxn ang="0">
                  <a:pos x="212" y="236"/>
                </a:cxn>
                <a:cxn ang="0">
                  <a:pos x="181" y="236"/>
                </a:cxn>
                <a:cxn ang="0">
                  <a:pos x="102" y="244"/>
                </a:cxn>
                <a:cxn ang="0">
                  <a:pos x="87" y="251"/>
                </a:cxn>
                <a:cxn ang="0">
                  <a:pos x="39" y="251"/>
                </a:cxn>
                <a:cxn ang="0">
                  <a:pos x="0" y="268"/>
                </a:cxn>
              </a:cxnLst>
              <a:rect l="0" t="0" r="r" b="b"/>
              <a:pathLst>
                <a:path w="291" h="268">
                  <a:moveTo>
                    <a:pt x="0" y="268"/>
                  </a:moveTo>
                  <a:lnTo>
                    <a:pt x="16" y="236"/>
                  </a:lnTo>
                  <a:lnTo>
                    <a:pt x="0" y="236"/>
                  </a:lnTo>
                  <a:lnTo>
                    <a:pt x="0" y="212"/>
                  </a:lnTo>
                  <a:lnTo>
                    <a:pt x="0" y="149"/>
                  </a:lnTo>
                  <a:lnTo>
                    <a:pt x="0" y="126"/>
                  </a:lnTo>
                  <a:lnTo>
                    <a:pt x="0" y="47"/>
                  </a:lnTo>
                  <a:lnTo>
                    <a:pt x="0" y="32"/>
                  </a:lnTo>
                  <a:lnTo>
                    <a:pt x="87" y="32"/>
                  </a:lnTo>
                  <a:lnTo>
                    <a:pt x="134" y="0"/>
                  </a:lnTo>
                  <a:lnTo>
                    <a:pt x="158" y="8"/>
                  </a:lnTo>
                  <a:lnTo>
                    <a:pt x="149" y="25"/>
                  </a:lnTo>
                  <a:lnTo>
                    <a:pt x="165" y="25"/>
                  </a:lnTo>
                  <a:lnTo>
                    <a:pt x="165" y="47"/>
                  </a:lnTo>
                  <a:lnTo>
                    <a:pt x="197" y="47"/>
                  </a:lnTo>
                  <a:lnTo>
                    <a:pt x="220" y="79"/>
                  </a:lnTo>
                  <a:lnTo>
                    <a:pt x="244" y="79"/>
                  </a:lnTo>
                  <a:lnTo>
                    <a:pt x="252" y="95"/>
                  </a:lnTo>
                  <a:lnTo>
                    <a:pt x="291" y="110"/>
                  </a:lnTo>
                  <a:lnTo>
                    <a:pt x="252" y="118"/>
                  </a:lnTo>
                  <a:lnTo>
                    <a:pt x="252" y="149"/>
                  </a:lnTo>
                  <a:lnTo>
                    <a:pt x="228" y="149"/>
                  </a:lnTo>
                  <a:lnTo>
                    <a:pt x="228" y="181"/>
                  </a:lnTo>
                  <a:lnTo>
                    <a:pt x="212" y="190"/>
                  </a:lnTo>
                  <a:lnTo>
                    <a:pt x="212" y="236"/>
                  </a:lnTo>
                  <a:lnTo>
                    <a:pt x="181" y="236"/>
                  </a:lnTo>
                  <a:lnTo>
                    <a:pt x="102" y="244"/>
                  </a:lnTo>
                  <a:lnTo>
                    <a:pt x="87" y="251"/>
                  </a:lnTo>
                  <a:lnTo>
                    <a:pt x="39" y="251"/>
                  </a:lnTo>
                  <a:lnTo>
                    <a:pt x="0" y="26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9" name="Freeform 146"/>
            <p:cNvSpPr>
              <a:spLocks noChangeAspect="1"/>
            </p:cNvSpPr>
            <p:nvPr/>
          </p:nvSpPr>
          <p:spPr bwMode="auto">
            <a:xfrm>
              <a:off x="2643" y="1668"/>
              <a:ext cx="227" cy="217"/>
            </a:xfrm>
            <a:custGeom>
              <a:avLst/>
              <a:gdLst/>
              <a:ahLst/>
              <a:cxnLst>
                <a:cxn ang="0">
                  <a:pos x="16" y="163"/>
                </a:cxn>
                <a:cxn ang="0">
                  <a:pos x="16" y="141"/>
                </a:cxn>
                <a:cxn ang="0">
                  <a:pos x="0" y="102"/>
                </a:cxn>
                <a:cxn ang="0">
                  <a:pos x="16" y="78"/>
                </a:cxn>
                <a:cxn ang="0">
                  <a:pos x="39" y="39"/>
                </a:cxn>
                <a:cxn ang="0">
                  <a:pos x="16" y="16"/>
                </a:cxn>
                <a:cxn ang="0">
                  <a:pos x="47" y="0"/>
                </a:cxn>
                <a:cxn ang="0">
                  <a:pos x="93" y="70"/>
                </a:cxn>
                <a:cxn ang="0">
                  <a:pos x="102" y="63"/>
                </a:cxn>
                <a:cxn ang="0">
                  <a:pos x="149" y="47"/>
                </a:cxn>
                <a:cxn ang="0">
                  <a:pos x="188" y="78"/>
                </a:cxn>
                <a:cxn ang="0">
                  <a:pos x="227" y="78"/>
                </a:cxn>
                <a:cxn ang="0">
                  <a:pos x="227" y="94"/>
                </a:cxn>
                <a:cxn ang="0">
                  <a:pos x="219" y="94"/>
                </a:cxn>
                <a:cxn ang="0">
                  <a:pos x="188" y="141"/>
                </a:cxn>
                <a:cxn ang="0">
                  <a:pos x="132" y="141"/>
                </a:cxn>
                <a:cxn ang="0">
                  <a:pos x="102" y="188"/>
                </a:cxn>
                <a:cxn ang="0">
                  <a:pos x="117" y="195"/>
                </a:cxn>
                <a:cxn ang="0">
                  <a:pos x="16" y="195"/>
                </a:cxn>
                <a:cxn ang="0">
                  <a:pos x="0" y="188"/>
                </a:cxn>
                <a:cxn ang="0">
                  <a:pos x="16" y="163"/>
                </a:cxn>
              </a:cxnLst>
              <a:rect l="0" t="0" r="r" b="b"/>
              <a:pathLst>
                <a:path w="227" h="195">
                  <a:moveTo>
                    <a:pt x="16" y="163"/>
                  </a:moveTo>
                  <a:lnTo>
                    <a:pt x="16" y="141"/>
                  </a:lnTo>
                  <a:lnTo>
                    <a:pt x="0" y="102"/>
                  </a:lnTo>
                  <a:lnTo>
                    <a:pt x="16" y="78"/>
                  </a:lnTo>
                  <a:lnTo>
                    <a:pt x="39" y="39"/>
                  </a:lnTo>
                  <a:lnTo>
                    <a:pt x="16" y="16"/>
                  </a:lnTo>
                  <a:lnTo>
                    <a:pt x="47" y="0"/>
                  </a:lnTo>
                  <a:lnTo>
                    <a:pt x="93" y="70"/>
                  </a:lnTo>
                  <a:lnTo>
                    <a:pt x="102" y="63"/>
                  </a:lnTo>
                  <a:lnTo>
                    <a:pt x="149" y="47"/>
                  </a:lnTo>
                  <a:lnTo>
                    <a:pt x="188" y="78"/>
                  </a:lnTo>
                  <a:lnTo>
                    <a:pt x="227" y="78"/>
                  </a:lnTo>
                  <a:lnTo>
                    <a:pt x="227" y="94"/>
                  </a:lnTo>
                  <a:lnTo>
                    <a:pt x="219" y="94"/>
                  </a:lnTo>
                  <a:lnTo>
                    <a:pt x="188" y="141"/>
                  </a:lnTo>
                  <a:lnTo>
                    <a:pt x="132" y="141"/>
                  </a:lnTo>
                  <a:lnTo>
                    <a:pt x="102" y="188"/>
                  </a:lnTo>
                  <a:lnTo>
                    <a:pt x="117" y="195"/>
                  </a:lnTo>
                  <a:lnTo>
                    <a:pt x="16" y="195"/>
                  </a:lnTo>
                  <a:lnTo>
                    <a:pt x="0" y="188"/>
                  </a:lnTo>
                  <a:lnTo>
                    <a:pt x="16" y="16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0" name="Freeform 147"/>
            <p:cNvSpPr>
              <a:spLocks noChangeAspect="1"/>
            </p:cNvSpPr>
            <p:nvPr/>
          </p:nvSpPr>
          <p:spPr bwMode="auto">
            <a:xfrm>
              <a:off x="3193" y="2770"/>
              <a:ext cx="336" cy="429"/>
            </a:xfrm>
            <a:custGeom>
              <a:avLst/>
              <a:gdLst/>
              <a:ahLst/>
              <a:cxnLst>
                <a:cxn ang="0">
                  <a:pos x="86" y="321"/>
                </a:cxn>
                <a:cxn ang="0">
                  <a:pos x="86" y="297"/>
                </a:cxn>
                <a:cxn ang="0">
                  <a:pos x="86" y="305"/>
                </a:cxn>
                <a:cxn ang="0">
                  <a:pos x="71" y="297"/>
                </a:cxn>
                <a:cxn ang="0">
                  <a:pos x="24" y="297"/>
                </a:cxn>
                <a:cxn ang="0">
                  <a:pos x="24" y="172"/>
                </a:cxn>
                <a:cxn ang="0">
                  <a:pos x="39" y="109"/>
                </a:cxn>
                <a:cxn ang="0">
                  <a:pos x="24" y="78"/>
                </a:cxn>
                <a:cxn ang="0">
                  <a:pos x="0" y="0"/>
                </a:cxn>
                <a:cxn ang="0">
                  <a:pos x="149" y="31"/>
                </a:cxn>
                <a:cxn ang="0">
                  <a:pos x="180" y="172"/>
                </a:cxn>
                <a:cxn ang="0">
                  <a:pos x="251" y="195"/>
                </a:cxn>
                <a:cxn ang="0">
                  <a:pos x="336" y="195"/>
                </a:cxn>
                <a:cxn ang="0">
                  <a:pos x="297" y="211"/>
                </a:cxn>
                <a:cxn ang="0">
                  <a:pos x="251" y="258"/>
                </a:cxn>
                <a:cxn ang="0">
                  <a:pos x="243" y="297"/>
                </a:cxn>
                <a:cxn ang="0">
                  <a:pos x="228" y="305"/>
                </a:cxn>
                <a:cxn ang="0">
                  <a:pos x="196" y="360"/>
                </a:cxn>
                <a:cxn ang="0">
                  <a:pos x="180" y="360"/>
                </a:cxn>
                <a:cxn ang="0">
                  <a:pos x="189" y="384"/>
                </a:cxn>
                <a:cxn ang="0">
                  <a:pos x="133" y="353"/>
                </a:cxn>
                <a:cxn ang="0">
                  <a:pos x="86" y="321"/>
                </a:cxn>
              </a:cxnLst>
              <a:rect l="0" t="0" r="r" b="b"/>
              <a:pathLst>
                <a:path w="336" h="384">
                  <a:moveTo>
                    <a:pt x="86" y="321"/>
                  </a:moveTo>
                  <a:lnTo>
                    <a:pt x="86" y="297"/>
                  </a:lnTo>
                  <a:lnTo>
                    <a:pt x="86" y="305"/>
                  </a:lnTo>
                  <a:lnTo>
                    <a:pt x="71" y="297"/>
                  </a:lnTo>
                  <a:lnTo>
                    <a:pt x="24" y="297"/>
                  </a:lnTo>
                  <a:lnTo>
                    <a:pt x="24" y="172"/>
                  </a:lnTo>
                  <a:lnTo>
                    <a:pt x="39" y="109"/>
                  </a:lnTo>
                  <a:lnTo>
                    <a:pt x="24" y="78"/>
                  </a:lnTo>
                  <a:lnTo>
                    <a:pt x="0" y="0"/>
                  </a:lnTo>
                  <a:lnTo>
                    <a:pt x="149" y="31"/>
                  </a:lnTo>
                  <a:lnTo>
                    <a:pt x="180" y="172"/>
                  </a:lnTo>
                  <a:lnTo>
                    <a:pt x="251" y="195"/>
                  </a:lnTo>
                  <a:lnTo>
                    <a:pt x="336" y="195"/>
                  </a:lnTo>
                  <a:lnTo>
                    <a:pt x="297" y="211"/>
                  </a:lnTo>
                  <a:lnTo>
                    <a:pt x="251" y="258"/>
                  </a:lnTo>
                  <a:lnTo>
                    <a:pt x="243" y="297"/>
                  </a:lnTo>
                  <a:lnTo>
                    <a:pt x="228" y="305"/>
                  </a:lnTo>
                  <a:lnTo>
                    <a:pt x="196" y="360"/>
                  </a:lnTo>
                  <a:lnTo>
                    <a:pt x="180" y="360"/>
                  </a:lnTo>
                  <a:lnTo>
                    <a:pt x="189" y="384"/>
                  </a:lnTo>
                  <a:lnTo>
                    <a:pt x="133" y="353"/>
                  </a:lnTo>
                  <a:lnTo>
                    <a:pt x="86" y="32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1" name="Freeform 148"/>
            <p:cNvSpPr>
              <a:spLocks noChangeAspect="1"/>
            </p:cNvSpPr>
            <p:nvPr/>
          </p:nvSpPr>
          <p:spPr bwMode="auto">
            <a:xfrm>
              <a:off x="1618" y="2445"/>
              <a:ext cx="325" cy="282"/>
            </a:xfrm>
            <a:custGeom>
              <a:avLst/>
              <a:gdLst/>
              <a:ahLst/>
              <a:cxnLst>
                <a:cxn ang="0">
                  <a:pos x="261" y="39"/>
                </a:cxn>
                <a:cxn ang="0">
                  <a:pos x="278" y="71"/>
                </a:cxn>
                <a:cxn ang="0">
                  <a:pos x="278" y="79"/>
                </a:cxn>
                <a:cxn ang="0">
                  <a:pos x="278" y="110"/>
                </a:cxn>
                <a:cxn ang="0">
                  <a:pos x="325" y="141"/>
                </a:cxn>
                <a:cxn ang="0">
                  <a:pos x="325" y="165"/>
                </a:cxn>
                <a:cxn ang="0">
                  <a:pos x="301" y="165"/>
                </a:cxn>
                <a:cxn ang="0">
                  <a:pos x="293" y="141"/>
                </a:cxn>
                <a:cxn ang="0">
                  <a:pos x="246" y="157"/>
                </a:cxn>
                <a:cxn ang="0">
                  <a:pos x="198" y="227"/>
                </a:cxn>
                <a:cxn ang="0">
                  <a:pos x="150" y="243"/>
                </a:cxn>
                <a:cxn ang="0">
                  <a:pos x="150" y="251"/>
                </a:cxn>
                <a:cxn ang="0">
                  <a:pos x="95" y="251"/>
                </a:cxn>
                <a:cxn ang="0">
                  <a:pos x="95" y="243"/>
                </a:cxn>
                <a:cxn ang="0">
                  <a:pos x="79" y="251"/>
                </a:cxn>
                <a:cxn ang="0">
                  <a:pos x="63" y="220"/>
                </a:cxn>
                <a:cxn ang="0">
                  <a:pos x="47" y="227"/>
                </a:cxn>
                <a:cxn ang="0">
                  <a:pos x="47" y="212"/>
                </a:cxn>
                <a:cxn ang="0">
                  <a:pos x="32" y="212"/>
                </a:cxn>
                <a:cxn ang="0">
                  <a:pos x="32" y="181"/>
                </a:cxn>
                <a:cxn ang="0">
                  <a:pos x="24" y="165"/>
                </a:cxn>
                <a:cxn ang="0">
                  <a:pos x="24" y="157"/>
                </a:cxn>
                <a:cxn ang="0">
                  <a:pos x="0" y="141"/>
                </a:cxn>
                <a:cxn ang="0">
                  <a:pos x="16" y="125"/>
                </a:cxn>
                <a:cxn ang="0">
                  <a:pos x="47" y="125"/>
                </a:cxn>
                <a:cxn ang="0">
                  <a:pos x="47" y="79"/>
                </a:cxn>
                <a:cxn ang="0">
                  <a:pos x="63" y="71"/>
                </a:cxn>
                <a:cxn ang="0">
                  <a:pos x="63" y="39"/>
                </a:cxn>
                <a:cxn ang="0">
                  <a:pos x="87" y="39"/>
                </a:cxn>
                <a:cxn ang="0">
                  <a:pos x="87" y="8"/>
                </a:cxn>
                <a:cxn ang="0">
                  <a:pos x="127" y="0"/>
                </a:cxn>
                <a:cxn ang="0">
                  <a:pos x="150" y="8"/>
                </a:cxn>
                <a:cxn ang="0">
                  <a:pos x="167" y="0"/>
                </a:cxn>
                <a:cxn ang="0">
                  <a:pos x="167" y="8"/>
                </a:cxn>
                <a:cxn ang="0">
                  <a:pos x="182" y="39"/>
                </a:cxn>
                <a:cxn ang="0">
                  <a:pos x="261" y="39"/>
                </a:cxn>
              </a:cxnLst>
              <a:rect l="0" t="0" r="r" b="b"/>
              <a:pathLst>
                <a:path w="325" h="251">
                  <a:moveTo>
                    <a:pt x="261" y="39"/>
                  </a:moveTo>
                  <a:lnTo>
                    <a:pt x="278" y="71"/>
                  </a:lnTo>
                  <a:lnTo>
                    <a:pt x="278" y="79"/>
                  </a:lnTo>
                  <a:lnTo>
                    <a:pt x="278" y="110"/>
                  </a:lnTo>
                  <a:lnTo>
                    <a:pt x="325" y="141"/>
                  </a:lnTo>
                  <a:lnTo>
                    <a:pt x="325" y="165"/>
                  </a:lnTo>
                  <a:lnTo>
                    <a:pt x="301" y="165"/>
                  </a:lnTo>
                  <a:lnTo>
                    <a:pt x="293" y="141"/>
                  </a:lnTo>
                  <a:lnTo>
                    <a:pt x="246" y="157"/>
                  </a:lnTo>
                  <a:lnTo>
                    <a:pt x="198" y="227"/>
                  </a:lnTo>
                  <a:lnTo>
                    <a:pt x="150" y="243"/>
                  </a:lnTo>
                  <a:lnTo>
                    <a:pt x="150" y="251"/>
                  </a:lnTo>
                  <a:lnTo>
                    <a:pt x="95" y="251"/>
                  </a:lnTo>
                  <a:lnTo>
                    <a:pt x="95" y="243"/>
                  </a:lnTo>
                  <a:lnTo>
                    <a:pt x="79" y="251"/>
                  </a:lnTo>
                  <a:lnTo>
                    <a:pt x="63" y="220"/>
                  </a:lnTo>
                  <a:lnTo>
                    <a:pt x="47" y="227"/>
                  </a:lnTo>
                  <a:lnTo>
                    <a:pt x="47" y="212"/>
                  </a:lnTo>
                  <a:lnTo>
                    <a:pt x="32" y="212"/>
                  </a:lnTo>
                  <a:lnTo>
                    <a:pt x="32" y="181"/>
                  </a:lnTo>
                  <a:lnTo>
                    <a:pt x="24" y="165"/>
                  </a:lnTo>
                  <a:lnTo>
                    <a:pt x="24" y="157"/>
                  </a:lnTo>
                  <a:lnTo>
                    <a:pt x="0" y="141"/>
                  </a:lnTo>
                  <a:lnTo>
                    <a:pt x="16" y="125"/>
                  </a:lnTo>
                  <a:lnTo>
                    <a:pt x="47" y="125"/>
                  </a:lnTo>
                  <a:lnTo>
                    <a:pt x="47" y="79"/>
                  </a:lnTo>
                  <a:lnTo>
                    <a:pt x="63" y="71"/>
                  </a:lnTo>
                  <a:lnTo>
                    <a:pt x="63" y="39"/>
                  </a:lnTo>
                  <a:lnTo>
                    <a:pt x="87" y="39"/>
                  </a:lnTo>
                  <a:lnTo>
                    <a:pt x="87" y="8"/>
                  </a:lnTo>
                  <a:lnTo>
                    <a:pt x="127" y="0"/>
                  </a:lnTo>
                  <a:lnTo>
                    <a:pt x="150" y="8"/>
                  </a:lnTo>
                  <a:lnTo>
                    <a:pt x="167" y="0"/>
                  </a:lnTo>
                  <a:lnTo>
                    <a:pt x="167" y="8"/>
                  </a:lnTo>
                  <a:lnTo>
                    <a:pt x="182" y="39"/>
                  </a:lnTo>
                  <a:lnTo>
                    <a:pt x="261" y="39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2" name="Freeform 149"/>
            <p:cNvSpPr>
              <a:spLocks noChangeAspect="1"/>
            </p:cNvSpPr>
            <p:nvPr/>
          </p:nvSpPr>
          <p:spPr bwMode="auto">
            <a:xfrm>
              <a:off x="2517" y="2900"/>
              <a:ext cx="385" cy="299"/>
            </a:xfrm>
            <a:custGeom>
              <a:avLst/>
              <a:gdLst/>
              <a:ahLst/>
              <a:cxnLst>
                <a:cxn ang="0">
                  <a:pos x="126" y="267"/>
                </a:cxn>
                <a:cxn ang="0">
                  <a:pos x="63" y="243"/>
                </a:cxn>
                <a:cxn ang="0">
                  <a:pos x="39" y="243"/>
                </a:cxn>
                <a:cxn ang="0">
                  <a:pos x="16" y="220"/>
                </a:cxn>
                <a:cxn ang="0">
                  <a:pos x="16" y="204"/>
                </a:cxn>
                <a:cxn ang="0">
                  <a:pos x="0" y="180"/>
                </a:cxn>
                <a:cxn ang="0">
                  <a:pos x="174" y="23"/>
                </a:cxn>
                <a:cxn ang="0">
                  <a:pos x="165" y="16"/>
                </a:cxn>
                <a:cxn ang="0">
                  <a:pos x="189" y="0"/>
                </a:cxn>
                <a:cxn ang="0">
                  <a:pos x="189" y="16"/>
                </a:cxn>
                <a:cxn ang="0">
                  <a:pos x="189" y="23"/>
                </a:cxn>
                <a:cxn ang="0">
                  <a:pos x="213" y="32"/>
                </a:cxn>
                <a:cxn ang="0">
                  <a:pos x="220" y="55"/>
                </a:cxn>
                <a:cxn ang="0">
                  <a:pos x="339" y="110"/>
                </a:cxn>
                <a:cxn ang="0">
                  <a:pos x="355" y="141"/>
                </a:cxn>
                <a:cxn ang="0">
                  <a:pos x="386" y="173"/>
                </a:cxn>
                <a:cxn ang="0">
                  <a:pos x="355" y="156"/>
                </a:cxn>
                <a:cxn ang="0">
                  <a:pos x="355" y="180"/>
                </a:cxn>
                <a:cxn ang="0">
                  <a:pos x="252" y="243"/>
                </a:cxn>
                <a:cxn ang="0">
                  <a:pos x="229" y="267"/>
                </a:cxn>
                <a:cxn ang="0">
                  <a:pos x="142" y="267"/>
                </a:cxn>
                <a:cxn ang="0">
                  <a:pos x="126" y="267"/>
                </a:cxn>
              </a:cxnLst>
              <a:rect l="0" t="0" r="r" b="b"/>
              <a:pathLst>
                <a:path w="386" h="267">
                  <a:moveTo>
                    <a:pt x="126" y="267"/>
                  </a:moveTo>
                  <a:lnTo>
                    <a:pt x="63" y="243"/>
                  </a:lnTo>
                  <a:lnTo>
                    <a:pt x="39" y="243"/>
                  </a:lnTo>
                  <a:lnTo>
                    <a:pt x="16" y="220"/>
                  </a:lnTo>
                  <a:lnTo>
                    <a:pt x="16" y="204"/>
                  </a:lnTo>
                  <a:lnTo>
                    <a:pt x="0" y="180"/>
                  </a:lnTo>
                  <a:lnTo>
                    <a:pt x="174" y="23"/>
                  </a:lnTo>
                  <a:lnTo>
                    <a:pt x="165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23"/>
                  </a:lnTo>
                  <a:lnTo>
                    <a:pt x="213" y="32"/>
                  </a:lnTo>
                  <a:lnTo>
                    <a:pt x="220" y="55"/>
                  </a:lnTo>
                  <a:lnTo>
                    <a:pt x="339" y="110"/>
                  </a:lnTo>
                  <a:lnTo>
                    <a:pt x="355" y="141"/>
                  </a:lnTo>
                  <a:lnTo>
                    <a:pt x="386" y="173"/>
                  </a:lnTo>
                  <a:lnTo>
                    <a:pt x="355" y="156"/>
                  </a:lnTo>
                  <a:lnTo>
                    <a:pt x="355" y="180"/>
                  </a:lnTo>
                  <a:lnTo>
                    <a:pt x="252" y="243"/>
                  </a:lnTo>
                  <a:lnTo>
                    <a:pt x="229" y="267"/>
                  </a:lnTo>
                  <a:lnTo>
                    <a:pt x="142" y="267"/>
                  </a:lnTo>
                  <a:lnTo>
                    <a:pt x="126" y="26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" name="Freeform 150"/>
            <p:cNvSpPr>
              <a:spLocks noChangeAspect="1"/>
            </p:cNvSpPr>
            <p:nvPr/>
          </p:nvSpPr>
          <p:spPr bwMode="auto">
            <a:xfrm>
              <a:off x="1518" y="3060"/>
              <a:ext cx="251" cy="251"/>
            </a:xfrm>
            <a:custGeom>
              <a:avLst/>
              <a:gdLst/>
              <a:ahLst/>
              <a:cxnLst>
                <a:cxn ang="0">
                  <a:pos x="39" y="225"/>
                </a:cxn>
                <a:cxn ang="0">
                  <a:pos x="54" y="195"/>
                </a:cxn>
                <a:cxn ang="0">
                  <a:pos x="31" y="148"/>
                </a:cxn>
                <a:cxn ang="0">
                  <a:pos x="31" y="124"/>
                </a:cxn>
                <a:cxn ang="0">
                  <a:pos x="0" y="124"/>
                </a:cxn>
                <a:cxn ang="0">
                  <a:pos x="0" y="15"/>
                </a:cxn>
                <a:cxn ang="0">
                  <a:pos x="102" y="32"/>
                </a:cxn>
                <a:cxn ang="0">
                  <a:pos x="118" y="0"/>
                </a:cxn>
                <a:cxn ang="0">
                  <a:pos x="189" y="62"/>
                </a:cxn>
                <a:cxn ang="0">
                  <a:pos x="221" y="62"/>
                </a:cxn>
                <a:cxn ang="0">
                  <a:pos x="252" y="93"/>
                </a:cxn>
                <a:cxn ang="0">
                  <a:pos x="244" y="117"/>
                </a:cxn>
                <a:cxn ang="0">
                  <a:pos x="228" y="117"/>
                </a:cxn>
                <a:cxn ang="0">
                  <a:pos x="221" y="186"/>
                </a:cxn>
                <a:cxn ang="0">
                  <a:pos x="213" y="186"/>
                </a:cxn>
                <a:cxn ang="0">
                  <a:pos x="221" y="195"/>
                </a:cxn>
                <a:cxn ang="0">
                  <a:pos x="221" y="225"/>
                </a:cxn>
                <a:cxn ang="0">
                  <a:pos x="102" y="225"/>
                </a:cxn>
                <a:cxn ang="0">
                  <a:pos x="39" y="225"/>
                </a:cxn>
              </a:cxnLst>
              <a:rect l="0" t="0" r="r" b="b"/>
              <a:pathLst>
                <a:path w="252" h="225">
                  <a:moveTo>
                    <a:pt x="39" y="225"/>
                  </a:moveTo>
                  <a:lnTo>
                    <a:pt x="54" y="195"/>
                  </a:lnTo>
                  <a:lnTo>
                    <a:pt x="31" y="148"/>
                  </a:lnTo>
                  <a:lnTo>
                    <a:pt x="31" y="124"/>
                  </a:lnTo>
                  <a:lnTo>
                    <a:pt x="0" y="124"/>
                  </a:lnTo>
                  <a:lnTo>
                    <a:pt x="0" y="15"/>
                  </a:lnTo>
                  <a:lnTo>
                    <a:pt x="102" y="32"/>
                  </a:lnTo>
                  <a:lnTo>
                    <a:pt x="118" y="0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52" y="93"/>
                  </a:lnTo>
                  <a:lnTo>
                    <a:pt x="244" y="117"/>
                  </a:lnTo>
                  <a:lnTo>
                    <a:pt x="228" y="117"/>
                  </a:lnTo>
                  <a:lnTo>
                    <a:pt x="221" y="186"/>
                  </a:lnTo>
                  <a:lnTo>
                    <a:pt x="213" y="186"/>
                  </a:lnTo>
                  <a:lnTo>
                    <a:pt x="221" y="195"/>
                  </a:lnTo>
                  <a:lnTo>
                    <a:pt x="221" y="225"/>
                  </a:lnTo>
                  <a:lnTo>
                    <a:pt x="102" y="225"/>
                  </a:lnTo>
                  <a:lnTo>
                    <a:pt x="39" y="225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4" name="Freeform 151"/>
            <p:cNvSpPr>
              <a:spLocks noChangeAspect="1"/>
            </p:cNvSpPr>
            <p:nvPr/>
          </p:nvSpPr>
          <p:spPr bwMode="auto">
            <a:xfrm>
              <a:off x="1863" y="3750"/>
              <a:ext cx="268" cy="333"/>
            </a:xfrm>
            <a:custGeom>
              <a:avLst/>
              <a:gdLst/>
              <a:ahLst/>
              <a:cxnLst>
                <a:cxn ang="0">
                  <a:pos x="24" y="290"/>
                </a:cxn>
                <a:cxn ang="0">
                  <a:pos x="32" y="117"/>
                </a:cxn>
                <a:cxn ang="0">
                  <a:pos x="0" y="78"/>
                </a:cxn>
                <a:cxn ang="0">
                  <a:pos x="0" y="0"/>
                </a:cxn>
                <a:cxn ang="0">
                  <a:pos x="79" y="0"/>
                </a:cxn>
                <a:cxn ang="0">
                  <a:pos x="79" y="23"/>
                </a:cxn>
                <a:cxn ang="0">
                  <a:pos x="229" y="31"/>
                </a:cxn>
                <a:cxn ang="0">
                  <a:pos x="269" y="31"/>
                </a:cxn>
                <a:cxn ang="0">
                  <a:pos x="269" y="298"/>
                </a:cxn>
                <a:cxn ang="0">
                  <a:pos x="24" y="290"/>
                </a:cxn>
              </a:cxnLst>
              <a:rect l="0" t="0" r="r" b="b"/>
              <a:pathLst>
                <a:path w="269" h="298">
                  <a:moveTo>
                    <a:pt x="24" y="290"/>
                  </a:moveTo>
                  <a:lnTo>
                    <a:pt x="32" y="117"/>
                  </a:lnTo>
                  <a:lnTo>
                    <a:pt x="0" y="78"/>
                  </a:lnTo>
                  <a:lnTo>
                    <a:pt x="0" y="0"/>
                  </a:lnTo>
                  <a:lnTo>
                    <a:pt x="79" y="0"/>
                  </a:lnTo>
                  <a:lnTo>
                    <a:pt x="79" y="23"/>
                  </a:lnTo>
                  <a:lnTo>
                    <a:pt x="229" y="31"/>
                  </a:lnTo>
                  <a:lnTo>
                    <a:pt x="269" y="31"/>
                  </a:lnTo>
                  <a:lnTo>
                    <a:pt x="269" y="298"/>
                  </a:lnTo>
                  <a:lnTo>
                    <a:pt x="24" y="290"/>
                  </a:lnTo>
                  <a:close/>
                </a:path>
              </a:pathLst>
            </a:custGeom>
            <a:solidFill>
              <a:srgbClr val="FF0000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5" name="Freeform 152"/>
            <p:cNvSpPr>
              <a:spLocks noChangeAspect="1"/>
            </p:cNvSpPr>
            <p:nvPr/>
          </p:nvSpPr>
          <p:spPr bwMode="auto">
            <a:xfrm>
              <a:off x="2187" y="3339"/>
              <a:ext cx="225" cy="209"/>
            </a:xfrm>
            <a:custGeom>
              <a:avLst/>
              <a:gdLst/>
              <a:ahLst/>
              <a:cxnLst>
                <a:cxn ang="0">
                  <a:pos x="210" y="93"/>
                </a:cxn>
                <a:cxn ang="0">
                  <a:pos x="195" y="141"/>
                </a:cxn>
                <a:cxn ang="0">
                  <a:pos x="156" y="172"/>
                </a:cxn>
                <a:cxn ang="0">
                  <a:pos x="133" y="187"/>
                </a:cxn>
                <a:cxn ang="0">
                  <a:pos x="101" y="187"/>
                </a:cxn>
                <a:cxn ang="0">
                  <a:pos x="8" y="187"/>
                </a:cxn>
                <a:cxn ang="0">
                  <a:pos x="8" y="117"/>
                </a:cxn>
                <a:cxn ang="0">
                  <a:pos x="0" y="117"/>
                </a:cxn>
                <a:cxn ang="0">
                  <a:pos x="0" y="85"/>
                </a:cxn>
                <a:cxn ang="0">
                  <a:pos x="8" y="85"/>
                </a:cxn>
                <a:cxn ang="0">
                  <a:pos x="8" y="23"/>
                </a:cxn>
                <a:cxn ang="0">
                  <a:pos x="8" y="0"/>
                </a:cxn>
                <a:cxn ang="0">
                  <a:pos x="117" y="0"/>
                </a:cxn>
                <a:cxn ang="0">
                  <a:pos x="117" y="23"/>
                </a:cxn>
                <a:cxn ang="0">
                  <a:pos x="163" y="31"/>
                </a:cxn>
                <a:cxn ang="0">
                  <a:pos x="195" y="85"/>
                </a:cxn>
                <a:cxn ang="0">
                  <a:pos x="226" y="85"/>
                </a:cxn>
                <a:cxn ang="0">
                  <a:pos x="210" y="93"/>
                </a:cxn>
              </a:cxnLst>
              <a:rect l="0" t="0" r="r" b="b"/>
              <a:pathLst>
                <a:path w="226" h="187">
                  <a:moveTo>
                    <a:pt x="210" y="93"/>
                  </a:moveTo>
                  <a:lnTo>
                    <a:pt x="195" y="141"/>
                  </a:lnTo>
                  <a:lnTo>
                    <a:pt x="156" y="172"/>
                  </a:lnTo>
                  <a:lnTo>
                    <a:pt x="133" y="187"/>
                  </a:lnTo>
                  <a:lnTo>
                    <a:pt x="101" y="187"/>
                  </a:lnTo>
                  <a:lnTo>
                    <a:pt x="8" y="187"/>
                  </a:lnTo>
                  <a:lnTo>
                    <a:pt x="8" y="117"/>
                  </a:lnTo>
                  <a:lnTo>
                    <a:pt x="0" y="117"/>
                  </a:lnTo>
                  <a:lnTo>
                    <a:pt x="0" y="85"/>
                  </a:lnTo>
                  <a:lnTo>
                    <a:pt x="8" y="85"/>
                  </a:lnTo>
                  <a:lnTo>
                    <a:pt x="8" y="23"/>
                  </a:lnTo>
                  <a:lnTo>
                    <a:pt x="8" y="0"/>
                  </a:lnTo>
                  <a:lnTo>
                    <a:pt x="117" y="0"/>
                  </a:lnTo>
                  <a:lnTo>
                    <a:pt x="117" y="23"/>
                  </a:lnTo>
                  <a:lnTo>
                    <a:pt x="163" y="31"/>
                  </a:lnTo>
                  <a:lnTo>
                    <a:pt x="195" y="85"/>
                  </a:lnTo>
                  <a:lnTo>
                    <a:pt x="226" y="85"/>
                  </a:lnTo>
                  <a:lnTo>
                    <a:pt x="210" y="93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6" name="Freeform 153"/>
            <p:cNvSpPr>
              <a:spLocks noChangeAspect="1"/>
            </p:cNvSpPr>
            <p:nvPr/>
          </p:nvSpPr>
          <p:spPr bwMode="auto">
            <a:xfrm>
              <a:off x="3021" y="2755"/>
              <a:ext cx="214" cy="348"/>
            </a:xfrm>
            <a:custGeom>
              <a:avLst/>
              <a:gdLst/>
              <a:ahLst/>
              <a:cxnLst>
                <a:cxn ang="0">
                  <a:pos x="142" y="281"/>
                </a:cxn>
                <a:cxn ang="0">
                  <a:pos x="119" y="288"/>
                </a:cxn>
                <a:cxn ang="0">
                  <a:pos x="32" y="273"/>
                </a:cxn>
                <a:cxn ang="0">
                  <a:pos x="0" y="273"/>
                </a:cxn>
                <a:cxn ang="0">
                  <a:pos x="24" y="94"/>
                </a:cxn>
                <a:cxn ang="0">
                  <a:pos x="32" y="39"/>
                </a:cxn>
                <a:cxn ang="0">
                  <a:pos x="56" y="0"/>
                </a:cxn>
                <a:cxn ang="0">
                  <a:pos x="95" y="39"/>
                </a:cxn>
                <a:cxn ang="0">
                  <a:pos x="142" y="39"/>
                </a:cxn>
                <a:cxn ang="0">
                  <a:pos x="174" y="16"/>
                </a:cxn>
                <a:cxn ang="0">
                  <a:pos x="198" y="94"/>
                </a:cxn>
                <a:cxn ang="0">
                  <a:pos x="213" y="125"/>
                </a:cxn>
                <a:cxn ang="0">
                  <a:pos x="198" y="187"/>
                </a:cxn>
                <a:cxn ang="0">
                  <a:pos x="198" y="312"/>
                </a:cxn>
                <a:cxn ang="0">
                  <a:pos x="142" y="281"/>
                </a:cxn>
              </a:cxnLst>
              <a:rect l="0" t="0" r="r" b="b"/>
              <a:pathLst>
                <a:path w="213" h="312">
                  <a:moveTo>
                    <a:pt x="142" y="281"/>
                  </a:moveTo>
                  <a:lnTo>
                    <a:pt x="119" y="288"/>
                  </a:lnTo>
                  <a:lnTo>
                    <a:pt x="32" y="273"/>
                  </a:lnTo>
                  <a:lnTo>
                    <a:pt x="0" y="273"/>
                  </a:lnTo>
                  <a:lnTo>
                    <a:pt x="24" y="94"/>
                  </a:lnTo>
                  <a:lnTo>
                    <a:pt x="32" y="39"/>
                  </a:lnTo>
                  <a:lnTo>
                    <a:pt x="56" y="0"/>
                  </a:lnTo>
                  <a:lnTo>
                    <a:pt x="95" y="39"/>
                  </a:lnTo>
                  <a:lnTo>
                    <a:pt x="142" y="39"/>
                  </a:lnTo>
                  <a:lnTo>
                    <a:pt x="174" y="16"/>
                  </a:lnTo>
                  <a:lnTo>
                    <a:pt x="198" y="94"/>
                  </a:lnTo>
                  <a:lnTo>
                    <a:pt x="213" y="125"/>
                  </a:lnTo>
                  <a:lnTo>
                    <a:pt x="198" y="187"/>
                  </a:lnTo>
                  <a:lnTo>
                    <a:pt x="198" y="312"/>
                  </a:lnTo>
                  <a:lnTo>
                    <a:pt x="142" y="281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7" name="Freeform 154"/>
            <p:cNvSpPr>
              <a:spLocks noChangeAspect="1"/>
            </p:cNvSpPr>
            <p:nvPr/>
          </p:nvSpPr>
          <p:spPr bwMode="auto">
            <a:xfrm>
              <a:off x="1983" y="672"/>
              <a:ext cx="290" cy="155"/>
            </a:xfrm>
            <a:custGeom>
              <a:avLst/>
              <a:gdLst/>
              <a:ahLst/>
              <a:cxnLst>
                <a:cxn ang="0">
                  <a:pos x="291" y="0"/>
                </a:cxn>
                <a:cxn ang="0">
                  <a:pos x="291" y="31"/>
                </a:cxn>
                <a:cxn ang="0">
                  <a:pos x="252" y="46"/>
                </a:cxn>
                <a:cxn ang="0">
                  <a:pos x="252" y="54"/>
                </a:cxn>
                <a:cxn ang="0">
                  <a:pos x="235" y="54"/>
                </a:cxn>
                <a:cxn ang="0">
                  <a:pos x="213" y="84"/>
                </a:cxn>
                <a:cxn ang="0">
                  <a:pos x="213" y="116"/>
                </a:cxn>
                <a:cxn ang="0">
                  <a:pos x="189" y="131"/>
                </a:cxn>
                <a:cxn ang="0">
                  <a:pos x="118" y="139"/>
                </a:cxn>
                <a:cxn ang="0">
                  <a:pos x="94" y="84"/>
                </a:cxn>
                <a:cxn ang="0">
                  <a:pos x="94" y="62"/>
                </a:cxn>
                <a:cxn ang="0">
                  <a:pos x="23" y="46"/>
                </a:cxn>
                <a:cxn ang="0">
                  <a:pos x="0" y="23"/>
                </a:cxn>
                <a:cxn ang="0">
                  <a:pos x="7" y="0"/>
                </a:cxn>
                <a:cxn ang="0">
                  <a:pos x="291" y="0"/>
                </a:cxn>
              </a:cxnLst>
              <a:rect l="0" t="0" r="r" b="b"/>
              <a:pathLst>
                <a:path w="291" h="139">
                  <a:moveTo>
                    <a:pt x="291" y="0"/>
                  </a:moveTo>
                  <a:lnTo>
                    <a:pt x="291" y="31"/>
                  </a:lnTo>
                  <a:lnTo>
                    <a:pt x="252" y="46"/>
                  </a:lnTo>
                  <a:lnTo>
                    <a:pt x="252" y="54"/>
                  </a:lnTo>
                  <a:lnTo>
                    <a:pt x="235" y="54"/>
                  </a:lnTo>
                  <a:lnTo>
                    <a:pt x="213" y="84"/>
                  </a:lnTo>
                  <a:lnTo>
                    <a:pt x="213" y="116"/>
                  </a:lnTo>
                  <a:lnTo>
                    <a:pt x="189" y="131"/>
                  </a:lnTo>
                  <a:lnTo>
                    <a:pt x="118" y="139"/>
                  </a:lnTo>
                  <a:lnTo>
                    <a:pt x="94" y="84"/>
                  </a:lnTo>
                  <a:lnTo>
                    <a:pt x="94" y="62"/>
                  </a:lnTo>
                  <a:lnTo>
                    <a:pt x="23" y="46"/>
                  </a:lnTo>
                  <a:lnTo>
                    <a:pt x="0" y="23"/>
                  </a:lnTo>
                  <a:lnTo>
                    <a:pt x="7" y="0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8" name="Freeform 155"/>
            <p:cNvSpPr>
              <a:spLocks noChangeAspect="1"/>
            </p:cNvSpPr>
            <p:nvPr/>
          </p:nvSpPr>
          <p:spPr bwMode="auto">
            <a:xfrm>
              <a:off x="2831" y="2625"/>
              <a:ext cx="251" cy="174"/>
            </a:xfrm>
            <a:custGeom>
              <a:avLst/>
              <a:gdLst/>
              <a:ahLst/>
              <a:cxnLst>
                <a:cxn ang="0">
                  <a:pos x="173" y="7"/>
                </a:cxn>
                <a:cxn ang="0">
                  <a:pos x="251" y="55"/>
                </a:cxn>
                <a:cxn ang="0">
                  <a:pos x="244" y="117"/>
                </a:cxn>
                <a:cxn ang="0">
                  <a:pos x="70" y="133"/>
                </a:cxn>
                <a:cxn ang="0">
                  <a:pos x="63" y="156"/>
                </a:cxn>
                <a:cxn ang="0">
                  <a:pos x="23" y="148"/>
                </a:cxn>
                <a:cxn ang="0">
                  <a:pos x="0" y="125"/>
                </a:cxn>
                <a:cxn ang="0">
                  <a:pos x="39" y="70"/>
                </a:cxn>
                <a:cxn ang="0">
                  <a:pos x="39" y="39"/>
                </a:cxn>
                <a:cxn ang="0">
                  <a:pos x="70" y="31"/>
                </a:cxn>
                <a:cxn ang="0">
                  <a:pos x="87" y="23"/>
                </a:cxn>
                <a:cxn ang="0">
                  <a:pos x="63" y="7"/>
                </a:cxn>
                <a:cxn ang="0">
                  <a:pos x="70" y="0"/>
                </a:cxn>
                <a:cxn ang="0">
                  <a:pos x="173" y="7"/>
                </a:cxn>
              </a:cxnLst>
              <a:rect l="0" t="0" r="r" b="b"/>
              <a:pathLst>
                <a:path w="251" h="156">
                  <a:moveTo>
                    <a:pt x="173" y="7"/>
                  </a:moveTo>
                  <a:lnTo>
                    <a:pt x="251" y="55"/>
                  </a:lnTo>
                  <a:lnTo>
                    <a:pt x="244" y="117"/>
                  </a:lnTo>
                  <a:lnTo>
                    <a:pt x="70" y="133"/>
                  </a:lnTo>
                  <a:lnTo>
                    <a:pt x="63" y="156"/>
                  </a:lnTo>
                  <a:lnTo>
                    <a:pt x="23" y="148"/>
                  </a:lnTo>
                  <a:lnTo>
                    <a:pt x="0" y="125"/>
                  </a:lnTo>
                  <a:lnTo>
                    <a:pt x="39" y="70"/>
                  </a:lnTo>
                  <a:lnTo>
                    <a:pt x="39" y="39"/>
                  </a:lnTo>
                  <a:lnTo>
                    <a:pt x="70" y="31"/>
                  </a:lnTo>
                  <a:lnTo>
                    <a:pt x="87" y="23"/>
                  </a:lnTo>
                  <a:lnTo>
                    <a:pt x="63" y="7"/>
                  </a:lnTo>
                  <a:lnTo>
                    <a:pt x="70" y="0"/>
                  </a:lnTo>
                  <a:lnTo>
                    <a:pt x="173" y="7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" name="Freeform 156"/>
            <p:cNvSpPr>
              <a:spLocks noChangeAspect="1"/>
            </p:cNvSpPr>
            <p:nvPr/>
          </p:nvSpPr>
          <p:spPr bwMode="auto">
            <a:xfrm>
              <a:off x="1068" y="2062"/>
              <a:ext cx="268" cy="273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87" y="46"/>
                </a:cxn>
                <a:cxn ang="0">
                  <a:pos x="95" y="22"/>
                </a:cxn>
                <a:cxn ang="0">
                  <a:pos x="111" y="22"/>
                </a:cxn>
                <a:cxn ang="0">
                  <a:pos x="111" y="31"/>
                </a:cxn>
                <a:cxn ang="0">
                  <a:pos x="214" y="0"/>
                </a:cxn>
                <a:cxn ang="0">
                  <a:pos x="269" y="0"/>
                </a:cxn>
                <a:cxn ang="0">
                  <a:pos x="262" y="15"/>
                </a:cxn>
                <a:cxn ang="0">
                  <a:pos x="269" y="22"/>
                </a:cxn>
                <a:cxn ang="0">
                  <a:pos x="269" y="243"/>
                </a:cxn>
                <a:cxn ang="0">
                  <a:pos x="48" y="243"/>
                </a:cxn>
                <a:cxn ang="0">
                  <a:pos x="0" y="70"/>
                </a:cxn>
              </a:cxnLst>
              <a:rect l="0" t="0" r="r" b="b"/>
              <a:pathLst>
                <a:path w="269" h="243">
                  <a:moveTo>
                    <a:pt x="0" y="70"/>
                  </a:moveTo>
                  <a:lnTo>
                    <a:pt x="87" y="46"/>
                  </a:lnTo>
                  <a:lnTo>
                    <a:pt x="95" y="22"/>
                  </a:lnTo>
                  <a:lnTo>
                    <a:pt x="111" y="22"/>
                  </a:lnTo>
                  <a:lnTo>
                    <a:pt x="111" y="31"/>
                  </a:lnTo>
                  <a:lnTo>
                    <a:pt x="214" y="0"/>
                  </a:lnTo>
                  <a:lnTo>
                    <a:pt x="269" y="0"/>
                  </a:lnTo>
                  <a:lnTo>
                    <a:pt x="262" y="15"/>
                  </a:lnTo>
                  <a:lnTo>
                    <a:pt x="269" y="22"/>
                  </a:lnTo>
                  <a:lnTo>
                    <a:pt x="269" y="243"/>
                  </a:lnTo>
                  <a:lnTo>
                    <a:pt x="48" y="243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0" name="Freeform 157"/>
            <p:cNvSpPr>
              <a:spLocks noChangeAspect="1"/>
            </p:cNvSpPr>
            <p:nvPr/>
          </p:nvSpPr>
          <p:spPr bwMode="auto">
            <a:xfrm>
              <a:off x="2091" y="3137"/>
              <a:ext cx="245" cy="229"/>
            </a:xfrm>
            <a:custGeom>
              <a:avLst/>
              <a:gdLst/>
              <a:ahLst/>
              <a:cxnLst>
                <a:cxn ang="0">
                  <a:pos x="244" y="78"/>
                </a:cxn>
                <a:cxn ang="0">
                  <a:pos x="228" y="87"/>
                </a:cxn>
                <a:cxn ang="0">
                  <a:pos x="244" y="110"/>
                </a:cxn>
                <a:cxn ang="0">
                  <a:pos x="212" y="117"/>
                </a:cxn>
                <a:cxn ang="0">
                  <a:pos x="212" y="181"/>
                </a:cxn>
                <a:cxn ang="0">
                  <a:pos x="103" y="181"/>
                </a:cxn>
                <a:cxn ang="0">
                  <a:pos x="103" y="204"/>
                </a:cxn>
                <a:cxn ang="0">
                  <a:pos x="94" y="204"/>
                </a:cxn>
                <a:cxn ang="0">
                  <a:pos x="94" y="181"/>
                </a:cxn>
                <a:cxn ang="0">
                  <a:pos x="71" y="181"/>
                </a:cxn>
                <a:cxn ang="0">
                  <a:pos x="63" y="156"/>
                </a:cxn>
                <a:cxn ang="0">
                  <a:pos x="0" y="156"/>
                </a:cxn>
                <a:cxn ang="0">
                  <a:pos x="0" y="31"/>
                </a:cxn>
                <a:cxn ang="0">
                  <a:pos x="126" y="31"/>
                </a:cxn>
                <a:cxn ang="0">
                  <a:pos x="126" y="0"/>
                </a:cxn>
                <a:cxn ang="0">
                  <a:pos x="220" y="8"/>
                </a:cxn>
                <a:cxn ang="0">
                  <a:pos x="244" y="78"/>
                </a:cxn>
              </a:cxnLst>
              <a:rect l="0" t="0" r="r" b="b"/>
              <a:pathLst>
                <a:path w="244" h="204">
                  <a:moveTo>
                    <a:pt x="244" y="78"/>
                  </a:moveTo>
                  <a:lnTo>
                    <a:pt x="228" y="87"/>
                  </a:lnTo>
                  <a:lnTo>
                    <a:pt x="244" y="110"/>
                  </a:lnTo>
                  <a:lnTo>
                    <a:pt x="212" y="117"/>
                  </a:lnTo>
                  <a:lnTo>
                    <a:pt x="212" y="181"/>
                  </a:lnTo>
                  <a:lnTo>
                    <a:pt x="103" y="181"/>
                  </a:lnTo>
                  <a:lnTo>
                    <a:pt x="103" y="204"/>
                  </a:lnTo>
                  <a:lnTo>
                    <a:pt x="94" y="204"/>
                  </a:lnTo>
                  <a:lnTo>
                    <a:pt x="94" y="181"/>
                  </a:lnTo>
                  <a:lnTo>
                    <a:pt x="71" y="181"/>
                  </a:lnTo>
                  <a:lnTo>
                    <a:pt x="63" y="156"/>
                  </a:lnTo>
                  <a:lnTo>
                    <a:pt x="0" y="156"/>
                  </a:lnTo>
                  <a:lnTo>
                    <a:pt x="0" y="31"/>
                  </a:lnTo>
                  <a:lnTo>
                    <a:pt x="126" y="31"/>
                  </a:lnTo>
                  <a:lnTo>
                    <a:pt x="126" y="0"/>
                  </a:lnTo>
                  <a:lnTo>
                    <a:pt x="220" y="8"/>
                  </a:lnTo>
                  <a:lnTo>
                    <a:pt x="244" y="78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1" name="Freeform 158"/>
            <p:cNvSpPr>
              <a:spLocks noChangeAspect="1"/>
            </p:cNvSpPr>
            <p:nvPr/>
          </p:nvSpPr>
          <p:spPr bwMode="auto">
            <a:xfrm>
              <a:off x="2217" y="2324"/>
              <a:ext cx="278" cy="344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16" y="110"/>
                </a:cxn>
                <a:cxn ang="0">
                  <a:pos x="32" y="110"/>
                </a:cxn>
                <a:cxn ang="0">
                  <a:pos x="87" y="64"/>
                </a:cxn>
                <a:cxn ang="0">
                  <a:pos x="95" y="47"/>
                </a:cxn>
                <a:cxn ang="0">
                  <a:pos x="71" y="32"/>
                </a:cxn>
                <a:cxn ang="0">
                  <a:pos x="151" y="0"/>
                </a:cxn>
                <a:cxn ang="0">
                  <a:pos x="278" y="212"/>
                </a:cxn>
                <a:cxn ang="0">
                  <a:pos x="87" y="307"/>
                </a:cxn>
                <a:cxn ang="0">
                  <a:pos x="95" y="291"/>
                </a:cxn>
                <a:cxn ang="0">
                  <a:pos x="64" y="251"/>
                </a:cxn>
                <a:cxn ang="0">
                  <a:pos x="56" y="181"/>
                </a:cxn>
                <a:cxn ang="0">
                  <a:pos x="16" y="158"/>
                </a:cxn>
                <a:cxn ang="0">
                  <a:pos x="0" y="142"/>
                </a:cxn>
              </a:cxnLst>
              <a:rect l="0" t="0" r="r" b="b"/>
              <a:pathLst>
                <a:path w="278" h="307">
                  <a:moveTo>
                    <a:pt x="0" y="142"/>
                  </a:moveTo>
                  <a:lnTo>
                    <a:pt x="16" y="110"/>
                  </a:lnTo>
                  <a:lnTo>
                    <a:pt x="32" y="110"/>
                  </a:lnTo>
                  <a:lnTo>
                    <a:pt x="87" y="64"/>
                  </a:lnTo>
                  <a:lnTo>
                    <a:pt x="95" y="47"/>
                  </a:lnTo>
                  <a:lnTo>
                    <a:pt x="71" y="32"/>
                  </a:lnTo>
                  <a:lnTo>
                    <a:pt x="151" y="0"/>
                  </a:lnTo>
                  <a:lnTo>
                    <a:pt x="278" y="212"/>
                  </a:lnTo>
                  <a:lnTo>
                    <a:pt x="87" y="307"/>
                  </a:lnTo>
                  <a:lnTo>
                    <a:pt x="95" y="291"/>
                  </a:lnTo>
                  <a:lnTo>
                    <a:pt x="64" y="251"/>
                  </a:lnTo>
                  <a:lnTo>
                    <a:pt x="56" y="181"/>
                  </a:lnTo>
                  <a:lnTo>
                    <a:pt x="16" y="15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2" name="Freeform 159"/>
            <p:cNvSpPr>
              <a:spLocks noChangeAspect="1"/>
            </p:cNvSpPr>
            <p:nvPr/>
          </p:nvSpPr>
          <p:spPr bwMode="auto">
            <a:xfrm>
              <a:off x="1822" y="672"/>
              <a:ext cx="279" cy="270"/>
            </a:xfrm>
            <a:custGeom>
              <a:avLst/>
              <a:gdLst/>
              <a:ahLst/>
              <a:cxnLst>
                <a:cxn ang="0">
                  <a:pos x="166" y="0"/>
                </a:cxn>
                <a:cxn ang="0">
                  <a:pos x="159" y="23"/>
                </a:cxn>
                <a:cxn ang="0">
                  <a:pos x="182" y="46"/>
                </a:cxn>
                <a:cxn ang="0">
                  <a:pos x="253" y="62"/>
                </a:cxn>
                <a:cxn ang="0">
                  <a:pos x="253" y="85"/>
                </a:cxn>
                <a:cxn ang="0">
                  <a:pos x="277" y="140"/>
                </a:cxn>
                <a:cxn ang="0">
                  <a:pos x="245" y="149"/>
                </a:cxn>
                <a:cxn ang="0">
                  <a:pos x="245" y="179"/>
                </a:cxn>
                <a:cxn ang="0">
                  <a:pos x="222" y="195"/>
                </a:cxn>
                <a:cxn ang="0">
                  <a:pos x="159" y="179"/>
                </a:cxn>
                <a:cxn ang="0">
                  <a:pos x="134" y="195"/>
                </a:cxn>
                <a:cxn ang="0">
                  <a:pos x="127" y="211"/>
                </a:cxn>
                <a:cxn ang="0">
                  <a:pos x="95" y="242"/>
                </a:cxn>
                <a:cxn ang="0">
                  <a:pos x="32" y="235"/>
                </a:cxn>
                <a:cxn ang="0">
                  <a:pos x="7" y="242"/>
                </a:cxn>
                <a:cxn ang="0">
                  <a:pos x="55" y="195"/>
                </a:cxn>
                <a:cxn ang="0">
                  <a:pos x="55" y="132"/>
                </a:cxn>
                <a:cxn ang="0">
                  <a:pos x="32" y="132"/>
                </a:cxn>
                <a:cxn ang="0">
                  <a:pos x="24" y="110"/>
                </a:cxn>
                <a:cxn ang="0">
                  <a:pos x="55" y="78"/>
                </a:cxn>
                <a:cxn ang="0">
                  <a:pos x="0" y="31"/>
                </a:cxn>
                <a:cxn ang="0">
                  <a:pos x="32" y="0"/>
                </a:cxn>
                <a:cxn ang="0">
                  <a:pos x="166" y="0"/>
                </a:cxn>
              </a:cxnLst>
              <a:rect l="0" t="0" r="r" b="b"/>
              <a:pathLst>
                <a:path w="277" h="242">
                  <a:moveTo>
                    <a:pt x="166" y="0"/>
                  </a:moveTo>
                  <a:lnTo>
                    <a:pt x="159" y="23"/>
                  </a:lnTo>
                  <a:lnTo>
                    <a:pt x="182" y="46"/>
                  </a:lnTo>
                  <a:lnTo>
                    <a:pt x="253" y="62"/>
                  </a:lnTo>
                  <a:lnTo>
                    <a:pt x="253" y="85"/>
                  </a:lnTo>
                  <a:lnTo>
                    <a:pt x="277" y="140"/>
                  </a:lnTo>
                  <a:lnTo>
                    <a:pt x="245" y="149"/>
                  </a:lnTo>
                  <a:lnTo>
                    <a:pt x="245" y="179"/>
                  </a:lnTo>
                  <a:lnTo>
                    <a:pt x="222" y="195"/>
                  </a:lnTo>
                  <a:lnTo>
                    <a:pt x="159" y="179"/>
                  </a:lnTo>
                  <a:lnTo>
                    <a:pt x="134" y="195"/>
                  </a:lnTo>
                  <a:lnTo>
                    <a:pt x="127" y="211"/>
                  </a:lnTo>
                  <a:lnTo>
                    <a:pt x="95" y="242"/>
                  </a:lnTo>
                  <a:lnTo>
                    <a:pt x="32" y="235"/>
                  </a:lnTo>
                  <a:lnTo>
                    <a:pt x="7" y="242"/>
                  </a:lnTo>
                  <a:lnTo>
                    <a:pt x="55" y="195"/>
                  </a:lnTo>
                  <a:lnTo>
                    <a:pt x="55" y="132"/>
                  </a:lnTo>
                  <a:lnTo>
                    <a:pt x="32" y="132"/>
                  </a:lnTo>
                  <a:lnTo>
                    <a:pt x="24" y="110"/>
                  </a:lnTo>
                  <a:lnTo>
                    <a:pt x="55" y="78"/>
                  </a:lnTo>
                  <a:lnTo>
                    <a:pt x="0" y="31"/>
                  </a:lnTo>
                  <a:lnTo>
                    <a:pt x="32" y="0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3" name="Freeform 160"/>
            <p:cNvSpPr>
              <a:spLocks noChangeAspect="1"/>
            </p:cNvSpPr>
            <p:nvPr/>
          </p:nvSpPr>
          <p:spPr bwMode="auto">
            <a:xfrm>
              <a:off x="1570" y="2246"/>
              <a:ext cx="288" cy="242"/>
            </a:xfrm>
            <a:custGeom>
              <a:avLst/>
              <a:gdLst/>
              <a:ahLst/>
              <a:cxnLst>
                <a:cxn ang="0">
                  <a:pos x="285" y="133"/>
                </a:cxn>
                <a:cxn ang="0">
                  <a:pos x="277" y="133"/>
                </a:cxn>
                <a:cxn ang="0">
                  <a:pos x="229" y="217"/>
                </a:cxn>
                <a:cxn ang="0">
                  <a:pos x="214" y="186"/>
                </a:cxn>
                <a:cxn ang="0">
                  <a:pos x="214" y="178"/>
                </a:cxn>
                <a:cxn ang="0">
                  <a:pos x="198" y="186"/>
                </a:cxn>
                <a:cxn ang="0">
                  <a:pos x="174" y="178"/>
                </a:cxn>
                <a:cxn ang="0">
                  <a:pos x="135" y="163"/>
                </a:cxn>
                <a:cxn ang="0">
                  <a:pos x="127" y="147"/>
                </a:cxn>
                <a:cxn ang="0">
                  <a:pos x="103" y="147"/>
                </a:cxn>
                <a:cxn ang="0">
                  <a:pos x="80" y="116"/>
                </a:cxn>
                <a:cxn ang="0">
                  <a:pos x="48" y="116"/>
                </a:cxn>
                <a:cxn ang="0">
                  <a:pos x="48" y="94"/>
                </a:cxn>
                <a:cxn ang="0">
                  <a:pos x="32" y="94"/>
                </a:cxn>
                <a:cxn ang="0">
                  <a:pos x="40" y="77"/>
                </a:cxn>
                <a:cxn ang="0">
                  <a:pos x="16" y="70"/>
                </a:cxn>
                <a:cxn ang="0">
                  <a:pos x="8" y="47"/>
                </a:cxn>
                <a:cxn ang="0">
                  <a:pos x="8" y="31"/>
                </a:cxn>
                <a:cxn ang="0">
                  <a:pos x="0" y="15"/>
                </a:cxn>
                <a:cxn ang="0">
                  <a:pos x="8" y="8"/>
                </a:cxn>
                <a:cxn ang="0">
                  <a:pos x="32" y="0"/>
                </a:cxn>
                <a:cxn ang="0">
                  <a:pos x="174" y="0"/>
                </a:cxn>
                <a:cxn ang="0">
                  <a:pos x="285" y="8"/>
                </a:cxn>
                <a:cxn ang="0">
                  <a:pos x="285" y="39"/>
                </a:cxn>
                <a:cxn ang="0">
                  <a:pos x="285" y="101"/>
                </a:cxn>
                <a:cxn ang="0">
                  <a:pos x="285" y="133"/>
                </a:cxn>
              </a:cxnLst>
              <a:rect l="0" t="0" r="r" b="b"/>
              <a:pathLst>
                <a:path w="285" h="217">
                  <a:moveTo>
                    <a:pt x="285" y="133"/>
                  </a:moveTo>
                  <a:lnTo>
                    <a:pt x="277" y="133"/>
                  </a:lnTo>
                  <a:lnTo>
                    <a:pt x="229" y="217"/>
                  </a:lnTo>
                  <a:lnTo>
                    <a:pt x="214" y="186"/>
                  </a:lnTo>
                  <a:lnTo>
                    <a:pt x="214" y="178"/>
                  </a:lnTo>
                  <a:lnTo>
                    <a:pt x="198" y="186"/>
                  </a:lnTo>
                  <a:lnTo>
                    <a:pt x="174" y="178"/>
                  </a:lnTo>
                  <a:lnTo>
                    <a:pt x="135" y="163"/>
                  </a:lnTo>
                  <a:lnTo>
                    <a:pt x="127" y="147"/>
                  </a:lnTo>
                  <a:lnTo>
                    <a:pt x="103" y="147"/>
                  </a:lnTo>
                  <a:lnTo>
                    <a:pt x="80" y="116"/>
                  </a:lnTo>
                  <a:lnTo>
                    <a:pt x="48" y="116"/>
                  </a:lnTo>
                  <a:lnTo>
                    <a:pt x="48" y="94"/>
                  </a:lnTo>
                  <a:lnTo>
                    <a:pt x="32" y="94"/>
                  </a:lnTo>
                  <a:lnTo>
                    <a:pt x="40" y="77"/>
                  </a:lnTo>
                  <a:lnTo>
                    <a:pt x="16" y="70"/>
                  </a:lnTo>
                  <a:lnTo>
                    <a:pt x="8" y="47"/>
                  </a:lnTo>
                  <a:lnTo>
                    <a:pt x="8" y="31"/>
                  </a:lnTo>
                  <a:lnTo>
                    <a:pt x="0" y="15"/>
                  </a:lnTo>
                  <a:lnTo>
                    <a:pt x="8" y="8"/>
                  </a:lnTo>
                  <a:lnTo>
                    <a:pt x="32" y="0"/>
                  </a:lnTo>
                  <a:lnTo>
                    <a:pt x="174" y="0"/>
                  </a:lnTo>
                  <a:lnTo>
                    <a:pt x="285" y="8"/>
                  </a:lnTo>
                  <a:lnTo>
                    <a:pt x="285" y="39"/>
                  </a:lnTo>
                  <a:lnTo>
                    <a:pt x="285" y="101"/>
                  </a:lnTo>
                  <a:lnTo>
                    <a:pt x="285" y="13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4" name="Freeform 161"/>
            <p:cNvSpPr>
              <a:spLocks noChangeAspect="1"/>
            </p:cNvSpPr>
            <p:nvPr/>
          </p:nvSpPr>
          <p:spPr bwMode="auto">
            <a:xfrm>
              <a:off x="858" y="672"/>
              <a:ext cx="335" cy="324"/>
            </a:xfrm>
            <a:custGeom>
              <a:avLst/>
              <a:gdLst/>
              <a:ahLst/>
              <a:cxnLst>
                <a:cxn ang="0">
                  <a:pos x="0" y="258"/>
                </a:cxn>
                <a:cxn ang="0">
                  <a:pos x="62" y="180"/>
                </a:cxn>
                <a:cxn ang="0">
                  <a:pos x="62" y="110"/>
                </a:cxn>
                <a:cxn ang="0">
                  <a:pos x="125" y="0"/>
                </a:cxn>
                <a:cxn ang="0">
                  <a:pos x="195" y="0"/>
                </a:cxn>
                <a:cxn ang="0">
                  <a:pos x="195" y="94"/>
                </a:cxn>
                <a:cxn ang="0">
                  <a:pos x="234" y="94"/>
                </a:cxn>
                <a:cxn ang="0">
                  <a:pos x="234" y="149"/>
                </a:cxn>
                <a:cxn ang="0">
                  <a:pos x="274" y="165"/>
                </a:cxn>
                <a:cxn ang="0">
                  <a:pos x="265" y="196"/>
                </a:cxn>
                <a:cxn ang="0">
                  <a:pos x="336" y="196"/>
                </a:cxn>
                <a:cxn ang="0">
                  <a:pos x="336" y="258"/>
                </a:cxn>
                <a:cxn ang="0">
                  <a:pos x="336" y="290"/>
                </a:cxn>
                <a:cxn ang="0">
                  <a:pos x="328" y="290"/>
                </a:cxn>
                <a:cxn ang="0">
                  <a:pos x="304" y="290"/>
                </a:cxn>
                <a:cxn ang="0">
                  <a:pos x="15" y="290"/>
                </a:cxn>
                <a:cxn ang="0">
                  <a:pos x="0" y="258"/>
                </a:cxn>
              </a:cxnLst>
              <a:rect l="0" t="0" r="r" b="b"/>
              <a:pathLst>
                <a:path w="336" h="290">
                  <a:moveTo>
                    <a:pt x="0" y="258"/>
                  </a:moveTo>
                  <a:lnTo>
                    <a:pt x="62" y="180"/>
                  </a:lnTo>
                  <a:lnTo>
                    <a:pt x="62" y="110"/>
                  </a:lnTo>
                  <a:lnTo>
                    <a:pt x="125" y="0"/>
                  </a:lnTo>
                  <a:lnTo>
                    <a:pt x="195" y="0"/>
                  </a:lnTo>
                  <a:lnTo>
                    <a:pt x="195" y="94"/>
                  </a:lnTo>
                  <a:lnTo>
                    <a:pt x="234" y="94"/>
                  </a:lnTo>
                  <a:lnTo>
                    <a:pt x="234" y="149"/>
                  </a:lnTo>
                  <a:lnTo>
                    <a:pt x="274" y="165"/>
                  </a:lnTo>
                  <a:lnTo>
                    <a:pt x="265" y="196"/>
                  </a:lnTo>
                  <a:lnTo>
                    <a:pt x="336" y="196"/>
                  </a:lnTo>
                  <a:lnTo>
                    <a:pt x="336" y="258"/>
                  </a:lnTo>
                  <a:lnTo>
                    <a:pt x="336" y="290"/>
                  </a:lnTo>
                  <a:lnTo>
                    <a:pt x="328" y="290"/>
                  </a:lnTo>
                  <a:lnTo>
                    <a:pt x="304" y="290"/>
                  </a:lnTo>
                  <a:lnTo>
                    <a:pt x="15" y="290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5" name="Freeform 162"/>
            <p:cNvSpPr>
              <a:spLocks noChangeAspect="1"/>
            </p:cNvSpPr>
            <p:nvPr/>
          </p:nvSpPr>
          <p:spPr bwMode="auto">
            <a:xfrm>
              <a:off x="1956" y="1512"/>
              <a:ext cx="350" cy="263"/>
            </a:xfrm>
            <a:custGeom>
              <a:avLst/>
              <a:gdLst/>
              <a:ahLst/>
              <a:cxnLst>
                <a:cxn ang="0">
                  <a:pos x="150" y="23"/>
                </a:cxn>
                <a:cxn ang="0">
                  <a:pos x="214" y="8"/>
                </a:cxn>
                <a:cxn ang="0">
                  <a:pos x="237" y="8"/>
                </a:cxn>
                <a:cxn ang="0">
                  <a:pos x="260" y="31"/>
                </a:cxn>
                <a:cxn ang="0">
                  <a:pos x="276" y="31"/>
                </a:cxn>
                <a:cxn ang="0">
                  <a:pos x="276" y="39"/>
                </a:cxn>
                <a:cxn ang="0">
                  <a:pos x="292" y="54"/>
                </a:cxn>
                <a:cxn ang="0">
                  <a:pos x="347" y="78"/>
                </a:cxn>
                <a:cxn ang="0">
                  <a:pos x="214" y="234"/>
                </a:cxn>
                <a:cxn ang="0">
                  <a:pos x="174" y="203"/>
                </a:cxn>
                <a:cxn ang="0">
                  <a:pos x="166" y="203"/>
                </a:cxn>
                <a:cxn ang="0">
                  <a:pos x="48" y="125"/>
                </a:cxn>
                <a:cxn ang="0">
                  <a:pos x="0" y="93"/>
                </a:cxn>
                <a:cxn ang="0">
                  <a:pos x="134" y="0"/>
                </a:cxn>
                <a:cxn ang="0">
                  <a:pos x="150" y="23"/>
                </a:cxn>
              </a:cxnLst>
              <a:rect l="0" t="0" r="r" b="b"/>
              <a:pathLst>
                <a:path w="347" h="234">
                  <a:moveTo>
                    <a:pt x="150" y="23"/>
                  </a:moveTo>
                  <a:lnTo>
                    <a:pt x="214" y="8"/>
                  </a:lnTo>
                  <a:lnTo>
                    <a:pt x="237" y="8"/>
                  </a:lnTo>
                  <a:lnTo>
                    <a:pt x="260" y="31"/>
                  </a:lnTo>
                  <a:lnTo>
                    <a:pt x="276" y="31"/>
                  </a:lnTo>
                  <a:lnTo>
                    <a:pt x="276" y="39"/>
                  </a:lnTo>
                  <a:lnTo>
                    <a:pt x="292" y="54"/>
                  </a:lnTo>
                  <a:lnTo>
                    <a:pt x="347" y="78"/>
                  </a:lnTo>
                  <a:lnTo>
                    <a:pt x="214" y="234"/>
                  </a:lnTo>
                  <a:lnTo>
                    <a:pt x="174" y="203"/>
                  </a:lnTo>
                  <a:lnTo>
                    <a:pt x="166" y="203"/>
                  </a:lnTo>
                  <a:lnTo>
                    <a:pt x="48" y="125"/>
                  </a:lnTo>
                  <a:lnTo>
                    <a:pt x="0" y="93"/>
                  </a:lnTo>
                  <a:lnTo>
                    <a:pt x="134" y="0"/>
                  </a:lnTo>
                  <a:lnTo>
                    <a:pt x="150" y="23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6" name="Freeform 163"/>
            <p:cNvSpPr>
              <a:spLocks noChangeAspect="1"/>
            </p:cNvSpPr>
            <p:nvPr/>
          </p:nvSpPr>
          <p:spPr bwMode="auto">
            <a:xfrm>
              <a:off x="2864" y="3445"/>
              <a:ext cx="400" cy="708"/>
            </a:xfrm>
            <a:custGeom>
              <a:avLst/>
              <a:gdLst/>
              <a:ahLst/>
              <a:cxnLst>
                <a:cxn ang="0">
                  <a:pos x="204" y="625"/>
                </a:cxn>
                <a:cxn ang="0">
                  <a:pos x="204" y="601"/>
                </a:cxn>
                <a:cxn ang="0">
                  <a:pos x="189" y="601"/>
                </a:cxn>
                <a:cxn ang="0">
                  <a:pos x="189" y="532"/>
                </a:cxn>
                <a:cxn ang="0">
                  <a:pos x="204" y="515"/>
                </a:cxn>
                <a:cxn ang="0">
                  <a:pos x="189" y="515"/>
                </a:cxn>
                <a:cxn ang="0">
                  <a:pos x="189" y="453"/>
                </a:cxn>
                <a:cxn ang="0">
                  <a:pos x="149" y="453"/>
                </a:cxn>
                <a:cxn ang="0">
                  <a:pos x="149" y="352"/>
                </a:cxn>
                <a:cxn ang="0">
                  <a:pos x="126" y="352"/>
                </a:cxn>
                <a:cxn ang="0">
                  <a:pos x="109" y="328"/>
                </a:cxn>
                <a:cxn ang="0">
                  <a:pos x="70" y="321"/>
                </a:cxn>
                <a:cxn ang="0">
                  <a:pos x="24" y="203"/>
                </a:cxn>
                <a:cxn ang="0">
                  <a:pos x="0" y="172"/>
                </a:cxn>
                <a:cxn ang="0">
                  <a:pos x="8" y="141"/>
                </a:cxn>
                <a:cxn ang="0">
                  <a:pos x="31" y="125"/>
                </a:cxn>
                <a:cxn ang="0">
                  <a:pos x="55" y="141"/>
                </a:cxn>
                <a:cxn ang="0">
                  <a:pos x="55" y="78"/>
                </a:cxn>
                <a:cxn ang="0">
                  <a:pos x="55" y="0"/>
                </a:cxn>
                <a:cxn ang="0">
                  <a:pos x="70" y="0"/>
                </a:cxn>
                <a:cxn ang="0">
                  <a:pos x="149" y="0"/>
                </a:cxn>
                <a:cxn ang="0">
                  <a:pos x="157" y="31"/>
                </a:cxn>
                <a:cxn ang="0">
                  <a:pos x="204" y="31"/>
                </a:cxn>
                <a:cxn ang="0">
                  <a:pos x="204" y="47"/>
                </a:cxn>
                <a:cxn ang="0">
                  <a:pos x="212" y="47"/>
                </a:cxn>
                <a:cxn ang="0">
                  <a:pos x="204" y="63"/>
                </a:cxn>
                <a:cxn ang="0">
                  <a:pos x="219" y="78"/>
                </a:cxn>
                <a:cxn ang="0">
                  <a:pos x="219" y="117"/>
                </a:cxn>
                <a:cxn ang="0">
                  <a:pos x="274" y="172"/>
                </a:cxn>
                <a:cxn ang="0">
                  <a:pos x="298" y="172"/>
                </a:cxn>
                <a:cxn ang="0">
                  <a:pos x="298" y="188"/>
                </a:cxn>
                <a:cxn ang="0">
                  <a:pos x="353" y="203"/>
                </a:cxn>
                <a:cxn ang="0">
                  <a:pos x="353" y="266"/>
                </a:cxn>
                <a:cxn ang="0">
                  <a:pos x="400" y="321"/>
                </a:cxn>
                <a:cxn ang="0">
                  <a:pos x="204" y="321"/>
                </a:cxn>
                <a:cxn ang="0">
                  <a:pos x="204" y="476"/>
                </a:cxn>
                <a:cxn ang="0">
                  <a:pos x="392" y="476"/>
                </a:cxn>
                <a:cxn ang="0">
                  <a:pos x="353" y="633"/>
                </a:cxn>
                <a:cxn ang="0">
                  <a:pos x="204" y="625"/>
                </a:cxn>
              </a:cxnLst>
              <a:rect l="0" t="0" r="r" b="b"/>
              <a:pathLst>
                <a:path w="400" h="633">
                  <a:moveTo>
                    <a:pt x="204" y="625"/>
                  </a:moveTo>
                  <a:lnTo>
                    <a:pt x="204" y="601"/>
                  </a:lnTo>
                  <a:lnTo>
                    <a:pt x="189" y="601"/>
                  </a:lnTo>
                  <a:lnTo>
                    <a:pt x="189" y="532"/>
                  </a:lnTo>
                  <a:lnTo>
                    <a:pt x="204" y="515"/>
                  </a:lnTo>
                  <a:lnTo>
                    <a:pt x="189" y="515"/>
                  </a:lnTo>
                  <a:lnTo>
                    <a:pt x="189" y="453"/>
                  </a:lnTo>
                  <a:lnTo>
                    <a:pt x="149" y="453"/>
                  </a:lnTo>
                  <a:lnTo>
                    <a:pt x="149" y="352"/>
                  </a:lnTo>
                  <a:lnTo>
                    <a:pt x="126" y="352"/>
                  </a:lnTo>
                  <a:lnTo>
                    <a:pt x="109" y="328"/>
                  </a:lnTo>
                  <a:lnTo>
                    <a:pt x="70" y="321"/>
                  </a:lnTo>
                  <a:lnTo>
                    <a:pt x="24" y="203"/>
                  </a:lnTo>
                  <a:lnTo>
                    <a:pt x="0" y="172"/>
                  </a:lnTo>
                  <a:lnTo>
                    <a:pt x="8" y="141"/>
                  </a:lnTo>
                  <a:lnTo>
                    <a:pt x="31" y="125"/>
                  </a:lnTo>
                  <a:lnTo>
                    <a:pt x="55" y="141"/>
                  </a:lnTo>
                  <a:lnTo>
                    <a:pt x="55" y="78"/>
                  </a:lnTo>
                  <a:lnTo>
                    <a:pt x="55" y="0"/>
                  </a:lnTo>
                  <a:lnTo>
                    <a:pt x="70" y="0"/>
                  </a:lnTo>
                  <a:lnTo>
                    <a:pt x="149" y="0"/>
                  </a:lnTo>
                  <a:lnTo>
                    <a:pt x="157" y="31"/>
                  </a:lnTo>
                  <a:lnTo>
                    <a:pt x="204" y="31"/>
                  </a:lnTo>
                  <a:lnTo>
                    <a:pt x="204" y="47"/>
                  </a:lnTo>
                  <a:lnTo>
                    <a:pt x="212" y="47"/>
                  </a:lnTo>
                  <a:lnTo>
                    <a:pt x="204" y="63"/>
                  </a:lnTo>
                  <a:lnTo>
                    <a:pt x="219" y="78"/>
                  </a:lnTo>
                  <a:lnTo>
                    <a:pt x="219" y="117"/>
                  </a:lnTo>
                  <a:lnTo>
                    <a:pt x="274" y="172"/>
                  </a:lnTo>
                  <a:lnTo>
                    <a:pt x="298" y="172"/>
                  </a:lnTo>
                  <a:lnTo>
                    <a:pt x="298" y="188"/>
                  </a:lnTo>
                  <a:lnTo>
                    <a:pt x="353" y="203"/>
                  </a:lnTo>
                  <a:lnTo>
                    <a:pt x="353" y="266"/>
                  </a:lnTo>
                  <a:lnTo>
                    <a:pt x="400" y="321"/>
                  </a:lnTo>
                  <a:lnTo>
                    <a:pt x="204" y="321"/>
                  </a:lnTo>
                  <a:lnTo>
                    <a:pt x="204" y="476"/>
                  </a:lnTo>
                  <a:lnTo>
                    <a:pt x="392" y="476"/>
                  </a:lnTo>
                  <a:lnTo>
                    <a:pt x="353" y="633"/>
                  </a:lnTo>
                  <a:lnTo>
                    <a:pt x="204" y="62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7" name="Freeform 164"/>
            <p:cNvSpPr>
              <a:spLocks noChangeAspect="1"/>
            </p:cNvSpPr>
            <p:nvPr/>
          </p:nvSpPr>
          <p:spPr bwMode="auto">
            <a:xfrm>
              <a:off x="2745" y="1754"/>
              <a:ext cx="337" cy="292"/>
            </a:xfrm>
            <a:custGeom>
              <a:avLst/>
              <a:gdLst/>
              <a:ahLst/>
              <a:cxnLst>
                <a:cxn ang="0">
                  <a:pos x="228" y="206"/>
                </a:cxn>
                <a:cxn ang="0">
                  <a:pos x="87" y="260"/>
                </a:cxn>
                <a:cxn ang="0">
                  <a:pos x="63" y="245"/>
                </a:cxn>
                <a:cxn ang="0">
                  <a:pos x="63" y="213"/>
                </a:cxn>
                <a:cxn ang="0">
                  <a:pos x="55" y="213"/>
                </a:cxn>
                <a:cxn ang="0">
                  <a:pos x="48" y="174"/>
                </a:cxn>
                <a:cxn ang="0">
                  <a:pos x="31" y="174"/>
                </a:cxn>
                <a:cxn ang="0">
                  <a:pos x="31" y="134"/>
                </a:cxn>
                <a:cxn ang="0">
                  <a:pos x="16" y="119"/>
                </a:cxn>
                <a:cxn ang="0">
                  <a:pos x="0" y="112"/>
                </a:cxn>
                <a:cxn ang="0">
                  <a:pos x="31" y="64"/>
                </a:cxn>
                <a:cxn ang="0">
                  <a:pos x="87" y="64"/>
                </a:cxn>
                <a:cxn ang="0">
                  <a:pos x="118" y="16"/>
                </a:cxn>
                <a:cxn ang="0">
                  <a:pos x="126" y="16"/>
                </a:cxn>
                <a:cxn ang="0">
                  <a:pos x="157" y="0"/>
                </a:cxn>
                <a:cxn ang="0">
                  <a:pos x="205" y="119"/>
                </a:cxn>
                <a:cxn ang="0">
                  <a:pos x="228" y="142"/>
                </a:cxn>
                <a:cxn ang="0">
                  <a:pos x="236" y="182"/>
                </a:cxn>
                <a:cxn ang="0">
                  <a:pos x="299" y="197"/>
                </a:cxn>
                <a:cxn ang="0">
                  <a:pos x="338" y="213"/>
                </a:cxn>
                <a:cxn ang="0">
                  <a:pos x="307" y="236"/>
                </a:cxn>
                <a:cxn ang="0">
                  <a:pos x="228" y="206"/>
                </a:cxn>
              </a:cxnLst>
              <a:rect l="0" t="0" r="r" b="b"/>
              <a:pathLst>
                <a:path w="338" h="260">
                  <a:moveTo>
                    <a:pt x="228" y="206"/>
                  </a:moveTo>
                  <a:lnTo>
                    <a:pt x="87" y="260"/>
                  </a:lnTo>
                  <a:lnTo>
                    <a:pt x="63" y="245"/>
                  </a:lnTo>
                  <a:lnTo>
                    <a:pt x="63" y="213"/>
                  </a:lnTo>
                  <a:lnTo>
                    <a:pt x="55" y="213"/>
                  </a:lnTo>
                  <a:lnTo>
                    <a:pt x="48" y="174"/>
                  </a:lnTo>
                  <a:lnTo>
                    <a:pt x="31" y="174"/>
                  </a:lnTo>
                  <a:lnTo>
                    <a:pt x="31" y="134"/>
                  </a:lnTo>
                  <a:lnTo>
                    <a:pt x="16" y="119"/>
                  </a:lnTo>
                  <a:lnTo>
                    <a:pt x="0" y="112"/>
                  </a:lnTo>
                  <a:lnTo>
                    <a:pt x="31" y="64"/>
                  </a:lnTo>
                  <a:lnTo>
                    <a:pt x="87" y="64"/>
                  </a:lnTo>
                  <a:lnTo>
                    <a:pt x="118" y="16"/>
                  </a:lnTo>
                  <a:lnTo>
                    <a:pt x="126" y="16"/>
                  </a:lnTo>
                  <a:lnTo>
                    <a:pt x="157" y="0"/>
                  </a:lnTo>
                  <a:lnTo>
                    <a:pt x="205" y="119"/>
                  </a:lnTo>
                  <a:lnTo>
                    <a:pt x="228" y="142"/>
                  </a:lnTo>
                  <a:lnTo>
                    <a:pt x="236" y="182"/>
                  </a:lnTo>
                  <a:lnTo>
                    <a:pt x="299" y="197"/>
                  </a:lnTo>
                  <a:lnTo>
                    <a:pt x="338" y="213"/>
                  </a:lnTo>
                  <a:lnTo>
                    <a:pt x="307" y="236"/>
                  </a:lnTo>
                  <a:lnTo>
                    <a:pt x="228" y="206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8" name="Freeform 165"/>
            <p:cNvSpPr>
              <a:spLocks noChangeAspect="1"/>
            </p:cNvSpPr>
            <p:nvPr/>
          </p:nvSpPr>
          <p:spPr bwMode="auto">
            <a:xfrm>
              <a:off x="2594" y="2055"/>
              <a:ext cx="410" cy="375"/>
            </a:xfrm>
            <a:custGeom>
              <a:avLst/>
              <a:gdLst/>
              <a:ahLst/>
              <a:cxnLst>
                <a:cxn ang="0">
                  <a:pos x="16" y="181"/>
                </a:cxn>
                <a:cxn ang="0">
                  <a:pos x="23" y="181"/>
                </a:cxn>
                <a:cxn ang="0">
                  <a:pos x="16" y="149"/>
                </a:cxn>
                <a:cxn ang="0">
                  <a:pos x="23" y="117"/>
                </a:cxn>
                <a:cxn ang="0">
                  <a:pos x="23" y="110"/>
                </a:cxn>
                <a:cxn ang="0">
                  <a:pos x="55" y="110"/>
                </a:cxn>
                <a:cxn ang="0">
                  <a:pos x="134" y="78"/>
                </a:cxn>
                <a:cxn ang="0">
                  <a:pos x="165" y="31"/>
                </a:cxn>
                <a:cxn ang="0">
                  <a:pos x="236" y="0"/>
                </a:cxn>
                <a:cxn ang="0">
                  <a:pos x="244" y="23"/>
                </a:cxn>
                <a:cxn ang="0">
                  <a:pos x="244" y="39"/>
                </a:cxn>
                <a:cxn ang="0">
                  <a:pos x="299" y="78"/>
                </a:cxn>
                <a:cxn ang="0">
                  <a:pos x="338" y="141"/>
                </a:cxn>
                <a:cxn ang="0">
                  <a:pos x="377" y="156"/>
                </a:cxn>
                <a:cxn ang="0">
                  <a:pos x="385" y="204"/>
                </a:cxn>
                <a:cxn ang="0">
                  <a:pos x="409" y="220"/>
                </a:cxn>
                <a:cxn ang="0">
                  <a:pos x="393" y="290"/>
                </a:cxn>
                <a:cxn ang="0">
                  <a:pos x="228" y="329"/>
                </a:cxn>
                <a:cxn ang="0">
                  <a:pos x="212" y="306"/>
                </a:cxn>
                <a:cxn ang="0">
                  <a:pos x="197" y="306"/>
                </a:cxn>
                <a:cxn ang="0">
                  <a:pos x="95" y="337"/>
                </a:cxn>
                <a:cxn ang="0">
                  <a:pos x="86" y="329"/>
                </a:cxn>
                <a:cxn ang="0">
                  <a:pos x="86" y="306"/>
                </a:cxn>
                <a:cxn ang="0">
                  <a:pos x="78" y="290"/>
                </a:cxn>
                <a:cxn ang="0">
                  <a:pos x="47" y="267"/>
                </a:cxn>
                <a:cxn ang="0">
                  <a:pos x="0" y="204"/>
                </a:cxn>
                <a:cxn ang="0">
                  <a:pos x="16" y="181"/>
                </a:cxn>
              </a:cxnLst>
              <a:rect l="0" t="0" r="r" b="b"/>
              <a:pathLst>
                <a:path w="409" h="337">
                  <a:moveTo>
                    <a:pt x="16" y="181"/>
                  </a:moveTo>
                  <a:lnTo>
                    <a:pt x="23" y="181"/>
                  </a:lnTo>
                  <a:lnTo>
                    <a:pt x="16" y="149"/>
                  </a:lnTo>
                  <a:lnTo>
                    <a:pt x="23" y="117"/>
                  </a:lnTo>
                  <a:lnTo>
                    <a:pt x="23" y="110"/>
                  </a:lnTo>
                  <a:lnTo>
                    <a:pt x="55" y="110"/>
                  </a:lnTo>
                  <a:lnTo>
                    <a:pt x="134" y="78"/>
                  </a:lnTo>
                  <a:lnTo>
                    <a:pt x="165" y="31"/>
                  </a:lnTo>
                  <a:lnTo>
                    <a:pt x="236" y="0"/>
                  </a:lnTo>
                  <a:lnTo>
                    <a:pt x="244" y="23"/>
                  </a:lnTo>
                  <a:lnTo>
                    <a:pt x="244" y="39"/>
                  </a:lnTo>
                  <a:lnTo>
                    <a:pt x="299" y="78"/>
                  </a:lnTo>
                  <a:lnTo>
                    <a:pt x="338" y="141"/>
                  </a:lnTo>
                  <a:lnTo>
                    <a:pt x="377" y="156"/>
                  </a:lnTo>
                  <a:lnTo>
                    <a:pt x="385" y="204"/>
                  </a:lnTo>
                  <a:lnTo>
                    <a:pt x="409" y="220"/>
                  </a:lnTo>
                  <a:lnTo>
                    <a:pt x="393" y="290"/>
                  </a:lnTo>
                  <a:lnTo>
                    <a:pt x="228" y="329"/>
                  </a:lnTo>
                  <a:lnTo>
                    <a:pt x="212" y="306"/>
                  </a:lnTo>
                  <a:lnTo>
                    <a:pt x="197" y="306"/>
                  </a:lnTo>
                  <a:lnTo>
                    <a:pt x="95" y="337"/>
                  </a:lnTo>
                  <a:lnTo>
                    <a:pt x="86" y="329"/>
                  </a:lnTo>
                  <a:lnTo>
                    <a:pt x="86" y="306"/>
                  </a:lnTo>
                  <a:lnTo>
                    <a:pt x="78" y="290"/>
                  </a:lnTo>
                  <a:lnTo>
                    <a:pt x="47" y="267"/>
                  </a:lnTo>
                  <a:lnTo>
                    <a:pt x="0" y="204"/>
                  </a:lnTo>
                  <a:lnTo>
                    <a:pt x="16" y="18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9" name="Freeform 166"/>
            <p:cNvSpPr>
              <a:spLocks noChangeAspect="1"/>
            </p:cNvSpPr>
            <p:nvPr/>
          </p:nvSpPr>
          <p:spPr bwMode="auto">
            <a:xfrm>
              <a:off x="3257" y="3164"/>
              <a:ext cx="377" cy="384"/>
            </a:xfrm>
            <a:custGeom>
              <a:avLst/>
              <a:gdLst/>
              <a:ahLst/>
              <a:cxnLst>
                <a:cxn ang="0">
                  <a:pos x="8" y="187"/>
                </a:cxn>
                <a:cxn ang="0">
                  <a:pos x="0" y="180"/>
                </a:cxn>
                <a:cxn ang="0">
                  <a:pos x="8" y="180"/>
                </a:cxn>
                <a:cxn ang="0">
                  <a:pos x="8" y="31"/>
                </a:cxn>
                <a:cxn ang="0">
                  <a:pos x="40" y="31"/>
                </a:cxn>
                <a:cxn ang="0">
                  <a:pos x="31" y="23"/>
                </a:cxn>
                <a:cxn ang="0">
                  <a:pos x="40" y="23"/>
                </a:cxn>
                <a:cxn ang="0">
                  <a:pos x="55" y="0"/>
                </a:cxn>
                <a:cxn ang="0">
                  <a:pos x="71" y="0"/>
                </a:cxn>
                <a:cxn ang="0">
                  <a:pos x="127" y="31"/>
                </a:cxn>
                <a:cxn ang="0">
                  <a:pos x="134" y="31"/>
                </a:cxn>
                <a:cxn ang="0">
                  <a:pos x="149" y="39"/>
                </a:cxn>
                <a:cxn ang="0">
                  <a:pos x="166" y="54"/>
                </a:cxn>
                <a:cxn ang="0">
                  <a:pos x="166" y="71"/>
                </a:cxn>
                <a:cxn ang="0">
                  <a:pos x="189" y="71"/>
                </a:cxn>
                <a:cxn ang="0">
                  <a:pos x="212" y="117"/>
                </a:cxn>
                <a:cxn ang="0">
                  <a:pos x="252" y="117"/>
                </a:cxn>
                <a:cxn ang="0">
                  <a:pos x="268" y="148"/>
                </a:cxn>
                <a:cxn ang="0">
                  <a:pos x="315" y="164"/>
                </a:cxn>
                <a:cxn ang="0">
                  <a:pos x="315" y="187"/>
                </a:cxn>
                <a:cxn ang="0">
                  <a:pos x="339" y="196"/>
                </a:cxn>
                <a:cxn ang="0">
                  <a:pos x="362" y="226"/>
                </a:cxn>
                <a:cxn ang="0">
                  <a:pos x="378" y="242"/>
                </a:cxn>
                <a:cxn ang="0">
                  <a:pos x="370" y="265"/>
                </a:cxn>
                <a:cxn ang="0">
                  <a:pos x="339" y="304"/>
                </a:cxn>
                <a:cxn ang="0">
                  <a:pos x="315" y="297"/>
                </a:cxn>
                <a:cxn ang="0">
                  <a:pos x="315" y="336"/>
                </a:cxn>
                <a:cxn ang="0">
                  <a:pos x="300" y="343"/>
                </a:cxn>
                <a:cxn ang="0">
                  <a:pos x="244" y="328"/>
                </a:cxn>
                <a:cxn ang="0">
                  <a:pos x="157" y="336"/>
                </a:cxn>
                <a:cxn ang="0">
                  <a:pos x="71" y="312"/>
                </a:cxn>
                <a:cxn ang="0">
                  <a:pos x="63" y="297"/>
                </a:cxn>
                <a:cxn ang="0">
                  <a:pos x="63" y="265"/>
                </a:cxn>
                <a:cxn ang="0">
                  <a:pos x="40" y="242"/>
                </a:cxn>
                <a:cxn ang="0">
                  <a:pos x="8" y="242"/>
                </a:cxn>
                <a:cxn ang="0">
                  <a:pos x="8" y="187"/>
                </a:cxn>
              </a:cxnLst>
              <a:rect l="0" t="0" r="r" b="b"/>
              <a:pathLst>
                <a:path w="378" h="343">
                  <a:moveTo>
                    <a:pt x="8" y="187"/>
                  </a:moveTo>
                  <a:lnTo>
                    <a:pt x="0" y="180"/>
                  </a:lnTo>
                  <a:lnTo>
                    <a:pt x="8" y="180"/>
                  </a:lnTo>
                  <a:lnTo>
                    <a:pt x="8" y="31"/>
                  </a:lnTo>
                  <a:lnTo>
                    <a:pt x="40" y="31"/>
                  </a:lnTo>
                  <a:lnTo>
                    <a:pt x="31" y="23"/>
                  </a:lnTo>
                  <a:lnTo>
                    <a:pt x="40" y="23"/>
                  </a:lnTo>
                  <a:lnTo>
                    <a:pt x="55" y="0"/>
                  </a:lnTo>
                  <a:lnTo>
                    <a:pt x="71" y="0"/>
                  </a:lnTo>
                  <a:lnTo>
                    <a:pt x="127" y="31"/>
                  </a:lnTo>
                  <a:lnTo>
                    <a:pt x="134" y="31"/>
                  </a:lnTo>
                  <a:lnTo>
                    <a:pt x="149" y="39"/>
                  </a:lnTo>
                  <a:lnTo>
                    <a:pt x="166" y="54"/>
                  </a:lnTo>
                  <a:lnTo>
                    <a:pt x="166" y="71"/>
                  </a:lnTo>
                  <a:lnTo>
                    <a:pt x="189" y="71"/>
                  </a:lnTo>
                  <a:lnTo>
                    <a:pt x="212" y="117"/>
                  </a:lnTo>
                  <a:lnTo>
                    <a:pt x="252" y="117"/>
                  </a:lnTo>
                  <a:lnTo>
                    <a:pt x="268" y="148"/>
                  </a:lnTo>
                  <a:lnTo>
                    <a:pt x="315" y="164"/>
                  </a:lnTo>
                  <a:lnTo>
                    <a:pt x="315" y="187"/>
                  </a:lnTo>
                  <a:lnTo>
                    <a:pt x="339" y="196"/>
                  </a:lnTo>
                  <a:lnTo>
                    <a:pt x="362" y="226"/>
                  </a:lnTo>
                  <a:lnTo>
                    <a:pt x="378" y="242"/>
                  </a:lnTo>
                  <a:lnTo>
                    <a:pt x="370" y="265"/>
                  </a:lnTo>
                  <a:lnTo>
                    <a:pt x="339" y="304"/>
                  </a:lnTo>
                  <a:lnTo>
                    <a:pt x="315" y="297"/>
                  </a:lnTo>
                  <a:lnTo>
                    <a:pt x="315" y="336"/>
                  </a:lnTo>
                  <a:lnTo>
                    <a:pt x="300" y="343"/>
                  </a:lnTo>
                  <a:lnTo>
                    <a:pt x="244" y="328"/>
                  </a:lnTo>
                  <a:lnTo>
                    <a:pt x="157" y="336"/>
                  </a:lnTo>
                  <a:lnTo>
                    <a:pt x="71" y="312"/>
                  </a:lnTo>
                  <a:lnTo>
                    <a:pt x="63" y="297"/>
                  </a:lnTo>
                  <a:lnTo>
                    <a:pt x="63" y="265"/>
                  </a:lnTo>
                  <a:lnTo>
                    <a:pt x="40" y="242"/>
                  </a:lnTo>
                  <a:lnTo>
                    <a:pt x="8" y="242"/>
                  </a:lnTo>
                  <a:lnTo>
                    <a:pt x="8" y="187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0" name="Freeform 167"/>
            <p:cNvSpPr>
              <a:spLocks noChangeAspect="1"/>
            </p:cNvSpPr>
            <p:nvPr/>
          </p:nvSpPr>
          <p:spPr bwMode="auto">
            <a:xfrm>
              <a:off x="1488" y="2842"/>
              <a:ext cx="156" cy="252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39" y="24"/>
                </a:cxn>
                <a:cxn ang="0">
                  <a:pos x="71" y="46"/>
                </a:cxn>
                <a:cxn ang="0">
                  <a:pos x="94" y="69"/>
                </a:cxn>
                <a:cxn ang="0">
                  <a:pos x="157" y="69"/>
                </a:cxn>
                <a:cxn ang="0">
                  <a:pos x="150" y="194"/>
                </a:cxn>
                <a:cxn ang="0">
                  <a:pos x="133" y="225"/>
                </a:cxn>
                <a:cxn ang="0">
                  <a:pos x="31" y="208"/>
                </a:cxn>
                <a:cxn ang="0">
                  <a:pos x="0" y="208"/>
                </a:cxn>
                <a:cxn ang="0">
                  <a:pos x="7" y="131"/>
                </a:cxn>
                <a:cxn ang="0">
                  <a:pos x="7" y="54"/>
                </a:cxn>
                <a:cxn ang="0">
                  <a:pos x="0" y="46"/>
                </a:cxn>
                <a:cxn ang="0">
                  <a:pos x="7" y="31"/>
                </a:cxn>
                <a:cxn ang="0">
                  <a:pos x="7" y="0"/>
                </a:cxn>
                <a:cxn ang="0">
                  <a:pos x="31" y="0"/>
                </a:cxn>
              </a:cxnLst>
              <a:rect l="0" t="0" r="r" b="b"/>
              <a:pathLst>
                <a:path w="157" h="225">
                  <a:moveTo>
                    <a:pt x="31" y="0"/>
                  </a:moveTo>
                  <a:lnTo>
                    <a:pt x="39" y="24"/>
                  </a:lnTo>
                  <a:lnTo>
                    <a:pt x="71" y="46"/>
                  </a:lnTo>
                  <a:lnTo>
                    <a:pt x="94" y="69"/>
                  </a:lnTo>
                  <a:lnTo>
                    <a:pt x="157" y="69"/>
                  </a:lnTo>
                  <a:lnTo>
                    <a:pt x="150" y="194"/>
                  </a:lnTo>
                  <a:lnTo>
                    <a:pt x="133" y="225"/>
                  </a:lnTo>
                  <a:lnTo>
                    <a:pt x="31" y="208"/>
                  </a:lnTo>
                  <a:lnTo>
                    <a:pt x="0" y="208"/>
                  </a:lnTo>
                  <a:lnTo>
                    <a:pt x="7" y="131"/>
                  </a:lnTo>
                  <a:lnTo>
                    <a:pt x="7" y="54"/>
                  </a:lnTo>
                  <a:lnTo>
                    <a:pt x="0" y="46"/>
                  </a:lnTo>
                  <a:lnTo>
                    <a:pt x="7" y="31"/>
                  </a:lnTo>
                  <a:lnTo>
                    <a:pt x="7" y="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1" name="Freeform 168"/>
            <p:cNvSpPr>
              <a:spLocks noChangeAspect="1"/>
            </p:cNvSpPr>
            <p:nvPr/>
          </p:nvSpPr>
          <p:spPr bwMode="auto">
            <a:xfrm>
              <a:off x="2705" y="2789"/>
              <a:ext cx="277" cy="305"/>
            </a:xfrm>
            <a:custGeom>
              <a:avLst/>
              <a:gdLst/>
              <a:ahLst/>
              <a:cxnLst>
                <a:cxn ang="0">
                  <a:pos x="55" y="71"/>
                </a:cxn>
                <a:cxn ang="0">
                  <a:pos x="151" y="0"/>
                </a:cxn>
                <a:cxn ang="0">
                  <a:pos x="190" y="8"/>
                </a:cxn>
                <a:cxn ang="0">
                  <a:pos x="214" y="31"/>
                </a:cxn>
                <a:cxn ang="0">
                  <a:pos x="198" y="39"/>
                </a:cxn>
                <a:cxn ang="0">
                  <a:pos x="214" y="71"/>
                </a:cxn>
                <a:cxn ang="0">
                  <a:pos x="214" y="94"/>
                </a:cxn>
                <a:cxn ang="0">
                  <a:pos x="222" y="101"/>
                </a:cxn>
                <a:cxn ang="0">
                  <a:pos x="214" y="117"/>
                </a:cxn>
                <a:cxn ang="0">
                  <a:pos x="222" y="133"/>
                </a:cxn>
                <a:cxn ang="0">
                  <a:pos x="222" y="156"/>
                </a:cxn>
                <a:cxn ang="0">
                  <a:pos x="214" y="156"/>
                </a:cxn>
                <a:cxn ang="0">
                  <a:pos x="230" y="156"/>
                </a:cxn>
                <a:cxn ang="0">
                  <a:pos x="230" y="187"/>
                </a:cxn>
                <a:cxn ang="0">
                  <a:pos x="230" y="194"/>
                </a:cxn>
                <a:cxn ang="0">
                  <a:pos x="277" y="226"/>
                </a:cxn>
                <a:cxn ang="0">
                  <a:pos x="277" y="241"/>
                </a:cxn>
                <a:cxn ang="0">
                  <a:pos x="198" y="273"/>
                </a:cxn>
                <a:cxn ang="0">
                  <a:pos x="166" y="241"/>
                </a:cxn>
                <a:cxn ang="0">
                  <a:pos x="151" y="210"/>
                </a:cxn>
                <a:cxn ang="0">
                  <a:pos x="31" y="156"/>
                </a:cxn>
                <a:cxn ang="0">
                  <a:pos x="24" y="133"/>
                </a:cxn>
                <a:cxn ang="0">
                  <a:pos x="0" y="125"/>
                </a:cxn>
                <a:cxn ang="0">
                  <a:pos x="0" y="117"/>
                </a:cxn>
                <a:cxn ang="0">
                  <a:pos x="55" y="71"/>
                </a:cxn>
              </a:cxnLst>
              <a:rect l="0" t="0" r="r" b="b"/>
              <a:pathLst>
                <a:path w="277" h="273">
                  <a:moveTo>
                    <a:pt x="55" y="71"/>
                  </a:moveTo>
                  <a:lnTo>
                    <a:pt x="151" y="0"/>
                  </a:lnTo>
                  <a:lnTo>
                    <a:pt x="190" y="8"/>
                  </a:lnTo>
                  <a:lnTo>
                    <a:pt x="214" y="31"/>
                  </a:lnTo>
                  <a:lnTo>
                    <a:pt x="198" y="39"/>
                  </a:lnTo>
                  <a:lnTo>
                    <a:pt x="214" y="71"/>
                  </a:lnTo>
                  <a:lnTo>
                    <a:pt x="214" y="94"/>
                  </a:lnTo>
                  <a:lnTo>
                    <a:pt x="222" y="101"/>
                  </a:lnTo>
                  <a:lnTo>
                    <a:pt x="214" y="117"/>
                  </a:lnTo>
                  <a:lnTo>
                    <a:pt x="222" y="133"/>
                  </a:lnTo>
                  <a:lnTo>
                    <a:pt x="222" y="156"/>
                  </a:lnTo>
                  <a:lnTo>
                    <a:pt x="214" y="156"/>
                  </a:lnTo>
                  <a:lnTo>
                    <a:pt x="230" y="156"/>
                  </a:lnTo>
                  <a:lnTo>
                    <a:pt x="230" y="187"/>
                  </a:lnTo>
                  <a:lnTo>
                    <a:pt x="230" y="194"/>
                  </a:lnTo>
                  <a:lnTo>
                    <a:pt x="277" y="226"/>
                  </a:lnTo>
                  <a:lnTo>
                    <a:pt x="277" y="241"/>
                  </a:lnTo>
                  <a:lnTo>
                    <a:pt x="198" y="273"/>
                  </a:lnTo>
                  <a:lnTo>
                    <a:pt x="166" y="241"/>
                  </a:lnTo>
                  <a:lnTo>
                    <a:pt x="151" y="210"/>
                  </a:lnTo>
                  <a:lnTo>
                    <a:pt x="31" y="156"/>
                  </a:lnTo>
                  <a:lnTo>
                    <a:pt x="24" y="133"/>
                  </a:lnTo>
                  <a:lnTo>
                    <a:pt x="0" y="125"/>
                  </a:lnTo>
                  <a:lnTo>
                    <a:pt x="0" y="117"/>
                  </a:lnTo>
                  <a:lnTo>
                    <a:pt x="55" y="71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2" name="Freeform 169"/>
            <p:cNvSpPr>
              <a:spLocks noChangeAspect="1"/>
            </p:cNvSpPr>
            <p:nvPr/>
          </p:nvSpPr>
          <p:spPr bwMode="auto">
            <a:xfrm>
              <a:off x="2036" y="818"/>
              <a:ext cx="181" cy="229"/>
            </a:xfrm>
            <a:custGeom>
              <a:avLst/>
              <a:gdLst/>
              <a:ahLst/>
              <a:cxnLst>
                <a:cxn ang="0">
                  <a:pos x="181" y="32"/>
                </a:cxn>
                <a:cxn ang="0">
                  <a:pos x="181" y="39"/>
                </a:cxn>
                <a:cxn ang="0">
                  <a:pos x="158" y="95"/>
                </a:cxn>
                <a:cxn ang="0">
                  <a:pos x="150" y="104"/>
                </a:cxn>
                <a:cxn ang="0">
                  <a:pos x="166" y="135"/>
                </a:cxn>
                <a:cxn ang="0">
                  <a:pos x="158" y="143"/>
                </a:cxn>
                <a:cxn ang="0">
                  <a:pos x="181" y="190"/>
                </a:cxn>
                <a:cxn ang="0">
                  <a:pos x="150" y="206"/>
                </a:cxn>
                <a:cxn ang="0">
                  <a:pos x="24" y="206"/>
                </a:cxn>
                <a:cxn ang="0">
                  <a:pos x="31" y="190"/>
                </a:cxn>
                <a:cxn ang="0">
                  <a:pos x="8" y="174"/>
                </a:cxn>
                <a:cxn ang="0">
                  <a:pos x="8" y="135"/>
                </a:cxn>
                <a:cxn ang="0">
                  <a:pos x="0" y="135"/>
                </a:cxn>
                <a:cxn ang="0">
                  <a:pos x="0" y="95"/>
                </a:cxn>
                <a:cxn ang="0">
                  <a:pos x="8" y="64"/>
                </a:cxn>
                <a:cxn ang="0">
                  <a:pos x="31" y="47"/>
                </a:cxn>
                <a:cxn ang="0">
                  <a:pos x="31" y="16"/>
                </a:cxn>
                <a:cxn ang="0">
                  <a:pos x="63" y="8"/>
                </a:cxn>
                <a:cxn ang="0">
                  <a:pos x="134" y="0"/>
                </a:cxn>
                <a:cxn ang="0">
                  <a:pos x="181" y="32"/>
                </a:cxn>
              </a:cxnLst>
              <a:rect l="0" t="0" r="r" b="b"/>
              <a:pathLst>
                <a:path w="181" h="206">
                  <a:moveTo>
                    <a:pt x="181" y="32"/>
                  </a:moveTo>
                  <a:lnTo>
                    <a:pt x="181" y="39"/>
                  </a:lnTo>
                  <a:lnTo>
                    <a:pt x="158" y="95"/>
                  </a:lnTo>
                  <a:lnTo>
                    <a:pt x="150" y="104"/>
                  </a:lnTo>
                  <a:lnTo>
                    <a:pt x="166" y="135"/>
                  </a:lnTo>
                  <a:lnTo>
                    <a:pt x="158" y="143"/>
                  </a:lnTo>
                  <a:lnTo>
                    <a:pt x="181" y="190"/>
                  </a:lnTo>
                  <a:lnTo>
                    <a:pt x="150" y="206"/>
                  </a:lnTo>
                  <a:lnTo>
                    <a:pt x="24" y="206"/>
                  </a:lnTo>
                  <a:lnTo>
                    <a:pt x="31" y="190"/>
                  </a:lnTo>
                  <a:lnTo>
                    <a:pt x="8" y="174"/>
                  </a:lnTo>
                  <a:lnTo>
                    <a:pt x="8" y="135"/>
                  </a:lnTo>
                  <a:lnTo>
                    <a:pt x="0" y="135"/>
                  </a:lnTo>
                  <a:lnTo>
                    <a:pt x="0" y="95"/>
                  </a:lnTo>
                  <a:lnTo>
                    <a:pt x="8" y="64"/>
                  </a:lnTo>
                  <a:lnTo>
                    <a:pt x="31" y="47"/>
                  </a:lnTo>
                  <a:lnTo>
                    <a:pt x="31" y="16"/>
                  </a:lnTo>
                  <a:lnTo>
                    <a:pt x="63" y="8"/>
                  </a:lnTo>
                  <a:lnTo>
                    <a:pt x="134" y="0"/>
                  </a:lnTo>
                  <a:lnTo>
                    <a:pt x="181" y="32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3" name="Freeform 170"/>
            <p:cNvSpPr>
              <a:spLocks noChangeAspect="1"/>
            </p:cNvSpPr>
            <p:nvPr/>
          </p:nvSpPr>
          <p:spPr bwMode="auto">
            <a:xfrm>
              <a:off x="1123" y="672"/>
              <a:ext cx="245" cy="297"/>
            </a:xfrm>
            <a:custGeom>
              <a:avLst/>
              <a:gdLst/>
              <a:ahLst/>
              <a:cxnLst>
                <a:cxn ang="0">
                  <a:pos x="243" y="0"/>
                </a:cxn>
                <a:cxn ang="0">
                  <a:pos x="220" y="54"/>
                </a:cxn>
                <a:cxn ang="0">
                  <a:pos x="243" y="85"/>
                </a:cxn>
                <a:cxn ang="0">
                  <a:pos x="220" y="85"/>
                </a:cxn>
                <a:cxn ang="0">
                  <a:pos x="211" y="132"/>
                </a:cxn>
                <a:cxn ang="0">
                  <a:pos x="235" y="140"/>
                </a:cxn>
                <a:cxn ang="0">
                  <a:pos x="204" y="148"/>
                </a:cxn>
                <a:cxn ang="0">
                  <a:pos x="220" y="171"/>
                </a:cxn>
                <a:cxn ang="0">
                  <a:pos x="204" y="179"/>
                </a:cxn>
                <a:cxn ang="0">
                  <a:pos x="220" y="195"/>
                </a:cxn>
                <a:cxn ang="0">
                  <a:pos x="157" y="203"/>
                </a:cxn>
                <a:cxn ang="0">
                  <a:pos x="204" y="226"/>
                </a:cxn>
                <a:cxn ang="0">
                  <a:pos x="157" y="226"/>
                </a:cxn>
                <a:cxn ang="0">
                  <a:pos x="181" y="257"/>
                </a:cxn>
                <a:cxn ang="0">
                  <a:pos x="172" y="265"/>
                </a:cxn>
                <a:cxn ang="0">
                  <a:pos x="71" y="257"/>
                </a:cxn>
                <a:cxn ang="0">
                  <a:pos x="71" y="195"/>
                </a:cxn>
                <a:cxn ang="0">
                  <a:pos x="0" y="195"/>
                </a:cxn>
                <a:cxn ang="0">
                  <a:pos x="8" y="164"/>
                </a:cxn>
                <a:cxn ang="0">
                  <a:pos x="24" y="132"/>
                </a:cxn>
                <a:cxn ang="0">
                  <a:pos x="71" y="132"/>
                </a:cxn>
                <a:cxn ang="0">
                  <a:pos x="71" y="85"/>
                </a:cxn>
                <a:cxn ang="0">
                  <a:pos x="94" y="85"/>
                </a:cxn>
                <a:cxn ang="0">
                  <a:pos x="118" y="15"/>
                </a:cxn>
                <a:cxn ang="0">
                  <a:pos x="133" y="15"/>
                </a:cxn>
                <a:cxn ang="0">
                  <a:pos x="125" y="0"/>
                </a:cxn>
                <a:cxn ang="0">
                  <a:pos x="243" y="0"/>
                </a:cxn>
              </a:cxnLst>
              <a:rect l="0" t="0" r="r" b="b"/>
              <a:pathLst>
                <a:path w="243" h="265">
                  <a:moveTo>
                    <a:pt x="243" y="0"/>
                  </a:moveTo>
                  <a:lnTo>
                    <a:pt x="220" y="54"/>
                  </a:lnTo>
                  <a:lnTo>
                    <a:pt x="243" y="85"/>
                  </a:lnTo>
                  <a:lnTo>
                    <a:pt x="220" y="85"/>
                  </a:lnTo>
                  <a:lnTo>
                    <a:pt x="211" y="132"/>
                  </a:lnTo>
                  <a:lnTo>
                    <a:pt x="235" y="140"/>
                  </a:lnTo>
                  <a:lnTo>
                    <a:pt x="204" y="148"/>
                  </a:lnTo>
                  <a:lnTo>
                    <a:pt x="220" y="171"/>
                  </a:lnTo>
                  <a:lnTo>
                    <a:pt x="204" y="179"/>
                  </a:lnTo>
                  <a:lnTo>
                    <a:pt x="220" y="195"/>
                  </a:lnTo>
                  <a:lnTo>
                    <a:pt x="157" y="203"/>
                  </a:lnTo>
                  <a:lnTo>
                    <a:pt x="204" y="226"/>
                  </a:lnTo>
                  <a:lnTo>
                    <a:pt x="157" y="226"/>
                  </a:lnTo>
                  <a:lnTo>
                    <a:pt x="181" y="257"/>
                  </a:lnTo>
                  <a:lnTo>
                    <a:pt x="172" y="265"/>
                  </a:lnTo>
                  <a:lnTo>
                    <a:pt x="71" y="257"/>
                  </a:lnTo>
                  <a:lnTo>
                    <a:pt x="71" y="195"/>
                  </a:lnTo>
                  <a:lnTo>
                    <a:pt x="0" y="195"/>
                  </a:lnTo>
                  <a:lnTo>
                    <a:pt x="8" y="164"/>
                  </a:lnTo>
                  <a:lnTo>
                    <a:pt x="24" y="132"/>
                  </a:lnTo>
                  <a:lnTo>
                    <a:pt x="71" y="132"/>
                  </a:lnTo>
                  <a:lnTo>
                    <a:pt x="71" y="85"/>
                  </a:lnTo>
                  <a:lnTo>
                    <a:pt x="94" y="85"/>
                  </a:lnTo>
                  <a:lnTo>
                    <a:pt x="118" y="15"/>
                  </a:lnTo>
                  <a:lnTo>
                    <a:pt x="133" y="15"/>
                  </a:lnTo>
                  <a:lnTo>
                    <a:pt x="125" y="0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" name="Freeform 171"/>
            <p:cNvSpPr>
              <a:spLocks noChangeAspect="1"/>
            </p:cNvSpPr>
            <p:nvPr/>
          </p:nvSpPr>
          <p:spPr bwMode="auto">
            <a:xfrm>
              <a:off x="2217" y="2919"/>
              <a:ext cx="318" cy="229"/>
            </a:xfrm>
            <a:custGeom>
              <a:avLst/>
              <a:gdLst/>
              <a:ahLst/>
              <a:cxnLst>
                <a:cxn ang="0">
                  <a:pos x="95" y="204"/>
                </a:cxn>
                <a:cxn ang="0">
                  <a:pos x="0" y="196"/>
                </a:cxn>
                <a:cxn ang="0">
                  <a:pos x="8" y="78"/>
                </a:cxn>
                <a:cxn ang="0">
                  <a:pos x="8" y="16"/>
                </a:cxn>
                <a:cxn ang="0">
                  <a:pos x="182" y="0"/>
                </a:cxn>
                <a:cxn ang="0">
                  <a:pos x="191" y="16"/>
                </a:cxn>
                <a:cxn ang="0">
                  <a:pos x="198" y="16"/>
                </a:cxn>
                <a:cxn ang="0">
                  <a:pos x="230" y="39"/>
                </a:cxn>
                <a:cxn ang="0">
                  <a:pos x="221" y="62"/>
                </a:cxn>
                <a:cxn ang="0">
                  <a:pos x="230" y="78"/>
                </a:cxn>
                <a:cxn ang="0">
                  <a:pos x="230" y="94"/>
                </a:cxn>
                <a:cxn ang="0">
                  <a:pos x="246" y="101"/>
                </a:cxn>
                <a:cxn ang="0">
                  <a:pos x="230" y="101"/>
                </a:cxn>
                <a:cxn ang="0">
                  <a:pos x="253" y="125"/>
                </a:cxn>
                <a:cxn ang="0">
                  <a:pos x="278" y="125"/>
                </a:cxn>
                <a:cxn ang="0">
                  <a:pos x="301" y="164"/>
                </a:cxn>
                <a:cxn ang="0">
                  <a:pos x="317" y="188"/>
                </a:cxn>
                <a:cxn ang="0">
                  <a:pos x="317" y="204"/>
                </a:cxn>
                <a:cxn ang="0">
                  <a:pos x="95" y="204"/>
                </a:cxn>
              </a:cxnLst>
              <a:rect l="0" t="0" r="r" b="b"/>
              <a:pathLst>
                <a:path w="317" h="204">
                  <a:moveTo>
                    <a:pt x="95" y="204"/>
                  </a:moveTo>
                  <a:lnTo>
                    <a:pt x="0" y="196"/>
                  </a:lnTo>
                  <a:lnTo>
                    <a:pt x="8" y="78"/>
                  </a:lnTo>
                  <a:lnTo>
                    <a:pt x="8" y="16"/>
                  </a:lnTo>
                  <a:lnTo>
                    <a:pt x="182" y="0"/>
                  </a:lnTo>
                  <a:lnTo>
                    <a:pt x="191" y="16"/>
                  </a:lnTo>
                  <a:lnTo>
                    <a:pt x="198" y="16"/>
                  </a:lnTo>
                  <a:lnTo>
                    <a:pt x="230" y="39"/>
                  </a:lnTo>
                  <a:lnTo>
                    <a:pt x="221" y="62"/>
                  </a:lnTo>
                  <a:lnTo>
                    <a:pt x="230" y="78"/>
                  </a:lnTo>
                  <a:lnTo>
                    <a:pt x="230" y="94"/>
                  </a:lnTo>
                  <a:lnTo>
                    <a:pt x="246" y="101"/>
                  </a:lnTo>
                  <a:lnTo>
                    <a:pt x="230" y="101"/>
                  </a:lnTo>
                  <a:lnTo>
                    <a:pt x="253" y="125"/>
                  </a:lnTo>
                  <a:lnTo>
                    <a:pt x="278" y="125"/>
                  </a:lnTo>
                  <a:lnTo>
                    <a:pt x="301" y="164"/>
                  </a:lnTo>
                  <a:lnTo>
                    <a:pt x="317" y="188"/>
                  </a:lnTo>
                  <a:lnTo>
                    <a:pt x="317" y="204"/>
                  </a:lnTo>
                  <a:lnTo>
                    <a:pt x="95" y="204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5" name="Freeform 172"/>
            <p:cNvSpPr>
              <a:spLocks noChangeAspect="1"/>
            </p:cNvSpPr>
            <p:nvPr/>
          </p:nvSpPr>
          <p:spPr bwMode="auto">
            <a:xfrm>
              <a:off x="2656" y="1465"/>
              <a:ext cx="365" cy="310"/>
            </a:xfrm>
            <a:custGeom>
              <a:avLst/>
              <a:gdLst/>
              <a:ahLst/>
              <a:cxnLst>
                <a:cxn ang="0">
                  <a:pos x="245" y="0"/>
                </a:cxn>
                <a:cxn ang="0">
                  <a:pos x="277" y="79"/>
                </a:cxn>
                <a:cxn ang="0">
                  <a:pos x="301" y="79"/>
                </a:cxn>
                <a:cxn ang="0">
                  <a:pos x="277" y="103"/>
                </a:cxn>
                <a:cxn ang="0">
                  <a:pos x="301" y="134"/>
                </a:cxn>
                <a:cxn ang="0">
                  <a:pos x="364" y="245"/>
                </a:cxn>
                <a:cxn ang="0">
                  <a:pos x="348" y="229"/>
                </a:cxn>
                <a:cxn ang="0">
                  <a:pos x="316" y="245"/>
                </a:cxn>
                <a:cxn ang="0">
                  <a:pos x="293" y="229"/>
                </a:cxn>
                <a:cxn ang="0">
                  <a:pos x="293" y="245"/>
                </a:cxn>
                <a:cxn ang="0">
                  <a:pos x="269" y="245"/>
                </a:cxn>
                <a:cxn ang="0">
                  <a:pos x="269" y="260"/>
                </a:cxn>
                <a:cxn ang="0">
                  <a:pos x="245" y="260"/>
                </a:cxn>
                <a:cxn ang="0">
                  <a:pos x="214" y="276"/>
                </a:cxn>
                <a:cxn ang="0">
                  <a:pos x="214" y="260"/>
                </a:cxn>
                <a:cxn ang="0">
                  <a:pos x="174" y="260"/>
                </a:cxn>
                <a:cxn ang="0">
                  <a:pos x="135" y="229"/>
                </a:cxn>
                <a:cxn ang="0">
                  <a:pos x="87" y="245"/>
                </a:cxn>
                <a:cxn ang="0">
                  <a:pos x="79" y="252"/>
                </a:cxn>
                <a:cxn ang="0">
                  <a:pos x="32" y="181"/>
                </a:cxn>
                <a:cxn ang="0">
                  <a:pos x="0" y="134"/>
                </a:cxn>
                <a:cxn ang="0">
                  <a:pos x="16" y="126"/>
                </a:cxn>
                <a:cxn ang="0">
                  <a:pos x="87" y="48"/>
                </a:cxn>
                <a:cxn ang="0">
                  <a:pos x="143" y="31"/>
                </a:cxn>
                <a:cxn ang="0">
                  <a:pos x="150" y="8"/>
                </a:cxn>
                <a:cxn ang="0">
                  <a:pos x="245" y="0"/>
                </a:cxn>
              </a:cxnLst>
              <a:rect l="0" t="0" r="r" b="b"/>
              <a:pathLst>
                <a:path w="364" h="276">
                  <a:moveTo>
                    <a:pt x="245" y="0"/>
                  </a:moveTo>
                  <a:lnTo>
                    <a:pt x="277" y="79"/>
                  </a:lnTo>
                  <a:lnTo>
                    <a:pt x="301" y="79"/>
                  </a:lnTo>
                  <a:lnTo>
                    <a:pt x="277" y="103"/>
                  </a:lnTo>
                  <a:lnTo>
                    <a:pt x="301" y="134"/>
                  </a:lnTo>
                  <a:lnTo>
                    <a:pt x="364" y="245"/>
                  </a:lnTo>
                  <a:lnTo>
                    <a:pt x="348" y="229"/>
                  </a:lnTo>
                  <a:lnTo>
                    <a:pt x="316" y="245"/>
                  </a:lnTo>
                  <a:lnTo>
                    <a:pt x="293" y="229"/>
                  </a:lnTo>
                  <a:lnTo>
                    <a:pt x="293" y="245"/>
                  </a:lnTo>
                  <a:lnTo>
                    <a:pt x="269" y="245"/>
                  </a:lnTo>
                  <a:lnTo>
                    <a:pt x="269" y="260"/>
                  </a:lnTo>
                  <a:lnTo>
                    <a:pt x="245" y="260"/>
                  </a:lnTo>
                  <a:lnTo>
                    <a:pt x="214" y="276"/>
                  </a:lnTo>
                  <a:lnTo>
                    <a:pt x="214" y="260"/>
                  </a:lnTo>
                  <a:lnTo>
                    <a:pt x="174" y="260"/>
                  </a:lnTo>
                  <a:lnTo>
                    <a:pt x="135" y="229"/>
                  </a:lnTo>
                  <a:lnTo>
                    <a:pt x="87" y="245"/>
                  </a:lnTo>
                  <a:lnTo>
                    <a:pt x="79" y="252"/>
                  </a:lnTo>
                  <a:lnTo>
                    <a:pt x="32" y="181"/>
                  </a:lnTo>
                  <a:lnTo>
                    <a:pt x="0" y="134"/>
                  </a:lnTo>
                  <a:lnTo>
                    <a:pt x="16" y="126"/>
                  </a:lnTo>
                  <a:lnTo>
                    <a:pt x="87" y="48"/>
                  </a:lnTo>
                  <a:lnTo>
                    <a:pt x="143" y="31"/>
                  </a:lnTo>
                  <a:lnTo>
                    <a:pt x="150" y="8"/>
                  </a:lnTo>
                  <a:lnTo>
                    <a:pt x="245" y="0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6" name="Freeform 173"/>
            <p:cNvSpPr>
              <a:spLocks noChangeAspect="1"/>
            </p:cNvSpPr>
            <p:nvPr/>
          </p:nvSpPr>
          <p:spPr bwMode="auto">
            <a:xfrm>
              <a:off x="2370" y="2230"/>
              <a:ext cx="321" cy="332"/>
            </a:xfrm>
            <a:custGeom>
              <a:avLst/>
              <a:gdLst/>
              <a:ahLst/>
              <a:cxnLst>
                <a:cxn ang="0">
                  <a:pos x="149" y="25"/>
                </a:cxn>
                <a:cxn ang="0">
                  <a:pos x="165" y="32"/>
                </a:cxn>
                <a:cxn ang="0">
                  <a:pos x="165" y="25"/>
                </a:cxn>
                <a:cxn ang="0">
                  <a:pos x="188" y="0"/>
                </a:cxn>
                <a:cxn ang="0">
                  <a:pos x="228" y="47"/>
                </a:cxn>
                <a:cxn ang="0">
                  <a:pos x="274" y="111"/>
                </a:cxn>
                <a:cxn ang="0">
                  <a:pos x="306" y="133"/>
                </a:cxn>
                <a:cxn ang="0">
                  <a:pos x="314" y="150"/>
                </a:cxn>
                <a:cxn ang="0">
                  <a:pos x="314" y="172"/>
                </a:cxn>
                <a:cxn ang="0">
                  <a:pos x="322" y="181"/>
                </a:cxn>
                <a:cxn ang="0">
                  <a:pos x="314" y="213"/>
                </a:cxn>
                <a:cxn ang="0">
                  <a:pos x="126" y="298"/>
                </a:cxn>
                <a:cxn ang="0">
                  <a:pos x="0" y="86"/>
                </a:cxn>
                <a:cxn ang="0">
                  <a:pos x="39" y="64"/>
                </a:cxn>
                <a:cxn ang="0">
                  <a:pos x="149" y="25"/>
                </a:cxn>
              </a:cxnLst>
              <a:rect l="0" t="0" r="r" b="b"/>
              <a:pathLst>
                <a:path w="322" h="298">
                  <a:moveTo>
                    <a:pt x="149" y="25"/>
                  </a:moveTo>
                  <a:lnTo>
                    <a:pt x="165" y="32"/>
                  </a:lnTo>
                  <a:lnTo>
                    <a:pt x="165" y="25"/>
                  </a:lnTo>
                  <a:lnTo>
                    <a:pt x="188" y="0"/>
                  </a:lnTo>
                  <a:lnTo>
                    <a:pt x="228" y="47"/>
                  </a:lnTo>
                  <a:lnTo>
                    <a:pt x="274" y="111"/>
                  </a:lnTo>
                  <a:lnTo>
                    <a:pt x="306" y="133"/>
                  </a:lnTo>
                  <a:lnTo>
                    <a:pt x="314" y="150"/>
                  </a:lnTo>
                  <a:lnTo>
                    <a:pt x="314" y="172"/>
                  </a:lnTo>
                  <a:lnTo>
                    <a:pt x="322" y="181"/>
                  </a:lnTo>
                  <a:lnTo>
                    <a:pt x="314" y="213"/>
                  </a:lnTo>
                  <a:lnTo>
                    <a:pt x="126" y="298"/>
                  </a:lnTo>
                  <a:lnTo>
                    <a:pt x="0" y="86"/>
                  </a:lnTo>
                  <a:lnTo>
                    <a:pt x="39" y="64"/>
                  </a:lnTo>
                  <a:lnTo>
                    <a:pt x="149" y="25"/>
                  </a:lnTo>
                  <a:close/>
                </a:path>
              </a:pathLst>
            </a:custGeom>
            <a:solidFill>
              <a:schemeClr val="bg1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7" name="Freeform 174"/>
            <p:cNvSpPr>
              <a:spLocks noChangeAspect="1"/>
            </p:cNvSpPr>
            <p:nvPr/>
          </p:nvSpPr>
          <p:spPr bwMode="auto">
            <a:xfrm>
              <a:off x="1919" y="3148"/>
              <a:ext cx="276" cy="419"/>
            </a:xfrm>
            <a:custGeom>
              <a:avLst/>
              <a:gdLst/>
              <a:ahLst/>
              <a:cxnLst>
                <a:cxn ang="0">
                  <a:pos x="214" y="376"/>
                </a:cxn>
                <a:cxn ang="0">
                  <a:pos x="206" y="376"/>
                </a:cxn>
                <a:cxn ang="0">
                  <a:pos x="206" y="359"/>
                </a:cxn>
                <a:cxn ang="0">
                  <a:pos x="32" y="359"/>
                </a:cxn>
                <a:cxn ang="0">
                  <a:pos x="32" y="281"/>
                </a:cxn>
                <a:cxn ang="0">
                  <a:pos x="32" y="203"/>
                </a:cxn>
                <a:cxn ang="0">
                  <a:pos x="39" y="196"/>
                </a:cxn>
                <a:cxn ang="0">
                  <a:pos x="32" y="196"/>
                </a:cxn>
                <a:cxn ang="0">
                  <a:pos x="32" y="148"/>
                </a:cxn>
                <a:cxn ang="0">
                  <a:pos x="24" y="148"/>
                </a:cxn>
                <a:cxn ang="0">
                  <a:pos x="32" y="141"/>
                </a:cxn>
                <a:cxn ang="0">
                  <a:pos x="24" y="141"/>
                </a:cxn>
                <a:cxn ang="0">
                  <a:pos x="0" y="86"/>
                </a:cxn>
                <a:cxn ang="0">
                  <a:pos x="39" y="55"/>
                </a:cxn>
                <a:cxn ang="0">
                  <a:pos x="24" y="39"/>
                </a:cxn>
                <a:cxn ang="0">
                  <a:pos x="39" y="23"/>
                </a:cxn>
                <a:cxn ang="0">
                  <a:pos x="56" y="0"/>
                </a:cxn>
                <a:cxn ang="0">
                  <a:pos x="71" y="0"/>
                </a:cxn>
                <a:cxn ang="0">
                  <a:pos x="127" y="0"/>
                </a:cxn>
                <a:cxn ang="0">
                  <a:pos x="127" y="23"/>
                </a:cxn>
                <a:cxn ang="0">
                  <a:pos x="143" y="0"/>
                </a:cxn>
                <a:cxn ang="0">
                  <a:pos x="174" y="23"/>
                </a:cxn>
                <a:cxn ang="0">
                  <a:pos x="174" y="148"/>
                </a:cxn>
                <a:cxn ang="0">
                  <a:pos x="237" y="148"/>
                </a:cxn>
                <a:cxn ang="0">
                  <a:pos x="245" y="173"/>
                </a:cxn>
                <a:cxn ang="0">
                  <a:pos x="269" y="173"/>
                </a:cxn>
                <a:cxn ang="0">
                  <a:pos x="269" y="196"/>
                </a:cxn>
                <a:cxn ang="0">
                  <a:pos x="277" y="196"/>
                </a:cxn>
                <a:cxn ang="0">
                  <a:pos x="277" y="258"/>
                </a:cxn>
                <a:cxn ang="0">
                  <a:pos x="269" y="258"/>
                </a:cxn>
                <a:cxn ang="0">
                  <a:pos x="269" y="290"/>
                </a:cxn>
                <a:cxn ang="0">
                  <a:pos x="277" y="290"/>
                </a:cxn>
                <a:cxn ang="0">
                  <a:pos x="277" y="359"/>
                </a:cxn>
                <a:cxn ang="0">
                  <a:pos x="214" y="376"/>
                </a:cxn>
              </a:cxnLst>
              <a:rect l="0" t="0" r="r" b="b"/>
              <a:pathLst>
                <a:path w="277" h="376">
                  <a:moveTo>
                    <a:pt x="214" y="376"/>
                  </a:moveTo>
                  <a:lnTo>
                    <a:pt x="206" y="376"/>
                  </a:lnTo>
                  <a:lnTo>
                    <a:pt x="206" y="359"/>
                  </a:lnTo>
                  <a:lnTo>
                    <a:pt x="32" y="359"/>
                  </a:lnTo>
                  <a:lnTo>
                    <a:pt x="32" y="281"/>
                  </a:lnTo>
                  <a:lnTo>
                    <a:pt x="32" y="203"/>
                  </a:lnTo>
                  <a:lnTo>
                    <a:pt x="39" y="196"/>
                  </a:lnTo>
                  <a:lnTo>
                    <a:pt x="32" y="196"/>
                  </a:lnTo>
                  <a:lnTo>
                    <a:pt x="32" y="148"/>
                  </a:lnTo>
                  <a:lnTo>
                    <a:pt x="24" y="148"/>
                  </a:lnTo>
                  <a:lnTo>
                    <a:pt x="32" y="141"/>
                  </a:lnTo>
                  <a:lnTo>
                    <a:pt x="24" y="141"/>
                  </a:lnTo>
                  <a:lnTo>
                    <a:pt x="0" y="86"/>
                  </a:lnTo>
                  <a:lnTo>
                    <a:pt x="39" y="55"/>
                  </a:lnTo>
                  <a:lnTo>
                    <a:pt x="24" y="39"/>
                  </a:lnTo>
                  <a:lnTo>
                    <a:pt x="39" y="23"/>
                  </a:lnTo>
                  <a:lnTo>
                    <a:pt x="56" y="0"/>
                  </a:lnTo>
                  <a:lnTo>
                    <a:pt x="71" y="0"/>
                  </a:lnTo>
                  <a:lnTo>
                    <a:pt x="127" y="0"/>
                  </a:lnTo>
                  <a:lnTo>
                    <a:pt x="127" y="23"/>
                  </a:lnTo>
                  <a:lnTo>
                    <a:pt x="143" y="0"/>
                  </a:lnTo>
                  <a:lnTo>
                    <a:pt x="174" y="23"/>
                  </a:lnTo>
                  <a:lnTo>
                    <a:pt x="174" y="148"/>
                  </a:lnTo>
                  <a:lnTo>
                    <a:pt x="237" y="148"/>
                  </a:lnTo>
                  <a:lnTo>
                    <a:pt x="245" y="173"/>
                  </a:lnTo>
                  <a:lnTo>
                    <a:pt x="269" y="173"/>
                  </a:lnTo>
                  <a:lnTo>
                    <a:pt x="269" y="196"/>
                  </a:lnTo>
                  <a:lnTo>
                    <a:pt x="277" y="196"/>
                  </a:lnTo>
                  <a:lnTo>
                    <a:pt x="277" y="258"/>
                  </a:lnTo>
                  <a:lnTo>
                    <a:pt x="269" y="258"/>
                  </a:lnTo>
                  <a:lnTo>
                    <a:pt x="269" y="290"/>
                  </a:lnTo>
                  <a:lnTo>
                    <a:pt x="277" y="290"/>
                  </a:lnTo>
                  <a:lnTo>
                    <a:pt x="277" y="359"/>
                  </a:lnTo>
                  <a:lnTo>
                    <a:pt x="214" y="376"/>
                  </a:lnTo>
                  <a:close/>
                </a:path>
              </a:pathLst>
            </a:custGeom>
            <a:solidFill>
              <a:schemeClr val="bg1"/>
            </a:solidFill>
            <a:ln w="165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533400"/>
            <a:ext cx="8839200" cy="1676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9"/>
                </a:solidFill>
              </a:rPr>
              <a:t>Leaf Spot Diseases in Decatur County</a:t>
            </a:r>
            <a:br>
              <a:rPr lang="en-US" sz="3200" b="1" dirty="0">
                <a:solidFill>
                  <a:srgbClr val="000099"/>
                </a:solidFill>
              </a:rPr>
            </a:br>
            <a:r>
              <a:rPr lang="en-US" sz="3200" b="1" dirty="0">
                <a:solidFill>
                  <a:srgbClr val="000099"/>
                </a:solidFill>
              </a:rPr>
              <a:t>Corynespora Leaf Spot</a:t>
            </a:r>
            <a:r>
              <a:rPr lang="en-US" sz="4000" b="1" dirty="0">
                <a:solidFill>
                  <a:srgbClr val="000099"/>
                </a:solidFill>
              </a:rPr>
              <a:t> </a:t>
            </a:r>
            <a:r>
              <a:rPr lang="en-US" sz="4000" dirty="0">
                <a:solidFill>
                  <a:srgbClr val="000099"/>
                </a:solidFill>
              </a:rPr>
              <a:t/>
            </a:r>
            <a:br>
              <a:rPr lang="en-US" sz="4000" dirty="0">
                <a:solidFill>
                  <a:srgbClr val="000099"/>
                </a:solidFill>
              </a:rPr>
            </a:br>
            <a:r>
              <a:rPr lang="en-US" sz="4000" dirty="0">
                <a:solidFill>
                  <a:srgbClr val="000099"/>
                </a:solidFill>
              </a:rPr>
              <a:t>               </a:t>
            </a:r>
            <a:r>
              <a:rPr lang="en-US" sz="3200" dirty="0"/>
              <a:t>(I first </a:t>
            </a:r>
            <a:r>
              <a:rPr lang="en-US" sz="3200" dirty="0" err="1"/>
              <a:t>mis</a:t>
            </a:r>
            <a:r>
              <a:rPr lang="en-US" sz="3200" dirty="0"/>
              <a:t>-diagnosed it as Cercospora leaf spot)</a:t>
            </a:r>
          </a:p>
        </p:txBody>
      </p:sp>
      <p:pic>
        <p:nvPicPr>
          <p:cNvPr id="25603" name="Picture 7" descr="DSC0407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7400" y="2914650"/>
            <a:ext cx="4038600" cy="3028950"/>
          </a:xfrm>
          <a:noFill/>
        </p:spPr>
      </p:pic>
      <p:pic>
        <p:nvPicPr>
          <p:cNvPr id="25604" name="Picture 8" descr="DSC0407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677025" y="2362200"/>
            <a:ext cx="302895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36559720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0"/>
            <a:ext cx="8610600" cy="9906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6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TARGET SPOT on COTTON</a:t>
            </a:r>
            <a:endParaRPr lang="en-US" sz="60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4720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9" y="3684588"/>
            <a:ext cx="407828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7204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920750"/>
            <a:ext cx="40386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otched Right Arrow 1"/>
          <p:cNvSpPr/>
          <p:nvPr/>
        </p:nvSpPr>
        <p:spPr>
          <a:xfrm rot="5400000">
            <a:off x="3276600" y="3429000"/>
            <a:ext cx="1066800" cy="60960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4720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3684588"/>
            <a:ext cx="4038600" cy="3124200"/>
          </a:xfrm>
        </p:spPr>
      </p:pic>
      <p:pic>
        <p:nvPicPr>
          <p:cNvPr id="9472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11726"/>
            <a:ext cx="11160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4720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02363" y="941388"/>
            <a:ext cx="4038600" cy="2601912"/>
          </a:xfrm>
        </p:spPr>
      </p:pic>
      <p:sp>
        <p:nvSpPr>
          <p:cNvPr id="947209" name="TextBox 8"/>
          <p:cNvSpPr txBox="1">
            <a:spLocks noChangeArrowheads="1"/>
          </p:cNvSpPr>
          <p:nvPr/>
        </p:nvSpPr>
        <p:spPr bwMode="auto">
          <a:xfrm>
            <a:off x="6196014" y="914400"/>
            <a:ext cx="4060825" cy="369888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Target Spot Ring  or Bull’s Eye’ Pattern</a:t>
            </a:r>
          </a:p>
        </p:txBody>
      </p:sp>
    </p:spTree>
    <p:extLst>
      <p:ext uri="{BB962C8B-B14F-4D97-AF65-F5344CB8AC3E}">
        <p14:creationId xmlns:p14="http://schemas.microsoft.com/office/powerpoint/2010/main" val="303323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 of </a:t>
            </a:r>
            <a:r>
              <a:rPr lang="en-US" i="1" dirty="0" smtClean="0"/>
              <a:t>Corynespora cassiicola</a:t>
            </a:r>
            <a:endParaRPr lang="en-US" i="1" dirty="0"/>
          </a:p>
        </p:txBody>
      </p:sp>
      <p:pic>
        <p:nvPicPr>
          <p:cNvPr id="5" name="Content Placeholder 4" descr="0043 - 20110721_131544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248400" y="2209800"/>
            <a:ext cx="4038600" cy="3230880"/>
          </a:xfrm>
        </p:spPr>
      </p:pic>
      <p:pic>
        <p:nvPicPr>
          <p:cNvPr id="6" name="Content Placeholder 5" descr="0044 - 20110721_131831.bmp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828800" y="2209800"/>
            <a:ext cx="4038600" cy="3230880"/>
          </a:xfrm>
        </p:spPr>
      </p:pic>
    </p:spTree>
    <p:extLst>
      <p:ext uri="{BB962C8B-B14F-4D97-AF65-F5344CB8AC3E}">
        <p14:creationId xmlns:p14="http://schemas.microsoft.com/office/powerpoint/2010/main" val="40925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</a:rPr>
              <a:t>Objectives Throughout My Talks</a:t>
            </a:r>
            <a:endParaRPr lang="en-US" b="1" dirty="0">
              <a:solidFill>
                <a:srgbClr val="000099"/>
              </a:solidFill>
            </a:endParaRPr>
          </a:p>
        </p:txBody>
      </p:sp>
      <p:pic>
        <p:nvPicPr>
          <p:cNvPr id="65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42" y="4648200"/>
            <a:ext cx="2005758" cy="200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524000"/>
            <a:ext cx="5638800" cy="4953000"/>
          </a:xfrm>
        </p:spPr>
        <p:txBody>
          <a:bodyPr>
            <a:normAutofit lnSpcReduction="10000"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To facilitate your understanding of basic topics associated with diagnosis of plant diseases caused by fungal pathogens.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To share from my experiences as an Extension plant pathologist to foster discussion and questions.</a:t>
            </a:r>
          </a:p>
          <a:p>
            <a:pPr>
              <a:buClr>
                <a:srgbClr val="000099"/>
              </a:buClr>
            </a:pPr>
            <a:endParaRPr lang="en-US" dirty="0"/>
          </a:p>
          <a:p>
            <a:pPr>
              <a:buClr>
                <a:srgbClr val="000099"/>
              </a:buClr>
            </a:pPr>
            <a:r>
              <a:rPr lang="en-US" dirty="0" smtClean="0"/>
              <a:t>To learn from you and your experiences working in the Northern Mariana Islands.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6" y="1524001"/>
            <a:ext cx="2511425" cy="299878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67811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228600"/>
            <a:ext cx="86106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i="1" dirty="0" err="1">
                <a:solidFill>
                  <a:schemeClr val="accent3">
                    <a:lumMod val="75000"/>
                  </a:schemeClr>
                </a:solidFill>
              </a:rPr>
              <a:t>Corynespora</a:t>
            </a:r>
            <a:r>
              <a:rPr lang="en-US" sz="4000" b="1" i="1" dirty="0">
                <a:solidFill>
                  <a:schemeClr val="accent3">
                    <a:lumMod val="75000"/>
                  </a:schemeClr>
                </a:solidFill>
              </a:rPr>
              <a:t> cassiicola – </a:t>
            </a: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</a:rPr>
              <a:t>The pathogen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447800"/>
            <a:ext cx="8305800" cy="4953000"/>
          </a:xfrm>
        </p:spPr>
        <p:txBody>
          <a:bodyPr>
            <a:noAutofit/>
          </a:bodyPr>
          <a:lstStyle/>
          <a:p>
            <a:r>
              <a:rPr lang="en-US" dirty="0" smtClean="0"/>
              <a:t>First described as </a:t>
            </a:r>
            <a:r>
              <a:rPr lang="en-US" i="1" dirty="0" err="1" smtClean="0"/>
              <a:t>Helminthosporium</a:t>
            </a:r>
            <a:r>
              <a:rPr lang="en-US" i="1" dirty="0" smtClean="0"/>
              <a:t> cassiicola </a:t>
            </a:r>
            <a:r>
              <a:rPr lang="en-US" sz="1600" dirty="0"/>
              <a:t>(</a:t>
            </a:r>
            <a:r>
              <a:rPr lang="en-US" sz="1600" dirty="0" err="1"/>
              <a:t>Berk</a:t>
            </a:r>
            <a:r>
              <a:rPr lang="en-US" sz="1600" dirty="0"/>
              <a:t> &amp; Curtis, 1868)</a:t>
            </a:r>
          </a:p>
          <a:p>
            <a:r>
              <a:rPr lang="en-US" i="1" dirty="0" err="1" smtClean="0"/>
              <a:t>Corynespora</a:t>
            </a:r>
            <a:r>
              <a:rPr lang="en-US" i="1" dirty="0" smtClean="0"/>
              <a:t> cassiicola </a:t>
            </a:r>
            <a:r>
              <a:rPr lang="en-US" sz="1600" dirty="0"/>
              <a:t>(Wei, 1950)</a:t>
            </a:r>
          </a:p>
          <a:p>
            <a:r>
              <a:rPr lang="en-US" dirty="0" smtClean="0"/>
              <a:t>Mistaken for </a:t>
            </a:r>
            <a:r>
              <a:rPr lang="en-US" i="1" dirty="0" err="1" smtClean="0"/>
              <a:t>Cercospora</a:t>
            </a:r>
            <a:r>
              <a:rPr lang="en-US" dirty="0" smtClean="0"/>
              <a:t> sp.</a:t>
            </a:r>
          </a:p>
          <a:p>
            <a:r>
              <a:rPr lang="en-US" dirty="0" smtClean="0"/>
              <a:t>Kingdom: Fungi</a:t>
            </a:r>
          </a:p>
          <a:p>
            <a:pPr marL="0" indent="0">
              <a:buNone/>
            </a:pPr>
            <a:r>
              <a:rPr lang="en-US" dirty="0" smtClean="0"/>
              <a:t>       Phylum: Ascomycota</a:t>
            </a:r>
          </a:p>
          <a:p>
            <a:pPr marL="0" indent="0">
              <a:buNone/>
            </a:pPr>
            <a:r>
              <a:rPr lang="en-US" dirty="0" smtClean="0"/>
              <a:t>          Class: </a:t>
            </a:r>
            <a:r>
              <a:rPr lang="en-US" dirty="0" err="1" smtClean="0"/>
              <a:t>Dothideomycetes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           Order: </a:t>
            </a:r>
            <a:r>
              <a:rPr lang="en-US" dirty="0" err="1" smtClean="0"/>
              <a:t>Pleosporales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      Family: </a:t>
            </a:r>
            <a:r>
              <a:rPr lang="en-US" dirty="0" err="1" smtClean="0"/>
              <a:t>Corynesporaceae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1" t="9856" r="7246" b="5893"/>
          <a:stretch>
            <a:fillRect/>
          </a:stretch>
        </p:blipFill>
        <p:spPr bwMode="auto">
          <a:xfrm>
            <a:off x="7315200" y="2209801"/>
            <a:ext cx="3124200" cy="23440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7315200" y="4572001"/>
            <a:ext cx="2797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1200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C. </a:t>
            </a:r>
            <a:r>
              <a:rPr lang="en-US" altLang="en-US" sz="1200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c</a:t>
            </a:r>
            <a:r>
              <a:rPr lang="en-US" altLang="en-US" sz="1200" i="1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assiicola                  </a:t>
            </a:r>
            <a:r>
              <a:rPr lang="en-US" altLang="en-US" sz="1000" dirty="0">
                <a:solidFill>
                  <a:prstClr val="black"/>
                </a:solidFill>
                <a:latin typeface="Calibri"/>
                <a:cs typeface="Times New Roman" panose="02020603050405020304" pitchFamily="18" charset="0"/>
              </a:rPr>
              <a:t>M.B. Ellis and P. Holiday</a:t>
            </a:r>
          </a:p>
        </p:txBody>
      </p:sp>
    </p:spTree>
    <p:extLst>
      <p:ext uri="{BB962C8B-B14F-4D97-AF65-F5344CB8AC3E}">
        <p14:creationId xmlns:p14="http://schemas.microsoft.com/office/powerpoint/2010/main" val="364949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solidFill>
                  <a:srgbClr val="FFFF00"/>
                </a:solidFill>
                <a:latin typeface="Comic Sans MS" pitchFamily="66" charset="0"/>
              </a:rPr>
              <a:t>Varietal differences in NCLB</a:t>
            </a:r>
          </a:p>
        </p:txBody>
      </p:sp>
      <p:pic>
        <p:nvPicPr>
          <p:cNvPr id="198659" name="Content Placeholder 5" descr="DSC01581.JPG"/>
          <p:cNvPicPr>
            <a:picLocks noGrp="1" noChangeAspect="1"/>
          </p:cNvPicPr>
          <p:nvPr>
            <p:ph sz="half" idx="1"/>
          </p:nvPr>
        </p:nvPicPr>
        <p:blipFill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6050" y="1905000"/>
            <a:ext cx="3409950" cy="4546600"/>
          </a:xfrm>
        </p:spPr>
      </p:pic>
      <p:pic>
        <p:nvPicPr>
          <p:cNvPr id="198660" name="Content Placeholder 4" descr="DSC0157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48450" y="1981200"/>
            <a:ext cx="3200400" cy="4267200"/>
          </a:xfrm>
        </p:spPr>
      </p:pic>
    </p:spTree>
    <p:extLst>
      <p:ext uri="{BB962C8B-B14F-4D97-AF65-F5344CB8AC3E}">
        <p14:creationId xmlns:p14="http://schemas.microsoft.com/office/powerpoint/2010/main" val="141361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52400"/>
            <a:ext cx="7772400" cy="685800"/>
          </a:xfrm>
        </p:spPr>
        <p:txBody>
          <a:bodyPr/>
          <a:lstStyle/>
          <a:p>
            <a:r>
              <a:rPr lang="en-US" sz="3200">
                <a:solidFill>
                  <a:srgbClr val="FFFF00"/>
                </a:solidFill>
                <a:latin typeface="Comic Sans MS" pitchFamily="66" charset="0"/>
              </a:rPr>
              <a:t>Northern Corn Leaf Blight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295400"/>
            <a:ext cx="3810000" cy="19050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Clr>
                <a:srgbClr val="FFFF00"/>
              </a:buClr>
            </a:pPr>
            <a:r>
              <a:rPr lang="en-US" sz="2400" i="1">
                <a:solidFill>
                  <a:schemeClr val="bg1"/>
                </a:solidFill>
                <a:latin typeface="Comic Sans MS" pitchFamily="66" charset="0"/>
              </a:rPr>
              <a:t>Exserohilum turcicum</a:t>
            </a:r>
            <a:endParaRPr lang="en-US" sz="24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FFFF00"/>
              </a:buClr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varietal resistance</a:t>
            </a:r>
          </a:p>
          <a:p>
            <a:pPr>
              <a:lnSpc>
                <a:spcPct val="80000"/>
              </a:lnSpc>
              <a:buClr>
                <a:srgbClr val="FFFF00"/>
              </a:buClr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crop rotation</a:t>
            </a:r>
          </a:p>
          <a:p>
            <a:pPr>
              <a:lnSpc>
                <a:spcPct val="80000"/>
              </a:lnSpc>
              <a:buClr>
                <a:srgbClr val="FFFF00"/>
              </a:buClr>
            </a:pPr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field sanitation</a:t>
            </a:r>
          </a:p>
          <a:p>
            <a:pPr>
              <a:lnSpc>
                <a:spcPct val="80000"/>
              </a:lnSpc>
              <a:buClr>
                <a:srgbClr val="FFFF00"/>
              </a:buClr>
            </a:pPr>
            <a:r>
              <a:rPr lang="en-US" sz="2400">
                <a:solidFill>
                  <a:srgbClr val="FFFF00"/>
                </a:solidFill>
                <a:latin typeface="Comic Sans MS" pitchFamily="66" charset="0"/>
              </a:rPr>
              <a:t>FUNGICIDES</a:t>
            </a:r>
          </a:p>
        </p:txBody>
      </p:sp>
      <p:pic>
        <p:nvPicPr>
          <p:cNvPr id="36868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17814" y="3657600"/>
            <a:ext cx="1754187" cy="2895600"/>
          </a:xfrm>
          <a:noFill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4326" y="3733800"/>
            <a:ext cx="21748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 descr="nclb 10-17-07e"/>
          <p:cNvPicPr>
            <a:picLocks noChangeAspect="1" noChangeArrowheads="1"/>
          </p:cNvPicPr>
          <p:nvPr/>
        </p:nvPicPr>
        <p:blipFill>
          <a:blip r:embed="rId4" cstate="print"/>
          <a:srcRect l="9523" t="30357" r="9525" b="30357"/>
          <a:stretch>
            <a:fillRect/>
          </a:stretch>
        </p:blipFill>
        <p:spPr bwMode="auto">
          <a:xfrm>
            <a:off x="6019800" y="1184276"/>
            <a:ext cx="3352800" cy="216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9319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solidFill>
                  <a:schemeClr val="accent2"/>
                </a:solidFill>
              </a:rPr>
              <a:t>1. Cersospora Leaf Blight</a:t>
            </a:r>
            <a:br>
              <a:rPr lang="en-US" sz="3200">
                <a:solidFill>
                  <a:schemeClr val="accent2"/>
                </a:solidFill>
              </a:rPr>
            </a:br>
            <a:r>
              <a:rPr lang="en-US" sz="3200">
                <a:solidFill>
                  <a:schemeClr val="accent2"/>
                </a:solidFill>
              </a:rPr>
              <a:t>2. Foliar symptoms from Dimilin</a:t>
            </a:r>
          </a:p>
        </p:txBody>
      </p:sp>
      <p:sp>
        <p:nvSpPr>
          <p:cNvPr id="501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1798638"/>
            <a:ext cx="4038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/>
              <a:t>Cercospora leaf blight will cause purpling of upper foliage and petioles late in season; aslo purple seed stain.</a:t>
            </a:r>
          </a:p>
          <a:p>
            <a:pPr eaLnBrk="1" hangingPunct="1">
              <a:lnSpc>
                <a:spcPct val="90000"/>
              </a:lnSpc>
            </a:pPr>
            <a:endParaRPr lang="en-US"/>
          </a:p>
          <a:p>
            <a:pPr eaLnBrk="1" hangingPunct="1">
              <a:lnSpc>
                <a:spcPct val="90000"/>
              </a:lnSpc>
            </a:pPr>
            <a:r>
              <a:rPr lang="en-US"/>
              <a:t>Dimilin insecticide can cause leaves to become darker green, leathery, and cupped.</a:t>
            </a:r>
          </a:p>
        </p:txBody>
      </p:sp>
      <p:pic>
        <p:nvPicPr>
          <p:cNvPr id="50180" name="Picture 9" descr="image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125664"/>
            <a:ext cx="3352800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12"/>
          <p:cNvSpPr txBox="1">
            <a:spLocks noChangeArrowheads="1"/>
          </p:cNvSpPr>
          <p:nvPr/>
        </p:nvSpPr>
        <p:spPr bwMode="auto">
          <a:xfrm>
            <a:off x="6934200" y="5334000"/>
            <a:ext cx="2889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Cercospora leaf blight</a:t>
            </a:r>
          </a:p>
        </p:txBody>
      </p:sp>
    </p:spTree>
    <p:extLst>
      <p:ext uri="{BB962C8B-B14F-4D97-AF65-F5344CB8AC3E}">
        <p14:creationId xmlns:p14="http://schemas.microsoft.com/office/powerpoint/2010/main" val="16569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ercospora Leaf Blight-symptoms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057400" y="2087608"/>
            <a:ext cx="4038600" cy="2682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6" descr="Cercospora leaf blight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6400800" y="2971801"/>
            <a:ext cx="4038600" cy="2698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Cercospora Leaf Blight: </a:t>
            </a:r>
            <a:br>
              <a:rPr lang="en-US" dirty="0" smtClean="0"/>
            </a:br>
            <a:r>
              <a:rPr lang="en-US" dirty="0" smtClean="0"/>
              <a:t>The Most Important Disease in the Gulf South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8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Foliar Symptoms of Bacterial Blight</a:t>
            </a:r>
          </a:p>
        </p:txBody>
      </p:sp>
      <p:pic>
        <p:nvPicPr>
          <p:cNvPr id="93389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1" y="1600201"/>
            <a:ext cx="3394075" cy="4525963"/>
          </a:xfrm>
        </p:spPr>
      </p:pic>
      <p:pic>
        <p:nvPicPr>
          <p:cNvPr id="933892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1" y="2043114"/>
            <a:ext cx="4995863" cy="3748087"/>
          </a:xfrm>
        </p:spPr>
      </p:pic>
    </p:spTree>
    <p:extLst>
      <p:ext uri="{BB962C8B-B14F-4D97-AF65-F5344CB8AC3E}">
        <p14:creationId xmlns:p14="http://schemas.microsoft.com/office/powerpoint/2010/main" val="28014797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84582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2015 and DPL 1454 NR B2Rf </a:t>
            </a:r>
            <a:b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Angular Leaf Spot - Bacterial Blight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03" y="1981200"/>
            <a:ext cx="2811994" cy="41148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501" y="1981200"/>
            <a:ext cx="3599399" cy="4114800"/>
          </a:xfrm>
        </p:spPr>
      </p:pic>
    </p:spTree>
    <p:extLst>
      <p:ext uri="{BB962C8B-B14F-4D97-AF65-F5344CB8AC3E}">
        <p14:creationId xmlns:p14="http://schemas.microsoft.com/office/powerpoint/2010/main" val="159172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latin typeface="Comic Sans MS" pitchFamily="66" charset="0"/>
              </a:rPr>
              <a:t>Interveinal Chlorosis, Cotton</a:t>
            </a:r>
            <a:endParaRPr lang="en-US" sz="3600" dirty="0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4" name="Content Placeholder 3" descr="DSC016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740128" y="1722438"/>
            <a:ext cx="3394472" cy="4525963"/>
          </a:xfrm>
        </p:spPr>
      </p:pic>
      <p:graphicFrame>
        <p:nvGraphicFramePr>
          <p:cNvPr id="63489" name="Object 1"/>
          <p:cNvGraphicFramePr>
            <a:graphicFrameLocks noChangeAspect="1"/>
          </p:cNvGraphicFramePr>
          <p:nvPr/>
        </p:nvGraphicFramePr>
        <p:xfrm>
          <a:off x="1828801" y="2057401"/>
          <a:ext cx="4747147" cy="393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4" imgW="6095238" imgH="4571429" progId="">
                  <p:embed/>
                </p:oleObj>
              </mc:Choice>
              <mc:Fallback>
                <p:oleObj name="Photo Editor Photo" r:id="rId4" imgW="6095238" imgH="45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852" r="14401"/>
                      <a:stretch>
                        <a:fillRect/>
                      </a:stretch>
                    </p:blipFill>
                    <p:spPr bwMode="auto">
                      <a:xfrm>
                        <a:off x="1828801" y="2057401"/>
                        <a:ext cx="4747147" cy="3933825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00FF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882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b="1266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08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Differentiating Patterns:</a:t>
            </a:r>
            <a:b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Diseases and Nematodes versus Chemical Injury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Leaf spotting</a:t>
            </a:r>
            <a:r>
              <a:rPr lang="en-US" dirty="0" smtClean="0"/>
              <a:t>-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Leaf spot diseases</a:t>
            </a:r>
            <a:r>
              <a:rPr lang="en-US" dirty="0" smtClean="0"/>
              <a:t>: typically interior of canopy, build from bottom up</a:t>
            </a:r>
          </a:p>
          <a:p>
            <a:pPr lvl="1">
              <a:buClr>
                <a:srgbClr val="000099"/>
              </a:buClr>
            </a:pPr>
            <a:r>
              <a:rPr lang="en-US" b="1" dirty="0" smtClean="0">
                <a:solidFill>
                  <a:srgbClr val="000099"/>
                </a:solidFill>
              </a:rPr>
              <a:t>Spray injury</a:t>
            </a:r>
            <a:r>
              <a:rPr lang="en-US" dirty="0" smtClean="0"/>
              <a:t>: appears as single event in specific area of canopy; spots typically “buckskin” “washed-out” center surrounded by darker border.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Interveinal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chlorosis</a:t>
            </a:r>
            <a:r>
              <a:rPr lang="en-US" dirty="0" smtClean="0"/>
              <a:t>-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Can look like nutrient deficiency</a:t>
            </a:r>
          </a:p>
          <a:p>
            <a:pPr lvl="2">
              <a:buClr>
                <a:srgbClr val="000099"/>
              </a:buClr>
            </a:pPr>
            <a:r>
              <a:rPr lang="en-US" dirty="0" smtClean="0"/>
              <a:t>Dig plants and look at roots for nematode damage; collect soil samples for nematode analysis/nutrient analysis.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Can look (to some) like chemical injury</a:t>
            </a:r>
          </a:p>
          <a:p>
            <a:pPr lvl="2">
              <a:buClr>
                <a:srgbClr val="000099"/>
              </a:buClr>
            </a:pPr>
            <a:r>
              <a:rPr lang="en-US" dirty="0" smtClean="0"/>
              <a:t>Look for patterns in the field; nematodes and soil fertility symptoms likely in localized areas.</a:t>
            </a:r>
          </a:p>
        </p:txBody>
      </p:sp>
    </p:spTree>
    <p:extLst>
      <p:ext uri="{BB962C8B-B14F-4D97-AF65-F5344CB8AC3E}">
        <p14:creationId xmlns:p14="http://schemas.microsoft.com/office/powerpoint/2010/main" val="428845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Title 1"/>
          <p:cNvSpPr>
            <a:spLocks noGrp="1"/>
          </p:cNvSpPr>
          <p:nvPr>
            <p:ph type="title"/>
          </p:nvPr>
        </p:nvSpPr>
        <p:spPr>
          <a:xfrm>
            <a:off x="1571626" y="200025"/>
            <a:ext cx="9001125" cy="1143000"/>
          </a:xfrm>
        </p:spPr>
        <p:txBody>
          <a:bodyPr/>
          <a:lstStyle/>
          <a:p>
            <a:r>
              <a:rPr lang="en-US" altLang="en-US" sz="4000" b="1">
                <a:solidFill>
                  <a:srgbClr val="000099"/>
                </a:solidFill>
                <a:latin typeface="Comic Sans MS" pitchFamily="66" charset="0"/>
              </a:rPr>
              <a:t>Climate, Agriculture, and Extension</a:t>
            </a:r>
            <a:br>
              <a:rPr lang="en-US" altLang="en-US" sz="4000" b="1">
                <a:solidFill>
                  <a:srgbClr val="000099"/>
                </a:solidFill>
                <a:latin typeface="Comic Sans MS" pitchFamily="66" charset="0"/>
              </a:rPr>
            </a:br>
            <a:r>
              <a:rPr lang="en-US" altLang="en-US" sz="3200" b="1">
                <a:latin typeface="Comic Sans MS" pitchFamily="66" charset="0"/>
              </a:rPr>
              <a:t>beatings will continue until morale improves</a:t>
            </a:r>
            <a:endParaRPr lang="en-US" altLang="en-US" sz="4000" b="1">
              <a:solidFill>
                <a:srgbClr val="000099"/>
              </a:solidFill>
              <a:latin typeface="Comic Sans MS" pitchFamily="66" charset="0"/>
            </a:endParaRPr>
          </a:p>
        </p:txBody>
      </p:sp>
      <p:pic>
        <p:nvPicPr>
          <p:cNvPr id="23757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11888" y="4351339"/>
            <a:ext cx="4432300" cy="2492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27188" y="1479550"/>
            <a:ext cx="4805362" cy="3155950"/>
          </a:xfrm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75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850" y="4784725"/>
            <a:ext cx="1931988" cy="19319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75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1427164"/>
            <a:ext cx="2095500" cy="29622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5537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Important Signs of Disease Pathogens- </a:t>
            </a:r>
            <a:b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b="1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LOOK FOR THEM!!</a:t>
            </a:r>
            <a:endParaRPr lang="en-US" sz="24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990600"/>
            <a:ext cx="8686800" cy="57912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Sporulation</a:t>
            </a:r>
            <a:r>
              <a:rPr lang="en-US" dirty="0" smtClean="0"/>
              <a:t>- often on leaf spots, may appear as a “fuzzy” growth. 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Fungal “</a:t>
            </a:r>
            <a:r>
              <a:rPr lang="en-US" b="1" dirty="0" err="1" smtClean="0">
                <a:solidFill>
                  <a:srgbClr val="FF0000"/>
                </a:solidFill>
              </a:rPr>
              <a:t>mycelial</a:t>
            </a:r>
            <a:r>
              <a:rPr lang="en-US" b="1" dirty="0" smtClean="0">
                <a:solidFill>
                  <a:srgbClr val="FF0000"/>
                </a:solidFill>
              </a:rPr>
              <a:t>” growth</a:t>
            </a:r>
            <a:r>
              <a:rPr lang="en-US" dirty="0" smtClean="0"/>
              <a:t>- often in the canopy of the crop.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smtClean="0">
                <a:solidFill>
                  <a:srgbClr val="FF0000"/>
                </a:solidFill>
              </a:rPr>
              <a:t>Fruiting structures</a:t>
            </a:r>
            <a:r>
              <a:rPr lang="en-US" dirty="0" smtClean="0"/>
              <a:t>- like </a:t>
            </a:r>
            <a:r>
              <a:rPr lang="en-US" dirty="0" err="1" smtClean="0"/>
              <a:t>pycnidia</a:t>
            </a:r>
            <a:r>
              <a:rPr lang="en-US" dirty="0" smtClean="0"/>
              <a:t>, </a:t>
            </a:r>
            <a:r>
              <a:rPr lang="en-US" dirty="0" err="1" smtClean="0"/>
              <a:t>perithecia</a:t>
            </a:r>
            <a:r>
              <a:rPr lang="en-US" dirty="0" smtClean="0"/>
              <a:t>, etc.</a:t>
            </a:r>
          </a:p>
          <a:p>
            <a:pPr>
              <a:buClr>
                <a:srgbClr val="000099"/>
              </a:buClr>
            </a:pPr>
            <a:endParaRPr lang="en-US" dirty="0" smtClean="0"/>
          </a:p>
          <a:p>
            <a:pPr>
              <a:buClr>
                <a:srgbClr val="000099"/>
              </a:buClr>
            </a:pPr>
            <a:r>
              <a:rPr lang="en-US" b="1" dirty="0" err="1" smtClean="0">
                <a:solidFill>
                  <a:srgbClr val="FF0000"/>
                </a:solidFill>
              </a:rPr>
              <a:t>Sclerotia</a:t>
            </a:r>
            <a:r>
              <a:rPr lang="en-US" dirty="0" smtClean="0"/>
              <a:t> (survival structures)- often look like BBs and rat droppings.</a:t>
            </a:r>
          </a:p>
        </p:txBody>
      </p:sp>
    </p:spTree>
    <p:extLst>
      <p:ext uri="{BB962C8B-B14F-4D97-AF65-F5344CB8AC3E}">
        <p14:creationId xmlns:p14="http://schemas.microsoft.com/office/powerpoint/2010/main" val="5934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6600"/>
                </a:solidFill>
                <a:latin typeface="Comic Sans MS" pitchFamily="66" charset="0"/>
              </a:rPr>
              <a:t>Peanut Rust and Late Leaf Spot</a:t>
            </a:r>
          </a:p>
        </p:txBody>
      </p:sp>
      <p:pic>
        <p:nvPicPr>
          <p:cNvPr id="230403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858838"/>
            <a:ext cx="4038600" cy="302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4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/>
          <a:stretch>
            <a:fillRect/>
          </a:stretch>
        </p:blipFill>
        <p:spPr>
          <a:xfrm>
            <a:off x="6189663" y="838200"/>
            <a:ext cx="401955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0405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528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6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528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33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itle 1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r>
              <a:rPr lang="en-US" altLang="en-US" sz="3200" b="1">
                <a:solidFill>
                  <a:srgbClr val="006600"/>
                </a:solidFill>
                <a:latin typeface="Comic Sans MS" pitchFamily="66" charset="0"/>
              </a:rPr>
              <a:t>PEANUT RUST AND LATE LEAF SPOT</a:t>
            </a:r>
          </a:p>
        </p:txBody>
      </p:sp>
      <p:pic>
        <p:nvPicPr>
          <p:cNvPr id="231427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858838"/>
            <a:ext cx="4038600" cy="3027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8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/>
          <a:stretch>
            <a:fillRect/>
          </a:stretch>
        </p:blipFill>
        <p:spPr>
          <a:xfrm>
            <a:off x="6572250" y="838200"/>
            <a:ext cx="4019550" cy="3657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1429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7528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Content Placeholder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7528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TextBox 1"/>
          <p:cNvSpPr txBox="1">
            <a:spLocks noChangeArrowheads="1"/>
          </p:cNvSpPr>
          <p:nvPr/>
        </p:nvSpPr>
        <p:spPr bwMode="auto">
          <a:xfrm>
            <a:off x="3505201" y="925514"/>
            <a:ext cx="1325563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THAILAND</a:t>
            </a:r>
          </a:p>
        </p:txBody>
      </p:sp>
      <p:sp>
        <p:nvSpPr>
          <p:cNvPr id="231432" name="TextBox 7"/>
          <p:cNvSpPr txBox="1">
            <a:spLocks noChangeArrowheads="1"/>
          </p:cNvSpPr>
          <p:nvPr/>
        </p:nvSpPr>
        <p:spPr bwMode="auto">
          <a:xfrm>
            <a:off x="8297864" y="6183314"/>
            <a:ext cx="1608137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PHILIPPINES</a:t>
            </a:r>
          </a:p>
        </p:txBody>
      </p:sp>
      <p:sp>
        <p:nvSpPr>
          <p:cNvPr id="231433" name="TextBox 8"/>
          <p:cNvSpPr txBox="1">
            <a:spLocks noChangeArrowheads="1"/>
          </p:cNvSpPr>
          <p:nvPr/>
        </p:nvSpPr>
        <p:spPr bwMode="auto">
          <a:xfrm>
            <a:off x="2820988" y="6259514"/>
            <a:ext cx="11414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GUYANA</a:t>
            </a:r>
          </a:p>
        </p:txBody>
      </p:sp>
      <p:sp>
        <p:nvSpPr>
          <p:cNvPr id="231434" name="TextBox 11"/>
          <p:cNvSpPr txBox="1">
            <a:spLocks noChangeArrowheads="1"/>
          </p:cNvSpPr>
          <p:nvPr/>
        </p:nvSpPr>
        <p:spPr bwMode="auto">
          <a:xfrm>
            <a:off x="8526464" y="1066800"/>
            <a:ext cx="153193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ARGENTINA</a:t>
            </a:r>
          </a:p>
        </p:txBody>
      </p:sp>
      <p:pic>
        <p:nvPicPr>
          <p:cNvPr id="231435" name="Picture 5" descr="DSCN69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6" y="1905001"/>
            <a:ext cx="20351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TextBox 13"/>
          <p:cNvSpPr txBox="1">
            <a:spLocks noChangeArrowheads="1"/>
          </p:cNvSpPr>
          <p:nvPr/>
        </p:nvSpPr>
        <p:spPr bwMode="auto">
          <a:xfrm>
            <a:off x="6656388" y="3516314"/>
            <a:ext cx="658812" cy="369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latin typeface="Arial" pitchFamily="34" charset="0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364048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10" name="Group 2"/>
          <p:cNvGrpSpPr>
            <a:grpSpLocks/>
          </p:cNvGrpSpPr>
          <p:nvPr/>
        </p:nvGrpSpPr>
        <p:grpSpPr bwMode="auto">
          <a:xfrm>
            <a:off x="1738314" y="80963"/>
            <a:ext cx="8936037" cy="6553200"/>
            <a:chOff x="135" y="51"/>
            <a:chExt cx="5629" cy="4128"/>
          </a:xfrm>
        </p:grpSpPr>
        <p:sp>
          <p:nvSpPr>
            <p:cNvPr id="196611" name="Oval 3"/>
            <p:cNvSpPr>
              <a:spLocks noChangeArrowheads="1"/>
            </p:cNvSpPr>
            <p:nvPr/>
          </p:nvSpPr>
          <p:spPr bwMode="auto">
            <a:xfrm>
              <a:off x="1374" y="701"/>
              <a:ext cx="2805" cy="3141"/>
            </a:xfrm>
            <a:prstGeom prst="ellipse">
              <a:avLst/>
            </a:prstGeom>
            <a:noFill/>
            <a:ln w="50800">
              <a:solidFill>
                <a:srgbClr val="FF00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2" name="Rectangle 4"/>
            <p:cNvSpPr>
              <a:spLocks noChangeArrowheads="1"/>
            </p:cNvSpPr>
            <p:nvPr/>
          </p:nvSpPr>
          <p:spPr bwMode="auto">
            <a:xfrm>
              <a:off x="2128" y="3540"/>
              <a:ext cx="446" cy="36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3" name="Rectangle 5"/>
            <p:cNvSpPr>
              <a:spLocks noChangeArrowheads="1"/>
            </p:cNvSpPr>
            <p:nvPr/>
          </p:nvSpPr>
          <p:spPr bwMode="auto">
            <a:xfrm>
              <a:off x="3303" y="3223"/>
              <a:ext cx="729" cy="67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4" name="Rectangle 6"/>
            <p:cNvSpPr>
              <a:spLocks noChangeArrowheads="1"/>
            </p:cNvSpPr>
            <p:nvPr/>
          </p:nvSpPr>
          <p:spPr bwMode="auto">
            <a:xfrm>
              <a:off x="1319" y="913"/>
              <a:ext cx="526" cy="95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5" name="Rectangle 7"/>
            <p:cNvSpPr>
              <a:spLocks noChangeArrowheads="1"/>
            </p:cNvSpPr>
            <p:nvPr/>
          </p:nvSpPr>
          <p:spPr bwMode="auto">
            <a:xfrm>
              <a:off x="2493" y="641"/>
              <a:ext cx="486" cy="1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6" name="Rectangle 8"/>
            <p:cNvSpPr>
              <a:spLocks noChangeArrowheads="1"/>
            </p:cNvSpPr>
            <p:nvPr/>
          </p:nvSpPr>
          <p:spPr bwMode="auto">
            <a:xfrm>
              <a:off x="1278" y="2045"/>
              <a:ext cx="648" cy="140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7" name="Rectangle 9"/>
            <p:cNvSpPr>
              <a:spLocks noChangeArrowheads="1"/>
            </p:cNvSpPr>
            <p:nvPr/>
          </p:nvSpPr>
          <p:spPr bwMode="auto">
            <a:xfrm>
              <a:off x="3667" y="1139"/>
              <a:ext cx="729" cy="1767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18" name="Rectangle 10"/>
            <p:cNvSpPr>
              <a:spLocks noChangeArrowheads="1"/>
            </p:cNvSpPr>
            <p:nvPr/>
          </p:nvSpPr>
          <p:spPr bwMode="auto">
            <a:xfrm>
              <a:off x="290" y="51"/>
              <a:ext cx="504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3600" b="1">
                  <a:solidFill>
                    <a:srgbClr val="000099"/>
                  </a:solidFill>
                  <a:latin typeface="Arial" charset="0"/>
                </a:rPr>
                <a:t>SOUTHERN RUST DISEASE CYCLE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  <a:latin typeface="Arial" charset="0"/>
                </a:rPr>
                <a:t>(</a:t>
              </a:r>
              <a:r>
                <a:rPr lang="en-US" altLang="en-US" sz="2400" b="1" u="sng">
                  <a:solidFill>
                    <a:srgbClr val="000000"/>
                  </a:solidFill>
                  <a:latin typeface="Arial" charset="0"/>
                </a:rPr>
                <a:t>PUCCINIA</a:t>
              </a:r>
              <a:r>
                <a:rPr lang="en-US" altLang="en-US" sz="2400" b="1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altLang="en-US" sz="2400" b="1" u="sng">
                  <a:solidFill>
                    <a:srgbClr val="000000"/>
                  </a:solidFill>
                  <a:latin typeface="Arial" charset="0"/>
                </a:rPr>
                <a:t>POLYSORA</a:t>
              </a:r>
              <a:r>
                <a:rPr lang="en-US" altLang="en-US" sz="2400" b="1">
                  <a:solidFill>
                    <a:srgbClr val="000000"/>
                  </a:solidFill>
                  <a:latin typeface="Arial" charset="0"/>
                </a:rPr>
                <a:t>)</a:t>
              </a:r>
            </a:p>
          </p:txBody>
        </p:sp>
        <p:sp>
          <p:nvSpPr>
            <p:cNvPr id="196619" name="Freeform 11"/>
            <p:cNvSpPr>
              <a:spLocks/>
            </p:cNvSpPr>
            <p:nvPr/>
          </p:nvSpPr>
          <p:spPr bwMode="auto">
            <a:xfrm>
              <a:off x="3263" y="1944"/>
              <a:ext cx="1486" cy="987"/>
            </a:xfrm>
            <a:custGeom>
              <a:avLst/>
              <a:gdLst>
                <a:gd name="T0" fmla="*/ 393 w 1565"/>
                <a:gd name="T1" fmla="*/ 241 h 1046"/>
                <a:gd name="T2" fmla="*/ 376 w 1565"/>
                <a:gd name="T3" fmla="*/ 214 h 1046"/>
                <a:gd name="T4" fmla="*/ 366 w 1565"/>
                <a:gd name="T5" fmla="*/ 194 h 1046"/>
                <a:gd name="T6" fmla="*/ 363 w 1565"/>
                <a:gd name="T7" fmla="*/ 135 h 1046"/>
                <a:gd name="T8" fmla="*/ 348 w 1565"/>
                <a:gd name="T9" fmla="*/ 125 h 1046"/>
                <a:gd name="T10" fmla="*/ 313 w 1565"/>
                <a:gd name="T11" fmla="*/ 97 h 1046"/>
                <a:gd name="T12" fmla="*/ 278 w 1565"/>
                <a:gd name="T13" fmla="*/ 56 h 1046"/>
                <a:gd name="T14" fmla="*/ 254 w 1565"/>
                <a:gd name="T15" fmla="*/ 66 h 1046"/>
                <a:gd name="T16" fmla="*/ 229 w 1565"/>
                <a:gd name="T17" fmla="*/ 59 h 1046"/>
                <a:gd name="T18" fmla="*/ 206 w 1565"/>
                <a:gd name="T19" fmla="*/ 35 h 1046"/>
                <a:gd name="T20" fmla="*/ 179 w 1565"/>
                <a:gd name="T21" fmla="*/ 18 h 1046"/>
                <a:gd name="T22" fmla="*/ 153 w 1565"/>
                <a:gd name="T23" fmla="*/ 18 h 1046"/>
                <a:gd name="T24" fmla="*/ 131 w 1565"/>
                <a:gd name="T25" fmla="*/ 30 h 1046"/>
                <a:gd name="T26" fmla="*/ 97 w 1565"/>
                <a:gd name="T27" fmla="*/ 24 h 1046"/>
                <a:gd name="T28" fmla="*/ 63 w 1565"/>
                <a:gd name="T29" fmla="*/ 17 h 1046"/>
                <a:gd name="T30" fmla="*/ 34 w 1565"/>
                <a:gd name="T31" fmla="*/ 0 h 1046"/>
                <a:gd name="T32" fmla="*/ 9 w 1565"/>
                <a:gd name="T33" fmla="*/ 28 h 1046"/>
                <a:gd name="T34" fmla="*/ 28 w 1565"/>
                <a:gd name="T35" fmla="*/ 73 h 1046"/>
                <a:gd name="T36" fmla="*/ 51 w 1565"/>
                <a:gd name="T37" fmla="*/ 96 h 1046"/>
                <a:gd name="T38" fmla="*/ 35 w 1565"/>
                <a:gd name="T39" fmla="*/ 102 h 1046"/>
                <a:gd name="T40" fmla="*/ 69 w 1565"/>
                <a:gd name="T41" fmla="*/ 129 h 1046"/>
                <a:gd name="T42" fmla="*/ 89 w 1565"/>
                <a:gd name="T43" fmla="*/ 166 h 1046"/>
                <a:gd name="T44" fmla="*/ 117 w 1565"/>
                <a:gd name="T45" fmla="*/ 193 h 1046"/>
                <a:gd name="T46" fmla="*/ 138 w 1565"/>
                <a:gd name="T47" fmla="*/ 198 h 1046"/>
                <a:gd name="T48" fmla="*/ 115 w 1565"/>
                <a:gd name="T49" fmla="*/ 180 h 1046"/>
                <a:gd name="T50" fmla="*/ 107 w 1565"/>
                <a:gd name="T51" fmla="*/ 160 h 1046"/>
                <a:gd name="T52" fmla="*/ 76 w 1565"/>
                <a:gd name="T53" fmla="*/ 95 h 1046"/>
                <a:gd name="T54" fmla="*/ 41 w 1565"/>
                <a:gd name="T55" fmla="*/ 53 h 1046"/>
                <a:gd name="T56" fmla="*/ 43 w 1565"/>
                <a:gd name="T57" fmla="*/ 22 h 1046"/>
                <a:gd name="T58" fmla="*/ 65 w 1565"/>
                <a:gd name="T59" fmla="*/ 41 h 1046"/>
                <a:gd name="T60" fmla="*/ 89 w 1565"/>
                <a:gd name="T61" fmla="*/ 85 h 1046"/>
                <a:gd name="T62" fmla="*/ 112 w 1565"/>
                <a:gd name="T63" fmla="*/ 109 h 1046"/>
                <a:gd name="T64" fmla="*/ 142 w 1565"/>
                <a:gd name="T65" fmla="*/ 142 h 1046"/>
                <a:gd name="T66" fmla="*/ 179 w 1565"/>
                <a:gd name="T67" fmla="*/ 181 h 1046"/>
                <a:gd name="T68" fmla="*/ 215 w 1565"/>
                <a:gd name="T69" fmla="*/ 228 h 1046"/>
                <a:gd name="T70" fmla="*/ 217 w 1565"/>
                <a:gd name="T71" fmla="*/ 246 h 1046"/>
                <a:gd name="T72" fmla="*/ 235 w 1565"/>
                <a:gd name="T73" fmla="*/ 274 h 1046"/>
                <a:gd name="T74" fmla="*/ 269 w 1565"/>
                <a:gd name="T75" fmla="*/ 293 h 1046"/>
                <a:gd name="T76" fmla="*/ 304 w 1565"/>
                <a:gd name="T77" fmla="*/ 300 h 1046"/>
                <a:gd name="T78" fmla="*/ 331 w 1565"/>
                <a:gd name="T79" fmla="*/ 312 h 1046"/>
                <a:gd name="T80" fmla="*/ 373 w 1565"/>
                <a:gd name="T81" fmla="*/ 323 h 1046"/>
                <a:gd name="T82" fmla="*/ 416 w 1565"/>
                <a:gd name="T83" fmla="*/ 325 h 1046"/>
                <a:gd name="T84" fmla="*/ 454 w 1565"/>
                <a:gd name="T85" fmla="*/ 317 h 1046"/>
                <a:gd name="T86" fmla="*/ 486 w 1565"/>
                <a:gd name="T87" fmla="*/ 333 h 1046"/>
                <a:gd name="T88" fmla="*/ 504 w 1565"/>
                <a:gd name="T89" fmla="*/ 340 h 1046"/>
                <a:gd name="T90" fmla="*/ 504 w 1565"/>
                <a:gd name="T91" fmla="*/ 321 h 1046"/>
                <a:gd name="T92" fmla="*/ 537 w 1565"/>
                <a:gd name="T93" fmla="*/ 305 h 1046"/>
                <a:gd name="T94" fmla="*/ 526 w 1565"/>
                <a:gd name="T95" fmla="*/ 293 h 1046"/>
                <a:gd name="T96" fmla="*/ 550 w 1565"/>
                <a:gd name="T97" fmla="*/ 272 h 1046"/>
                <a:gd name="T98" fmla="*/ 572 w 1565"/>
                <a:gd name="T99" fmla="*/ 260 h 1046"/>
                <a:gd name="T100" fmla="*/ 583 w 1565"/>
                <a:gd name="T101" fmla="*/ 260 h 1046"/>
                <a:gd name="T102" fmla="*/ 581 w 1565"/>
                <a:gd name="T103" fmla="*/ 240 h 1046"/>
                <a:gd name="T104" fmla="*/ 573 w 1565"/>
                <a:gd name="T105" fmla="*/ 217 h 1046"/>
                <a:gd name="T106" fmla="*/ 580 w 1565"/>
                <a:gd name="T107" fmla="*/ 189 h 1046"/>
                <a:gd name="T108" fmla="*/ 523 w 1565"/>
                <a:gd name="T109" fmla="*/ 203 h 1046"/>
                <a:gd name="T110" fmla="*/ 516 w 1565"/>
                <a:gd name="T111" fmla="*/ 223 h 1046"/>
                <a:gd name="T112" fmla="*/ 511 w 1565"/>
                <a:gd name="T113" fmla="*/ 241 h 1046"/>
                <a:gd name="T114" fmla="*/ 498 w 1565"/>
                <a:gd name="T115" fmla="*/ 260 h 1046"/>
                <a:gd name="T116" fmla="*/ 466 w 1565"/>
                <a:gd name="T117" fmla="*/ 267 h 1046"/>
                <a:gd name="T118" fmla="*/ 437 w 1565"/>
                <a:gd name="T119" fmla="*/ 261 h 104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565"/>
                <a:gd name="T181" fmla="*/ 0 h 1046"/>
                <a:gd name="T182" fmla="*/ 1565 w 1565"/>
                <a:gd name="T183" fmla="*/ 1046 h 104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565" h="1046">
                  <a:moveTo>
                    <a:pt x="1112" y="798"/>
                  </a:moveTo>
                  <a:lnTo>
                    <a:pt x="1086" y="760"/>
                  </a:lnTo>
                  <a:lnTo>
                    <a:pt x="1072" y="741"/>
                  </a:lnTo>
                  <a:lnTo>
                    <a:pt x="1050" y="721"/>
                  </a:lnTo>
                  <a:lnTo>
                    <a:pt x="1036" y="708"/>
                  </a:lnTo>
                  <a:lnTo>
                    <a:pt x="1022" y="705"/>
                  </a:lnTo>
                  <a:lnTo>
                    <a:pt x="1018" y="678"/>
                  </a:lnTo>
                  <a:lnTo>
                    <a:pt x="1005" y="643"/>
                  </a:lnTo>
                  <a:lnTo>
                    <a:pt x="995" y="639"/>
                  </a:lnTo>
                  <a:lnTo>
                    <a:pt x="978" y="626"/>
                  </a:lnTo>
                  <a:lnTo>
                    <a:pt x="975" y="608"/>
                  </a:lnTo>
                  <a:lnTo>
                    <a:pt x="978" y="587"/>
                  </a:lnTo>
                  <a:lnTo>
                    <a:pt x="964" y="537"/>
                  </a:lnTo>
                  <a:lnTo>
                    <a:pt x="954" y="483"/>
                  </a:lnTo>
                  <a:lnTo>
                    <a:pt x="954" y="440"/>
                  </a:lnTo>
                  <a:lnTo>
                    <a:pt x="970" y="406"/>
                  </a:lnTo>
                  <a:lnTo>
                    <a:pt x="973" y="395"/>
                  </a:lnTo>
                  <a:lnTo>
                    <a:pt x="959" y="379"/>
                  </a:lnTo>
                  <a:lnTo>
                    <a:pt x="956" y="376"/>
                  </a:lnTo>
                  <a:lnTo>
                    <a:pt x="933" y="377"/>
                  </a:lnTo>
                  <a:lnTo>
                    <a:pt x="923" y="376"/>
                  </a:lnTo>
                  <a:lnTo>
                    <a:pt x="877" y="349"/>
                  </a:lnTo>
                  <a:lnTo>
                    <a:pt x="853" y="314"/>
                  </a:lnTo>
                  <a:lnTo>
                    <a:pt x="843" y="292"/>
                  </a:lnTo>
                  <a:lnTo>
                    <a:pt x="794" y="220"/>
                  </a:lnTo>
                  <a:lnTo>
                    <a:pt x="782" y="205"/>
                  </a:lnTo>
                  <a:lnTo>
                    <a:pt x="771" y="187"/>
                  </a:lnTo>
                  <a:lnTo>
                    <a:pt x="744" y="168"/>
                  </a:lnTo>
                  <a:lnTo>
                    <a:pt x="736" y="163"/>
                  </a:lnTo>
                  <a:lnTo>
                    <a:pt x="707" y="166"/>
                  </a:lnTo>
                  <a:lnTo>
                    <a:pt x="690" y="174"/>
                  </a:lnTo>
                  <a:lnTo>
                    <a:pt x="678" y="197"/>
                  </a:lnTo>
                  <a:lnTo>
                    <a:pt x="672" y="209"/>
                  </a:lnTo>
                  <a:lnTo>
                    <a:pt x="650" y="212"/>
                  </a:lnTo>
                  <a:lnTo>
                    <a:pt x="632" y="197"/>
                  </a:lnTo>
                  <a:lnTo>
                    <a:pt x="611" y="180"/>
                  </a:lnTo>
                  <a:lnTo>
                    <a:pt x="599" y="162"/>
                  </a:lnTo>
                  <a:lnTo>
                    <a:pt x="587" y="141"/>
                  </a:lnTo>
                  <a:lnTo>
                    <a:pt x="572" y="124"/>
                  </a:lnTo>
                  <a:lnTo>
                    <a:pt x="556" y="104"/>
                  </a:lnTo>
                  <a:lnTo>
                    <a:pt x="544" y="87"/>
                  </a:lnTo>
                  <a:lnTo>
                    <a:pt x="528" y="71"/>
                  </a:lnTo>
                  <a:lnTo>
                    <a:pt x="508" y="56"/>
                  </a:lnTo>
                  <a:lnTo>
                    <a:pt x="480" y="52"/>
                  </a:lnTo>
                  <a:lnTo>
                    <a:pt x="474" y="54"/>
                  </a:lnTo>
                  <a:lnTo>
                    <a:pt x="458" y="51"/>
                  </a:lnTo>
                  <a:lnTo>
                    <a:pt x="436" y="48"/>
                  </a:lnTo>
                  <a:lnTo>
                    <a:pt x="412" y="52"/>
                  </a:lnTo>
                  <a:lnTo>
                    <a:pt x="399" y="60"/>
                  </a:lnTo>
                  <a:lnTo>
                    <a:pt x="389" y="88"/>
                  </a:lnTo>
                  <a:lnTo>
                    <a:pt x="372" y="89"/>
                  </a:lnTo>
                  <a:lnTo>
                    <a:pt x="350" y="89"/>
                  </a:lnTo>
                  <a:lnTo>
                    <a:pt x="331" y="85"/>
                  </a:lnTo>
                  <a:lnTo>
                    <a:pt x="309" y="78"/>
                  </a:lnTo>
                  <a:lnTo>
                    <a:pt x="280" y="76"/>
                  </a:lnTo>
                  <a:lnTo>
                    <a:pt x="259" y="73"/>
                  </a:lnTo>
                  <a:lnTo>
                    <a:pt x="238" y="66"/>
                  </a:lnTo>
                  <a:lnTo>
                    <a:pt x="217" y="62"/>
                  </a:lnTo>
                  <a:lnTo>
                    <a:pt x="190" y="52"/>
                  </a:lnTo>
                  <a:lnTo>
                    <a:pt x="166" y="47"/>
                  </a:lnTo>
                  <a:lnTo>
                    <a:pt x="147" y="42"/>
                  </a:lnTo>
                  <a:lnTo>
                    <a:pt x="119" y="25"/>
                  </a:lnTo>
                  <a:lnTo>
                    <a:pt x="101" y="10"/>
                  </a:lnTo>
                  <a:lnTo>
                    <a:pt x="89" y="0"/>
                  </a:lnTo>
                  <a:lnTo>
                    <a:pt x="49" y="0"/>
                  </a:lnTo>
                  <a:lnTo>
                    <a:pt x="24" y="0"/>
                  </a:lnTo>
                  <a:lnTo>
                    <a:pt x="0" y="4"/>
                  </a:lnTo>
                  <a:lnTo>
                    <a:pt x="17" y="83"/>
                  </a:lnTo>
                  <a:lnTo>
                    <a:pt x="33" y="113"/>
                  </a:lnTo>
                  <a:lnTo>
                    <a:pt x="46" y="145"/>
                  </a:lnTo>
                  <a:lnTo>
                    <a:pt x="50" y="182"/>
                  </a:lnTo>
                  <a:lnTo>
                    <a:pt x="75" y="219"/>
                  </a:lnTo>
                  <a:lnTo>
                    <a:pt x="107" y="246"/>
                  </a:lnTo>
                  <a:lnTo>
                    <a:pt x="126" y="258"/>
                  </a:lnTo>
                  <a:lnTo>
                    <a:pt x="136" y="274"/>
                  </a:lnTo>
                  <a:lnTo>
                    <a:pt x="137" y="291"/>
                  </a:lnTo>
                  <a:lnTo>
                    <a:pt x="130" y="304"/>
                  </a:lnTo>
                  <a:lnTo>
                    <a:pt x="101" y="302"/>
                  </a:lnTo>
                  <a:lnTo>
                    <a:pt x="91" y="304"/>
                  </a:lnTo>
                  <a:lnTo>
                    <a:pt x="92" y="307"/>
                  </a:lnTo>
                  <a:lnTo>
                    <a:pt x="117" y="325"/>
                  </a:lnTo>
                  <a:lnTo>
                    <a:pt x="142" y="345"/>
                  </a:lnTo>
                  <a:lnTo>
                    <a:pt x="166" y="376"/>
                  </a:lnTo>
                  <a:lnTo>
                    <a:pt x="186" y="390"/>
                  </a:lnTo>
                  <a:lnTo>
                    <a:pt x="207" y="415"/>
                  </a:lnTo>
                  <a:lnTo>
                    <a:pt x="223" y="448"/>
                  </a:lnTo>
                  <a:lnTo>
                    <a:pt x="229" y="482"/>
                  </a:lnTo>
                  <a:lnTo>
                    <a:pt x="238" y="501"/>
                  </a:lnTo>
                  <a:lnTo>
                    <a:pt x="259" y="519"/>
                  </a:lnTo>
                  <a:lnTo>
                    <a:pt x="285" y="542"/>
                  </a:lnTo>
                  <a:lnTo>
                    <a:pt x="301" y="559"/>
                  </a:lnTo>
                  <a:lnTo>
                    <a:pt x="313" y="583"/>
                  </a:lnTo>
                  <a:lnTo>
                    <a:pt x="333" y="613"/>
                  </a:lnTo>
                  <a:lnTo>
                    <a:pt x="347" y="621"/>
                  </a:lnTo>
                  <a:lnTo>
                    <a:pt x="364" y="613"/>
                  </a:lnTo>
                  <a:lnTo>
                    <a:pt x="369" y="599"/>
                  </a:lnTo>
                  <a:lnTo>
                    <a:pt x="358" y="577"/>
                  </a:lnTo>
                  <a:lnTo>
                    <a:pt x="342" y="560"/>
                  </a:lnTo>
                  <a:lnTo>
                    <a:pt x="326" y="540"/>
                  </a:lnTo>
                  <a:lnTo>
                    <a:pt x="306" y="541"/>
                  </a:lnTo>
                  <a:lnTo>
                    <a:pt x="299" y="525"/>
                  </a:lnTo>
                  <a:lnTo>
                    <a:pt x="305" y="505"/>
                  </a:lnTo>
                  <a:lnTo>
                    <a:pt x="298" y="492"/>
                  </a:lnTo>
                  <a:lnTo>
                    <a:pt x="287" y="481"/>
                  </a:lnTo>
                  <a:lnTo>
                    <a:pt x="264" y="397"/>
                  </a:lnTo>
                  <a:lnTo>
                    <a:pt x="258" y="391"/>
                  </a:lnTo>
                  <a:lnTo>
                    <a:pt x="256" y="402"/>
                  </a:lnTo>
                  <a:lnTo>
                    <a:pt x="202" y="287"/>
                  </a:lnTo>
                  <a:lnTo>
                    <a:pt x="189" y="269"/>
                  </a:lnTo>
                  <a:lnTo>
                    <a:pt x="141" y="228"/>
                  </a:lnTo>
                  <a:lnTo>
                    <a:pt x="124" y="200"/>
                  </a:lnTo>
                  <a:lnTo>
                    <a:pt x="107" y="157"/>
                  </a:lnTo>
                  <a:lnTo>
                    <a:pt x="104" y="120"/>
                  </a:lnTo>
                  <a:lnTo>
                    <a:pt x="94" y="87"/>
                  </a:lnTo>
                  <a:lnTo>
                    <a:pt x="98" y="68"/>
                  </a:lnTo>
                  <a:lnTo>
                    <a:pt x="114" y="63"/>
                  </a:lnTo>
                  <a:lnTo>
                    <a:pt x="126" y="73"/>
                  </a:lnTo>
                  <a:lnTo>
                    <a:pt x="175" y="97"/>
                  </a:lnTo>
                  <a:lnTo>
                    <a:pt x="179" y="113"/>
                  </a:lnTo>
                  <a:lnTo>
                    <a:pt x="173" y="124"/>
                  </a:lnTo>
                  <a:lnTo>
                    <a:pt x="187" y="142"/>
                  </a:lnTo>
                  <a:lnTo>
                    <a:pt x="195" y="178"/>
                  </a:lnTo>
                  <a:lnTo>
                    <a:pt x="220" y="239"/>
                  </a:lnTo>
                  <a:lnTo>
                    <a:pt x="239" y="257"/>
                  </a:lnTo>
                  <a:lnTo>
                    <a:pt x="256" y="283"/>
                  </a:lnTo>
                  <a:lnTo>
                    <a:pt x="293" y="300"/>
                  </a:lnTo>
                  <a:lnTo>
                    <a:pt x="303" y="318"/>
                  </a:lnTo>
                  <a:lnTo>
                    <a:pt x="299" y="330"/>
                  </a:lnTo>
                  <a:lnTo>
                    <a:pt x="316" y="344"/>
                  </a:lnTo>
                  <a:lnTo>
                    <a:pt x="333" y="371"/>
                  </a:lnTo>
                  <a:lnTo>
                    <a:pt x="360" y="398"/>
                  </a:lnTo>
                  <a:lnTo>
                    <a:pt x="379" y="427"/>
                  </a:lnTo>
                  <a:lnTo>
                    <a:pt x="373" y="443"/>
                  </a:lnTo>
                  <a:lnTo>
                    <a:pt x="409" y="463"/>
                  </a:lnTo>
                  <a:lnTo>
                    <a:pt x="448" y="511"/>
                  </a:lnTo>
                  <a:lnTo>
                    <a:pt x="481" y="546"/>
                  </a:lnTo>
                  <a:lnTo>
                    <a:pt x="513" y="586"/>
                  </a:lnTo>
                  <a:lnTo>
                    <a:pt x="527" y="602"/>
                  </a:lnTo>
                  <a:lnTo>
                    <a:pt x="548" y="626"/>
                  </a:lnTo>
                  <a:lnTo>
                    <a:pt x="572" y="684"/>
                  </a:lnTo>
                  <a:lnTo>
                    <a:pt x="591" y="703"/>
                  </a:lnTo>
                  <a:lnTo>
                    <a:pt x="604" y="730"/>
                  </a:lnTo>
                  <a:lnTo>
                    <a:pt x="603" y="734"/>
                  </a:lnTo>
                  <a:lnTo>
                    <a:pt x="586" y="746"/>
                  </a:lnTo>
                  <a:lnTo>
                    <a:pt x="579" y="755"/>
                  </a:lnTo>
                  <a:lnTo>
                    <a:pt x="588" y="788"/>
                  </a:lnTo>
                  <a:lnTo>
                    <a:pt x="611" y="809"/>
                  </a:lnTo>
                  <a:lnTo>
                    <a:pt x="628" y="823"/>
                  </a:lnTo>
                  <a:lnTo>
                    <a:pt x="659" y="843"/>
                  </a:lnTo>
                  <a:lnTo>
                    <a:pt x="681" y="850"/>
                  </a:lnTo>
                  <a:lnTo>
                    <a:pt x="696" y="866"/>
                  </a:lnTo>
                  <a:lnTo>
                    <a:pt x="723" y="884"/>
                  </a:lnTo>
                  <a:lnTo>
                    <a:pt x="747" y="885"/>
                  </a:lnTo>
                  <a:lnTo>
                    <a:pt x="771" y="884"/>
                  </a:lnTo>
                  <a:lnTo>
                    <a:pt x="791" y="893"/>
                  </a:lnTo>
                  <a:lnTo>
                    <a:pt x="813" y="902"/>
                  </a:lnTo>
                  <a:lnTo>
                    <a:pt x="837" y="917"/>
                  </a:lnTo>
                  <a:lnTo>
                    <a:pt x="859" y="927"/>
                  </a:lnTo>
                  <a:lnTo>
                    <a:pt x="869" y="931"/>
                  </a:lnTo>
                  <a:lnTo>
                    <a:pt x="891" y="942"/>
                  </a:lnTo>
                  <a:lnTo>
                    <a:pt x="914" y="948"/>
                  </a:lnTo>
                  <a:lnTo>
                    <a:pt x="934" y="953"/>
                  </a:lnTo>
                  <a:lnTo>
                    <a:pt x="963" y="950"/>
                  </a:lnTo>
                  <a:lnTo>
                    <a:pt x="998" y="971"/>
                  </a:lnTo>
                  <a:lnTo>
                    <a:pt x="1028" y="972"/>
                  </a:lnTo>
                  <a:lnTo>
                    <a:pt x="1060" y="982"/>
                  </a:lnTo>
                  <a:lnTo>
                    <a:pt x="1090" y="984"/>
                  </a:lnTo>
                  <a:lnTo>
                    <a:pt x="1111" y="981"/>
                  </a:lnTo>
                  <a:lnTo>
                    <a:pt x="1135" y="976"/>
                  </a:lnTo>
                  <a:lnTo>
                    <a:pt x="1179" y="955"/>
                  </a:lnTo>
                  <a:lnTo>
                    <a:pt x="1200" y="952"/>
                  </a:lnTo>
                  <a:lnTo>
                    <a:pt x="1214" y="955"/>
                  </a:lnTo>
                  <a:lnTo>
                    <a:pt x="1237" y="958"/>
                  </a:lnTo>
                  <a:lnTo>
                    <a:pt x="1254" y="970"/>
                  </a:lnTo>
                  <a:lnTo>
                    <a:pt x="1279" y="990"/>
                  </a:lnTo>
                  <a:lnTo>
                    <a:pt x="1299" y="1006"/>
                  </a:lnTo>
                  <a:lnTo>
                    <a:pt x="1325" y="1024"/>
                  </a:lnTo>
                  <a:lnTo>
                    <a:pt x="1342" y="1041"/>
                  </a:lnTo>
                  <a:lnTo>
                    <a:pt x="1350" y="1045"/>
                  </a:lnTo>
                  <a:lnTo>
                    <a:pt x="1352" y="1024"/>
                  </a:lnTo>
                  <a:lnTo>
                    <a:pt x="1345" y="1009"/>
                  </a:lnTo>
                  <a:lnTo>
                    <a:pt x="1342" y="996"/>
                  </a:lnTo>
                  <a:lnTo>
                    <a:pt x="1344" y="979"/>
                  </a:lnTo>
                  <a:lnTo>
                    <a:pt x="1352" y="968"/>
                  </a:lnTo>
                  <a:lnTo>
                    <a:pt x="1421" y="951"/>
                  </a:lnTo>
                  <a:lnTo>
                    <a:pt x="1429" y="946"/>
                  </a:lnTo>
                  <a:lnTo>
                    <a:pt x="1429" y="929"/>
                  </a:lnTo>
                  <a:lnTo>
                    <a:pt x="1438" y="917"/>
                  </a:lnTo>
                  <a:lnTo>
                    <a:pt x="1440" y="908"/>
                  </a:lnTo>
                  <a:lnTo>
                    <a:pt x="1428" y="907"/>
                  </a:lnTo>
                  <a:lnTo>
                    <a:pt x="1413" y="898"/>
                  </a:lnTo>
                  <a:lnTo>
                    <a:pt x="1405" y="886"/>
                  </a:lnTo>
                  <a:lnTo>
                    <a:pt x="1397" y="868"/>
                  </a:lnTo>
                  <a:lnTo>
                    <a:pt x="1392" y="845"/>
                  </a:lnTo>
                  <a:lnTo>
                    <a:pt x="1423" y="834"/>
                  </a:lnTo>
                  <a:lnTo>
                    <a:pt x="1471" y="819"/>
                  </a:lnTo>
                  <a:lnTo>
                    <a:pt x="1499" y="811"/>
                  </a:lnTo>
                  <a:lnTo>
                    <a:pt x="1509" y="789"/>
                  </a:lnTo>
                  <a:lnTo>
                    <a:pt x="1518" y="782"/>
                  </a:lnTo>
                  <a:lnTo>
                    <a:pt x="1530" y="785"/>
                  </a:lnTo>
                  <a:lnTo>
                    <a:pt x="1533" y="769"/>
                  </a:lnTo>
                  <a:lnTo>
                    <a:pt x="1541" y="781"/>
                  </a:lnTo>
                  <a:lnTo>
                    <a:pt x="1549" y="789"/>
                  </a:lnTo>
                  <a:lnTo>
                    <a:pt x="1559" y="787"/>
                  </a:lnTo>
                  <a:lnTo>
                    <a:pt x="1564" y="776"/>
                  </a:lnTo>
                  <a:lnTo>
                    <a:pt x="1557" y="758"/>
                  </a:lnTo>
                  <a:lnTo>
                    <a:pt x="1553" y="739"/>
                  </a:lnTo>
                  <a:lnTo>
                    <a:pt x="1557" y="719"/>
                  </a:lnTo>
                  <a:lnTo>
                    <a:pt x="1555" y="708"/>
                  </a:lnTo>
                  <a:lnTo>
                    <a:pt x="1547" y="698"/>
                  </a:lnTo>
                  <a:lnTo>
                    <a:pt x="1532" y="671"/>
                  </a:lnTo>
                  <a:lnTo>
                    <a:pt x="1536" y="656"/>
                  </a:lnTo>
                  <a:lnTo>
                    <a:pt x="1554" y="630"/>
                  </a:lnTo>
                  <a:lnTo>
                    <a:pt x="1562" y="604"/>
                  </a:lnTo>
                  <a:lnTo>
                    <a:pt x="1560" y="577"/>
                  </a:lnTo>
                  <a:lnTo>
                    <a:pt x="1551" y="567"/>
                  </a:lnTo>
                  <a:lnTo>
                    <a:pt x="1528" y="569"/>
                  </a:lnTo>
                  <a:lnTo>
                    <a:pt x="1502" y="572"/>
                  </a:lnTo>
                  <a:lnTo>
                    <a:pt x="1438" y="590"/>
                  </a:lnTo>
                  <a:lnTo>
                    <a:pt x="1398" y="609"/>
                  </a:lnTo>
                  <a:lnTo>
                    <a:pt x="1380" y="621"/>
                  </a:lnTo>
                  <a:lnTo>
                    <a:pt x="1375" y="630"/>
                  </a:lnTo>
                  <a:lnTo>
                    <a:pt x="1372" y="653"/>
                  </a:lnTo>
                  <a:lnTo>
                    <a:pt x="1377" y="673"/>
                  </a:lnTo>
                  <a:lnTo>
                    <a:pt x="1389" y="685"/>
                  </a:lnTo>
                  <a:lnTo>
                    <a:pt x="1393" y="698"/>
                  </a:lnTo>
                  <a:lnTo>
                    <a:pt x="1386" y="716"/>
                  </a:lnTo>
                  <a:lnTo>
                    <a:pt x="1366" y="724"/>
                  </a:lnTo>
                  <a:lnTo>
                    <a:pt x="1351" y="754"/>
                  </a:lnTo>
                  <a:lnTo>
                    <a:pt x="1360" y="771"/>
                  </a:lnTo>
                  <a:lnTo>
                    <a:pt x="1350" y="784"/>
                  </a:lnTo>
                  <a:lnTo>
                    <a:pt x="1333" y="789"/>
                  </a:lnTo>
                  <a:lnTo>
                    <a:pt x="1320" y="778"/>
                  </a:lnTo>
                  <a:lnTo>
                    <a:pt x="1282" y="784"/>
                  </a:lnTo>
                  <a:lnTo>
                    <a:pt x="1267" y="796"/>
                  </a:lnTo>
                  <a:lnTo>
                    <a:pt x="1246" y="803"/>
                  </a:lnTo>
                  <a:lnTo>
                    <a:pt x="1207" y="820"/>
                  </a:lnTo>
                  <a:lnTo>
                    <a:pt x="1189" y="820"/>
                  </a:lnTo>
                  <a:lnTo>
                    <a:pt x="1177" y="814"/>
                  </a:lnTo>
                  <a:lnTo>
                    <a:pt x="1168" y="794"/>
                  </a:lnTo>
                  <a:lnTo>
                    <a:pt x="1148" y="795"/>
                  </a:lnTo>
                  <a:lnTo>
                    <a:pt x="1122" y="801"/>
                  </a:lnTo>
                  <a:lnTo>
                    <a:pt x="1112" y="798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0" name="Freeform 12"/>
            <p:cNvSpPr>
              <a:spLocks/>
            </p:cNvSpPr>
            <p:nvPr/>
          </p:nvSpPr>
          <p:spPr bwMode="auto">
            <a:xfrm>
              <a:off x="4293" y="1688"/>
              <a:ext cx="215" cy="226"/>
            </a:xfrm>
            <a:custGeom>
              <a:avLst/>
              <a:gdLst>
                <a:gd name="T0" fmla="*/ 10 w 226"/>
                <a:gd name="T1" fmla="*/ 62 h 240"/>
                <a:gd name="T2" fmla="*/ 10 w 226"/>
                <a:gd name="T3" fmla="*/ 64 h 240"/>
                <a:gd name="T4" fmla="*/ 10 w 226"/>
                <a:gd name="T5" fmla="*/ 64 h 240"/>
                <a:gd name="T6" fmla="*/ 7 w 226"/>
                <a:gd name="T7" fmla="*/ 62 h 240"/>
                <a:gd name="T8" fmla="*/ 7 w 226"/>
                <a:gd name="T9" fmla="*/ 43 h 240"/>
                <a:gd name="T10" fmla="*/ 8 w 226"/>
                <a:gd name="T11" fmla="*/ 24 h 240"/>
                <a:gd name="T12" fmla="*/ 6 w 226"/>
                <a:gd name="T13" fmla="*/ 17 h 240"/>
                <a:gd name="T14" fmla="*/ 0 w 226"/>
                <a:gd name="T15" fmla="*/ 0 h 240"/>
                <a:gd name="T16" fmla="*/ 24 w 226"/>
                <a:gd name="T17" fmla="*/ 0 h 240"/>
                <a:gd name="T18" fmla="*/ 32 w 226"/>
                <a:gd name="T19" fmla="*/ 0 h 240"/>
                <a:gd name="T20" fmla="*/ 51 w 226"/>
                <a:gd name="T21" fmla="*/ 0 h 240"/>
                <a:gd name="T22" fmla="*/ 78 w 226"/>
                <a:gd name="T23" fmla="*/ 0 h 240"/>
                <a:gd name="T24" fmla="*/ 80 w 226"/>
                <a:gd name="T25" fmla="*/ 7 h 240"/>
                <a:gd name="T26" fmla="*/ 79 w 226"/>
                <a:gd name="T27" fmla="*/ 8 h 240"/>
                <a:gd name="T28" fmla="*/ 77 w 226"/>
                <a:gd name="T29" fmla="*/ 8 h 240"/>
                <a:gd name="T30" fmla="*/ 85 w 226"/>
                <a:gd name="T31" fmla="*/ 10 h 240"/>
                <a:gd name="T32" fmla="*/ 85 w 226"/>
                <a:gd name="T33" fmla="*/ 13 h 240"/>
                <a:gd name="T34" fmla="*/ 85 w 226"/>
                <a:gd name="T35" fmla="*/ 15 h 240"/>
                <a:gd name="T36" fmla="*/ 83 w 226"/>
                <a:gd name="T37" fmla="*/ 17 h 240"/>
                <a:gd name="T38" fmla="*/ 84 w 226"/>
                <a:gd name="T39" fmla="*/ 19 h 240"/>
                <a:gd name="T40" fmla="*/ 83 w 226"/>
                <a:gd name="T41" fmla="*/ 22 h 240"/>
                <a:gd name="T42" fmla="*/ 81 w 226"/>
                <a:gd name="T43" fmla="*/ 23 h 240"/>
                <a:gd name="T44" fmla="*/ 80 w 226"/>
                <a:gd name="T45" fmla="*/ 22 h 240"/>
                <a:gd name="T46" fmla="*/ 77 w 226"/>
                <a:gd name="T47" fmla="*/ 24 h 240"/>
                <a:gd name="T48" fmla="*/ 80 w 226"/>
                <a:gd name="T49" fmla="*/ 24 h 240"/>
                <a:gd name="T50" fmla="*/ 80 w 226"/>
                <a:gd name="T51" fmla="*/ 30 h 240"/>
                <a:gd name="T52" fmla="*/ 77 w 226"/>
                <a:gd name="T53" fmla="*/ 32 h 240"/>
                <a:gd name="T54" fmla="*/ 76 w 226"/>
                <a:gd name="T55" fmla="*/ 34 h 240"/>
                <a:gd name="T56" fmla="*/ 76 w 226"/>
                <a:gd name="T57" fmla="*/ 36 h 240"/>
                <a:gd name="T58" fmla="*/ 73 w 226"/>
                <a:gd name="T59" fmla="*/ 38 h 240"/>
                <a:gd name="T60" fmla="*/ 71 w 226"/>
                <a:gd name="T61" fmla="*/ 38 h 240"/>
                <a:gd name="T62" fmla="*/ 72 w 226"/>
                <a:gd name="T63" fmla="*/ 40 h 240"/>
                <a:gd name="T64" fmla="*/ 70 w 226"/>
                <a:gd name="T65" fmla="*/ 40 h 240"/>
                <a:gd name="T66" fmla="*/ 70 w 226"/>
                <a:gd name="T67" fmla="*/ 43 h 240"/>
                <a:gd name="T68" fmla="*/ 68 w 226"/>
                <a:gd name="T69" fmla="*/ 46 h 240"/>
                <a:gd name="T70" fmla="*/ 68 w 226"/>
                <a:gd name="T71" fmla="*/ 48 h 240"/>
                <a:gd name="T72" fmla="*/ 65 w 226"/>
                <a:gd name="T73" fmla="*/ 49 h 240"/>
                <a:gd name="T74" fmla="*/ 66 w 226"/>
                <a:gd name="T75" fmla="*/ 51 h 240"/>
                <a:gd name="T76" fmla="*/ 63 w 226"/>
                <a:gd name="T77" fmla="*/ 51 h 240"/>
                <a:gd name="T78" fmla="*/ 65 w 226"/>
                <a:gd name="T79" fmla="*/ 53 h 240"/>
                <a:gd name="T80" fmla="*/ 63 w 226"/>
                <a:gd name="T81" fmla="*/ 55 h 240"/>
                <a:gd name="T82" fmla="*/ 62 w 226"/>
                <a:gd name="T83" fmla="*/ 54 h 240"/>
                <a:gd name="T84" fmla="*/ 61 w 226"/>
                <a:gd name="T85" fmla="*/ 58 h 240"/>
                <a:gd name="T86" fmla="*/ 62 w 226"/>
                <a:gd name="T87" fmla="*/ 61 h 240"/>
                <a:gd name="T88" fmla="*/ 59 w 226"/>
                <a:gd name="T89" fmla="*/ 61 h 240"/>
                <a:gd name="T90" fmla="*/ 59 w 226"/>
                <a:gd name="T91" fmla="*/ 64 h 240"/>
                <a:gd name="T92" fmla="*/ 60 w 226"/>
                <a:gd name="T93" fmla="*/ 66 h 240"/>
                <a:gd name="T94" fmla="*/ 60 w 226"/>
                <a:gd name="T95" fmla="*/ 66 h 240"/>
                <a:gd name="T96" fmla="*/ 62 w 226"/>
                <a:gd name="T97" fmla="*/ 66 h 240"/>
                <a:gd name="T98" fmla="*/ 60 w 226"/>
                <a:gd name="T99" fmla="*/ 69 h 240"/>
                <a:gd name="T100" fmla="*/ 62 w 226"/>
                <a:gd name="T101" fmla="*/ 70 h 240"/>
                <a:gd name="T102" fmla="*/ 63 w 226"/>
                <a:gd name="T103" fmla="*/ 70 h 240"/>
                <a:gd name="T104" fmla="*/ 62 w 226"/>
                <a:gd name="T105" fmla="*/ 73 h 240"/>
                <a:gd name="T106" fmla="*/ 60 w 226"/>
                <a:gd name="T107" fmla="*/ 74 h 240"/>
                <a:gd name="T108" fmla="*/ 60 w 226"/>
                <a:gd name="T109" fmla="*/ 76 h 240"/>
                <a:gd name="T110" fmla="*/ 13 w 226"/>
                <a:gd name="T111" fmla="*/ 75 h 2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26"/>
                <a:gd name="T169" fmla="*/ 0 h 240"/>
                <a:gd name="T170" fmla="*/ 226 w 226"/>
                <a:gd name="T171" fmla="*/ 240 h 2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26" h="240">
                  <a:moveTo>
                    <a:pt x="26" y="236"/>
                  </a:moveTo>
                  <a:lnTo>
                    <a:pt x="26" y="200"/>
                  </a:lnTo>
                  <a:lnTo>
                    <a:pt x="24" y="198"/>
                  </a:lnTo>
                  <a:lnTo>
                    <a:pt x="22" y="198"/>
                  </a:lnTo>
                  <a:lnTo>
                    <a:pt x="18" y="198"/>
                  </a:lnTo>
                  <a:lnTo>
                    <a:pt x="17" y="200"/>
                  </a:lnTo>
                  <a:lnTo>
                    <a:pt x="16" y="198"/>
                  </a:lnTo>
                  <a:lnTo>
                    <a:pt x="14" y="200"/>
                  </a:lnTo>
                  <a:lnTo>
                    <a:pt x="10" y="200"/>
                  </a:lnTo>
                  <a:lnTo>
                    <a:pt x="7" y="198"/>
                  </a:lnTo>
                  <a:lnTo>
                    <a:pt x="7" y="196"/>
                  </a:lnTo>
                  <a:lnTo>
                    <a:pt x="7" y="194"/>
                  </a:lnTo>
                  <a:lnTo>
                    <a:pt x="6" y="193"/>
                  </a:lnTo>
                  <a:lnTo>
                    <a:pt x="6" y="157"/>
                  </a:lnTo>
                  <a:lnTo>
                    <a:pt x="7" y="135"/>
                  </a:lnTo>
                  <a:lnTo>
                    <a:pt x="7" y="120"/>
                  </a:lnTo>
                  <a:lnTo>
                    <a:pt x="7" y="103"/>
                  </a:lnTo>
                  <a:lnTo>
                    <a:pt x="8" y="75"/>
                  </a:lnTo>
                  <a:lnTo>
                    <a:pt x="8" y="72"/>
                  </a:lnTo>
                  <a:lnTo>
                    <a:pt x="7" y="58"/>
                  </a:lnTo>
                  <a:lnTo>
                    <a:pt x="6" y="51"/>
                  </a:lnTo>
                  <a:lnTo>
                    <a:pt x="3" y="27"/>
                  </a:lnTo>
                  <a:lnTo>
                    <a:pt x="2" y="22"/>
                  </a:lnTo>
                  <a:lnTo>
                    <a:pt x="0" y="0"/>
                  </a:lnTo>
                  <a:lnTo>
                    <a:pt x="25" y="0"/>
                  </a:lnTo>
                  <a:lnTo>
                    <a:pt x="46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80" y="0"/>
                  </a:lnTo>
                  <a:lnTo>
                    <a:pt x="83" y="0"/>
                  </a:lnTo>
                  <a:lnTo>
                    <a:pt x="94" y="0"/>
                  </a:lnTo>
                  <a:lnTo>
                    <a:pt x="113" y="0"/>
                  </a:lnTo>
                  <a:lnTo>
                    <a:pt x="133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201" y="0"/>
                  </a:lnTo>
                  <a:lnTo>
                    <a:pt x="202" y="1"/>
                  </a:lnTo>
                  <a:lnTo>
                    <a:pt x="203" y="6"/>
                  </a:lnTo>
                  <a:lnTo>
                    <a:pt x="205" y="7"/>
                  </a:lnTo>
                  <a:lnTo>
                    <a:pt x="205" y="10"/>
                  </a:lnTo>
                  <a:lnTo>
                    <a:pt x="204" y="14"/>
                  </a:lnTo>
                  <a:lnTo>
                    <a:pt x="203" y="15"/>
                  </a:lnTo>
                  <a:lnTo>
                    <a:pt x="202" y="19"/>
                  </a:lnTo>
                  <a:lnTo>
                    <a:pt x="199" y="20"/>
                  </a:lnTo>
                  <a:lnTo>
                    <a:pt x="199" y="22"/>
                  </a:lnTo>
                  <a:lnTo>
                    <a:pt x="196" y="26"/>
                  </a:lnTo>
                  <a:lnTo>
                    <a:pt x="191" y="33"/>
                  </a:lnTo>
                  <a:lnTo>
                    <a:pt x="221" y="33"/>
                  </a:lnTo>
                  <a:lnTo>
                    <a:pt x="225" y="39"/>
                  </a:lnTo>
                  <a:lnTo>
                    <a:pt x="224" y="40"/>
                  </a:lnTo>
                  <a:lnTo>
                    <a:pt x="220" y="40"/>
                  </a:lnTo>
                  <a:lnTo>
                    <a:pt x="220" y="42"/>
                  </a:lnTo>
                  <a:lnTo>
                    <a:pt x="221" y="44"/>
                  </a:lnTo>
                  <a:lnTo>
                    <a:pt x="221" y="46"/>
                  </a:lnTo>
                  <a:lnTo>
                    <a:pt x="218" y="47"/>
                  </a:lnTo>
                  <a:lnTo>
                    <a:pt x="216" y="51"/>
                  </a:lnTo>
                  <a:lnTo>
                    <a:pt x="213" y="52"/>
                  </a:lnTo>
                  <a:lnTo>
                    <a:pt x="211" y="52"/>
                  </a:lnTo>
                  <a:lnTo>
                    <a:pt x="211" y="54"/>
                  </a:lnTo>
                  <a:lnTo>
                    <a:pt x="214" y="58"/>
                  </a:lnTo>
                  <a:lnTo>
                    <a:pt x="213" y="63"/>
                  </a:lnTo>
                  <a:lnTo>
                    <a:pt x="213" y="66"/>
                  </a:lnTo>
                  <a:lnTo>
                    <a:pt x="212" y="67"/>
                  </a:lnTo>
                  <a:lnTo>
                    <a:pt x="210" y="67"/>
                  </a:lnTo>
                  <a:lnTo>
                    <a:pt x="208" y="68"/>
                  </a:lnTo>
                  <a:lnTo>
                    <a:pt x="208" y="72"/>
                  </a:lnTo>
                  <a:lnTo>
                    <a:pt x="206" y="75"/>
                  </a:lnTo>
                  <a:lnTo>
                    <a:pt x="205" y="75"/>
                  </a:lnTo>
                  <a:lnTo>
                    <a:pt x="205" y="70"/>
                  </a:lnTo>
                  <a:lnTo>
                    <a:pt x="203" y="70"/>
                  </a:lnTo>
                  <a:lnTo>
                    <a:pt x="201" y="73"/>
                  </a:lnTo>
                  <a:lnTo>
                    <a:pt x="199" y="77"/>
                  </a:lnTo>
                  <a:lnTo>
                    <a:pt x="201" y="77"/>
                  </a:lnTo>
                  <a:lnTo>
                    <a:pt x="204" y="75"/>
                  </a:lnTo>
                  <a:lnTo>
                    <a:pt x="204" y="79"/>
                  </a:lnTo>
                  <a:lnTo>
                    <a:pt x="204" y="85"/>
                  </a:lnTo>
                  <a:lnTo>
                    <a:pt x="205" y="89"/>
                  </a:lnTo>
                  <a:lnTo>
                    <a:pt x="205" y="92"/>
                  </a:lnTo>
                  <a:lnTo>
                    <a:pt x="203" y="97"/>
                  </a:lnTo>
                  <a:lnTo>
                    <a:pt x="201" y="96"/>
                  </a:lnTo>
                  <a:lnTo>
                    <a:pt x="198" y="99"/>
                  </a:lnTo>
                  <a:lnTo>
                    <a:pt x="196" y="99"/>
                  </a:lnTo>
                  <a:lnTo>
                    <a:pt x="196" y="101"/>
                  </a:lnTo>
                  <a:lnTo>
                    <a:pt x="197" y="104"/>
                  </a:lnTo>
                  <a:lnTo>
                    <a:pt x="197" y="106"/>
                  </a:lnTo>
                  <a:lnTo>
                    <a:pt x="197" y="108"/>
                  </a:lnTo>
                  <a:lnTo>
                    <a:pt x="195" y="111"/>
                  </a:lnTo>
                  <a:lnTo>
                    <a:pt x="193" y="112"/>
                  </a:lnTo>
                  <a:lnTo>
                    <a:pt x="189" y="113"/>
                  </a:lnTo>
                  <a:lnTo>
                    <a:pt x="189" y="117"/>
                  </a:lnTo>
                  <a:lnTo>
                    <a:pt x="188" y="119"/>
                  </a:lnTo>
                  <a:lnTo>
                    <a:pt x="184" y="119"/>
                  </a:lnTo>
                  <a:lnTo>
                    <a:pt x="184" y="121"/>
                  </a:lnTo>
                  <a:lnTo>
                    <a:pt x="187" y="122"/>
                  </a:lnTo>
                  <a:lnTo>
                    <a:pt x="188" y="124"/>
                  </a:lnTo>
                  <a:lnTo>
                    <a:pt x="187" y="125"/>
                  </a:lnTo>
                  <a:lnTo>
                    <a:pt x="184" y="123"/>
                  </a:lnTo>
                  <a:lnTo>
                    <a:pt x="183" y="124"/>
                  </a:lnTo>
                  <a:lnTo>
                    <a:pt x="182" y="128"/>
                  </a:lnTo>
                  <a:lnTo>
                    <a:pt x="184" y="130"/>
                  </a:lnTo>
                  <a:lnTo>
                    <a:pt x="184" y="132"/>
                  </a:lnTo>
                  <a:lnTo>
                    <a:pt x="182" y="136"/>
                  </a:lnTo>
                  <a:lnTo>
                    <a:pt x="182" y="142"/>
                  </a:lnTo>
                  <a:lnTo>
                    <a:pt x="179" y="144"/>
                  </a:lnTo>
                  <a:lnTo>
                    <a:pt x="175" y="144"/>
                  </a:lnTo>
                  <a:lnTo>
                    <a:pt x="175" y="149"/>
                  </a:lnTo>
                  <a:lnTo>
                    <a:pt x="176" y="150"/>
                  </a:lnTo>
                  <a:lnTo>
                    <a:pt x="175" y="151"/>
                  </a:lnTo>
                  <a:lnTo>
                    <a:pt x="173" y="151"/>
                  </a:lnTo>
                  <a:lnTo>
                    <a:pt x="170" y="154"/>
                  </a:lnTo>
                  <a:lnTo>
                    <a:pt x="167" y="154"/>
                  </a:lnTo>
                  <a:lnTo>
                    <a:pt x="167" y="157"/>
                  </a:lnTo>
                  <a:lnTo>
                    <a:pt x="171" y="158"/>
                  </a:lnTo>
                  <a:lnTo>
                    <a:pt x="171" y="160"/>
                  </a:lnTo>
                  <a:lnTo>
                    <a:pt x="170" y="160"/>
                  </a:lnTo>
                  <a:lnTo>
                    <a:pt x="166" y="159"/>
                  </a:lnTo>
                  <a:lnTo>
                    <a:pt x="164" y="159"/>
                  </a:lnTo>
                  <a:lnTo>
                    <a:pt x="164" y="160"/>
                  </a:lnTo>
                  <a:lnTo>
                    <a:pt x="166" y="163"/>
                  </a:lnTo>
                  <a:lnTo>
                    <a:pt x="166" y="166"/>
                  </a:lnTo>
                  <a:lnTo>
                    <a:pt x="166" y="168"/>
                  </a:lnTo>
                  <a:lnTo>
                    <a:pt x="164" y="169"/>
                  </a:lnTo>
                  <a:lnTo>
                    <a:pt x="164" y="171"/>
                  </a:lnTo>
                  <a:lnTo>
                    <a:pt x="163" y="172"/>
                  </a:lnTo>
                  <a:lnTo>
                    <a:pt x="162" y="169"/>
                  </a:lnTo>
                  <a:lnTo>
                    <a:pt x="160" y="170"/>
                  </a:lnTo>
                  <a:lnTo>
                    <a:pt x="160" y="174"/>
                  </a:lnTo>
                  <a:lnTo>
                    <a:pt x="160" y="184"/>
                  </a:lnTo>
                  <a:lnTo>
                    <a:pt x="157" y="186"/>
                  </a:lnTo>
                  <a:lnTo>
                    <a:pt x="157" y="188"/>
                  </a:lnTo>
                  <a:lnTo>
                    <a:pt x="159" y="189"/>
                  </a:lnTo>
                  <a:lnTo>
                    <a:pt x="160" y="191"/>
                  </a:lnTo>
                  <a:lnTo>
                    <a:pt x="159" y="193"/>
                  </a:lnTo>
                  <a:lnTo>
                    <a:pt x="155" y="189"/>
                  </a:lnTo>
                  <a:lnTo>
                    <a:pt x="153" y="191"/>
                  </a:lnTo>
                  <a:lnTo>
                    <a:pt x="154" y="193"/>
                  </a:lnTo>
                  <a:lnTo>
                    <a:pt x="156" y="196"/>
                  </a:lnTo>
                  <a:lnTo>
                    <a:pt x="152" y="200"/>
                  </a:lnTo>
                  <a:lnTo>
                    <a:pt x="154" y="203"/>
                  </a:lnTo>
                  <a:lnTo>
                    <a:pt x="153" y="207"/>
                  </a:lnTo>
                  <a:lnTo>
                    <a:pt x="155" y="205"/>
                  </a:lnTo>
                  <a:lnTo>
                    <a:pt x="157" y="205"/>
                  </a:lnTo>
                  <a:lnTo>
                    <a:pt x="156" y="207"/>
                  </a:lnTo>
                  <a:lnTo>
                    <a:pt x="155" y="210"/>
                  </a:lnTo>
                  <a:lnTo>
                    <a:pt x="155" y="212"/>
                  </a:lnTo>
                  <a:lnTo>
                    <a:pt x="157" y="211"/>
                  </a:lnTo>
                  <a:lnTo>
                    <a:pt x="159" y="209"/>
                  </a:lnTo>
                  <a:lnTo>
                    <a:pt x="160" y="209"/>
                  </a:lnTo>
                  <a:lnTo>
                    <a:pt x="159" y="212"/>
                  </a:lnTo>
                  <a:lnTo>
                    <a:pt x="156" y="215"/>
                  </a:lnTo>
                  <a:lnTo>
                    <a:pt x="155" y="215"/>
                  </a:lnTo>
                  <a:lnTo>
                    <a:pt x="156" y="217"/>
                  </a:lnTo>
                  <a:lnTo>
                    <a:pt x="158" y="221"/>
                  </a:lnTo>
                  <a:lnTo>
                    <a:pt x="159" y="223"/>
                  </a:lnTo>
                  <a:lnTo>
                    <a:pt x="160" y="219"/>
                  </a:lnTo>
                  <a:lnTo>
                    <a:pt x="162" y="220"/>
                  </a:lnTo>
                  <a:lnTo>
                    <a:pt x="160" y="225"/>
                  </a:lnTo>
                  <a:lnTo>
                    <a:pt x="159" y="226"/>
                  </a:lnTo>
                  <a:lnTo>
                    <a:pt x="159" y="227"/>
                  </a:lnTo>
                  <a:lnTo>
                    <a:pt x="158" y="229"/>
                  </a:lnTo>
                  <a:lnTo>
                    <a:pt x="155" y="229"/>
                  </a:lnTo>
                  <a:lnTo>
                    <a:pt x="155" y="231"/>
                  </a:lnTo>
                  <a:lnTo>
                    <a:pt x="157" y="234"/>
                  </a:lnTo>
                  <a:lnTo>
                    <a:pt x="157" y="236"/>
                  </a:lnTo>
                  <a:lnTo>
                    <a:pt x="155" y="239"/>
                  </a:lnTo>
                  <a:lnTo>
                    <a:pt x="85" y="239"/>
                  </a:lnTo>
                  <a:lnTo>
                    <a:pt x="73" y="238"/>
                  </a:lnTo>
                  <a:lnTo>
                    <a:pt x="35" y="238"/>
                  </a:lnTo>
                  <a:lnTo>
                    <a:pt x="26" y="236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1" name="Freeform 13"/>
            <p:cNvSpPr>
              <a:spLocks/>
            </p:cNvSpPr>
            <p:nvPr/>
          </p:nvSpPr>
          <p:spPr bwMode="auto">
            <a:xfrm>
              <a:off x="4597" y="2047"/>
              <a:ext cx="326" cy="381"/>
            </a:xfrm>
            <a:custGeom>
              <a:avLst/>
              <a:gdLst>
                <a:gd name="T0" fmla="*/ 7 w 344"/>
                <a:gd name="T1" fmla="*/ 8 h 404"/>
                <a:gd name="T2" fmla="*/ 43 w 344"/>
                <a:gd name="T3" fmla="*/ 0 h 404"/>
                <a:gd name="T4" fmla="*/ 53 w 344"/>
                <a:gd name="T5" fmla="*/ 8 h 404"/>
                <a:gd name="T6" fmla="*/ 63 w 344"/>
                <a:gd name="T7" fmla="*/ 8 h 404"/>
                <a:gd name="T8" fmla="*/ 71 w 344"/>
                <a:gd name="T9" fmla="*/ 8 h 404"/>
                <a:gd name="T10" fmla="*/ 81 w 344"/>
                <a:gd name="T11" fmla="*/ 8 h 404"/>
                <a:gd name="T12" fmla="*/ 89 w 344"/>
                <a:gd name="T13" fmla="*/ 15 h 404"/>
                <a:gd name="T14" fmla="*/ 90 w 344"/>
                <a:gd name="T15" fmla="*/ 10 h 404"/>
                <a:gd name="T16" fmla="*/ 94 w 344"/>
                <a:gd name="T17" fmla="*/ 8 h 404"/>
                <a:gd name="T18" fmla="*/ 99 w 344"/>
                <a:gd name="T19" fmla="*/ 8 h 404"/>
                <a:gd name="T20" fmla="*/ 100 w 344"/>
                <a:gd name="T21" fmla="*/ 14 h 404"/>
                <a:gd name="T22" fmla="*/ 103 w 344"/>
                <a:gd name="T23" fmla="*/ 21 h 404"/>
                <a:gd name="T24" fmla="*/ 104 w 344"/>
                <a:gd name="T25" fmla="*/ 29 h 404"/>
                <a:gd name="T26" fmla="*/ 106 w 344"/>
                <a:gd name="T27" fmla="*/ 37 h 404"/>
                <a:gd name="T28" fmla="*/ 110 w 344"/>
                <a:gd name="T29" fmla="*/ 48 h 404"/>
                <a:gd name="T30" fmla="*/ 112 w 344"/>
                <a:gd name="T31" fmla="*/ 56 h 404"/>
                <a:gd name="T32" fmla="*/ 116 w 344"/>
                <a:gd name="T33" fmla="*/ 69 h 404"/>
                <a:gd name="T34" fmla="*/ 118 w 344"/>
                <a:gd name="T35" fmla="*/ 77 h 404"/>
                <a:gd name="T36" fmla="*/ 120 w 344"/>
                <a:gd name="T37" fmla="*/ 87 h 404"/>
                <a:gd name="T38" fmla="*/ 124 w 344"/>
                <a:gd name="T39" fmla="*/ 96 h 404"/>
                <a:gd name="T40" fmla="*/ 123 w 344"/>
                <a:gd name="T41" fmla="*/ 104 h 404"/>
                <a:gd name="T42" fmla="*/ 122 w 344"/>
                <a:gd name="T43" fmla="*/ 112 h 404"/>
                <a:gd name="T44" fmla="*/ 120 w 344"/>
                <a:gd name="T45" fmla="*/ 118 h 404"/>
                <a:gd name="T46" fmla="*/ 118 w 344"/>
                <a:gd name="T47" fmla="*/ 126 h 404"/>
                <a:gd name="T48" fmla="*/ 112 w 344"/>
                <a:gd name="T49" fmla="*/ 132 h 404"/>
                <a:gd name="T50" fmla="*/ 106 w 344"/>
                <a:gd name="T51" fmla="*/ 133 h 404"/>
                <a:gd name="T52" fmla="*/ 106 w 344"/>
                <a:gd name="T53" fmla="*/ 130 h 404"/>
                <a:gd name="T54" fmla="*/ 106 w 344"/>
                <a:gd name="T55" fmla="*/ 126 h 404"/>
                <a:gd name="T56" fmla="*/ 103 w 344"/>
                <a:gd name="T57" fmla="*/ 119 h 404"/>
                <a:gd name="T58" fmla="*/ 98 w 344"/>
                <a:gd name="T59" fmla="*/ 115 h 404"/>
                <a:gd name="T60" fmla="*/ 95 w 344"/>
                <a:gd name="T61" fmla="*/ 107 h 404"/>
                <a:gd name="T62" fmla="*/ 90 w 344"/>
                <a:gd name="T63" fmla="*/ 100 h 404"/>
                <a:gd name="T64" fmla="*/ 90 w 344"/>
                <a:gd name="T65" fmla="*/ 93 h 404"/>
                <a:gd name="T66" fmla="*/ 88 w 344"/>
                <a:gd name="T67" fmla="*/ 91 h 404"/>
                <a:gd name="T68" fmla="*/ 85 w 344"/>
                <a:gd name="T69" fmla="*/ 91 h 404"/>
                <a:gd name="T70" fmla="*/ 81 w 344"/>
                <a:gd name="T71" fmla="*/ 81 h 404"/>
                <a:gd name="T72" fmla="*/ 84 w 344"/>
                <a:gd name="T73" fmla="*/ 73 h 404"/>
                <a:gd name="T74" fmla="*/ 81 w 344"/>
                <a:gd name="T75" fmla="*/ 68 h 404"/>
                <a:gd name="T76" fmla="*/ 81 w 344"/>
                <a:gd name="T77" fmla="*/ 72 h 404"/>
                <a:gd name="T78" fmla="*/ 80 w 344"/>
                <a:gd name="T79" fmla="*/ 72 h 404"/>
                <a:gd name="T80" fmla="*/ 80 w 344"/>
                <a:gd name="T81" fmla="*/ 61 h 404"/>
                <a:gd name="T82" fmla="*/ 81 w 344"/>
                <a:gd name="T83" fmla="*/ 53 h 404"/>
                <a:gd name="T84" fmla="*/ 80 w 344"/>
                <a:gd name="T85" fmla="*/ 46 h 404"/>
                <a:gd name="T86" fmla="*/ 77 w 344"/>
                <a:gd name="T87" fmla="*/ 41 h 404"/>
                <a:gd name="T88" fmla="*/ 70 w 344"/>
                <a:gd name="T89" fmla="*/ 35 h 404"/>
                <a:gd name="T90" fmla="*/ 66 w 344"/>
                <a:gd name="T91" fmla="*/ 29 h 404"/>
                <a:gd name="T92" fmla="*/ 62 w 344"/>
                <a:gd name="T93" fmla="*/ 23 h 404"/>
                <a:gd name="T94" fmla="*/ 56 w 344"/>
                <a:gd name="T95" fmla="*/ 21 h 404"/>
                <a:gd name="T96" fmla="*/ 50 w 344"/>
                <a:gd name="T97" fmla="*/ 24 h 404"/>
                <a:gd name="T98" fmla="*/ 45 w 344"/>
                <a:gd name="T99" fmla="*/ 28 h 404"/>
                <a:gd name="T100" fmla="*/ 37 w 344"/>
                <a:gd name="T101" fmla="*/ 29 h 404"/>
                <a:gd name="T102" fmla="*/ 35 w 344"/>
                <a:gd name="T103" fmla="*/ 25 h 404"/>
                <a:gd name="T104" fmla="*/ 37 w 344"/>
                <a:gd name="T105" fmla="*/ 24 h 404"/>
                <a:gd name="T106" fmla="*/ 35 w 344"/>
                <a:gd name="T107" fmla="*/ 22 h 404"/>
                <a:gd name="T108" fmla="*/ 31 w 344"/>
                <a:gd name="T109" fmla="*/ 18 h 404"/>
                <a:gd name="T110" fmla="*/ 31 w 344"/>
                <a:gd name="T111" fmla="*/ 20 h 404"/>
                <a:gd name="T112" fmla="*/ 23 w 344"/>
                <a:gd name="T113" fmla="*/ 15 h 404"/>
                <a:gd name="T114" fmla="*/ 24 w 344"/>
                <a:gd name="T115" fmla="*/ 14 h 404"/>
                <a:gd name="T116" fmla="*/ 20 w 344"/>
                <a:gd name="T117" fmla="*/ 11 h 404"/>
                <a:gd name="T118" fmla="*/ 9 w 344"/>
                <a:gd name="T119" fmla="*/ 14 h 404"/>
                <a:gd name="T120" fmla="*/ 9 w 344"/>
                <a:gd name="T121" fmla="*/ 11 h 404"/>
                <a:gd name="T122" fmla="*/ 9 w 344"/>
                <a:gd name="T123" fmla="*/ 11 h 404"/>
                <a:gd name="T124" fmla="*/ 4 w 344"/>
                <a:gd name="T125" fmla="*/ 17 h 40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4"/>
                <a:gd name="T190" fmla="*/ 0 h 404"/>
                <a:gd name="T191" fmla="*/ 344 w 344"/>
                <a:gd name="T192" fmla="*/ 404 h 40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4" h="404">
                  <a:moveTo>
                    <a:pt x="9" y="40"/>
                  </a:moveTo>
                  <a:lnTo>
                    <a:pt x="6" y="33"/>
                  </a:lnTo>
                  <a:lnTo>
                    <a:pt x="7" y="20"/>
                  </a:lnTo>
                  <a:lnTo>
                    <a:pt x="0" y="11"/>
                  </a:lnTo>
                  <a:lnTo>
                    <a:pt x="0" y="4"/>
                  </a:lnTo>
                  <a:lnTo>
                    <a:pt x="117" y="0"/>
                  </a:lnTo>
                  <a:lnTo>
                    <a:pt x="120" y="8"/>
                  </a:lnTo>
                  <a:lnTo>
                    <a:pt x="120" y="14"/>
                  </a:lnTo>
                  <a:lnTo>
                    <a:pt x="146" y="21"/>
                  </a:lnTo>
                  <a:lnTo>
                    <a:pt x="159" y="23"/>
                  </a:lnTo>
                  <a:lnTo>
                    <a:pt x="163" y="23"/>
                  </a:lnTo>
                  <a:lnTo>
                    <a:pt x="174" y="23"/>
                  </a:lnTo>
                  <a:lnTo>
                    <a:pt x="181" y="25"/>
                  </a:lnTo>
                  <a:lnTo>
                    <a:pt x="192" y="25"/>
                  </a:lnTo>
                  <a:lnTo>
                    <a:pt x="196" y="27"/>
                  </a:lnTo>
                  <a:lnTo>
                    <a:pt x="203" y="27"/>
                  </a:lnTo>
                  <a:lnTo>
                    <a:pt x="222" y="28"/>
                  </a:lnTo>
                  <a:lnTo>
                    <a:pt x="227" y="28"/>
                  </a:lnTo>
                  <a:lnTo>
                    <a:pt x="233" y="29"/>
                  </a:lnTo>
                  <a:lnTo>
                    <a:pt x="245" y="30"/>
                  </a:lnTo>
                  <a:lnTo>
                    <a:pt x="245" y="42"/>
                  </a:lnTo>
                  <a:lnTo>
                    <a:pt x="252" y="45"/>
                  </a:lnTo>
                  <a:lnTo>
                    <a:pt x="252" y="39"/>
                  </a:lnTo>
                  <a:lnTo>
                    <a:pt x="253" y="33"/>
                  </a:lnTo>
                  <a:lnTo>
                    <a:pt x="252" y="27"/>
                  </a:lnTo>
                  <a:lnTo>
                    <a:pt x="252" y="20"/>
                  </a:lnTo>
                  <a:lnTo>
                    <a:pt x="259" y="13"/>
                  </a:lnTo>
                  <a:lnTo>
                    <a:pt x="264" y="16"/>
                  </a:lnTo>
                  <a:lnTo>
                    <a:pt x="268" y="19"/>
                  </a:lnTo>
                  <a:lnTo>
                    <a:pt x="274" y="19"/>
                  </a:lnTo>
                  <a:lnTo>
                    <a:pt x="277" y="28"/>
                  </a:lnTo>
                  <a:lnTo>
                    <a:pt x="278" y="34"/>
                  </a:lnTo>
                  <a:lnTo>
                    <a:pt x="280" y="41"/>
                  </a:lnTo>
                  <a:lnTo>
                    <a:pt x="282" y="46"/>
                  </a:lnTo>
                  <a:lnTo>
                    <a:pt x="282" y="52"/>
                  </a:lnTo>
                  <a:lnTo>
                    <a:pt x="285" y="62"/>
                  </a:lnTo>
                  <a:lnTo>
                    <a:pt x="287" y="74"/>
                  </a:lnTo>
                  <a:lnTo>
                    <a:pt x="288" y="81"/>
                  </a:lnTo>
                  <a:lnTo>
                    <a:pt x="288" y="89"/>
                  </a:lnTo>
                  <a:lnTo>
                    <a:pt x="292" y="99"/>
                  </a:lnTo>
                  <a:lnTo>
                    <a:pt x="294" y="107"/>
                  </a:lnTo>
                  <a:lnTo>
                    <a:pt x="295" y="113"/>
                  </a:lnTo>
                  <a:lnTo>
                    <a:pt x="300" y="123"/>
                  </a:lnTo>
                  <a:lnTo>
                    <a:pt x="301" y="129"/>
                  </a:lnTo>
                  <a:lnTo>
                    <a:pt x="305" y="145"/>
                  </a:lnTo>
                  <a:lnTo>
                    <a:pt x="309" y="151"/>
                  </a:lnTo>
                  <a:lnTo>
                    <a:pt x="308" y="161"/>
                  </a:lnTo>
                  <a:lnTo>
                    <a:pt x="310" y="170"/>
                  </a:lnTo>
                  <a:lnTo>
                    <a:pt x="315" y="196"/>
                  </a:lnTo>
                  <a:lnTo>
                    <a:pt x="317" y="201"/>
                  </a:lnTo>
                  <a:lnTo>
                    <a:pt x="320" y="211"/>
                  </a:lnTo>
                  <a:lnTo>
                    <a:pt x="323" y="217"/>
                  </a:lnTo>
                  <a:lnTo>
                    <a:pt x="326" y="225"/>
                  </a:lnTo>
                  <a:lnTo>
                    <a:pt x="329" y="236"/>
                  </a:lnTo>
                  <a:lnTo>
                    <a:pt x="330" y="246"/>
                  </a:lnTo>
                  <a:lnTo>
                    <a:pt x="334" y="257"/>
                  </a:lnTo>
                  <a:lnTo>
                    <a:pt x="335" y="265"/>
                  </a:lnTo>
                  <a:lnTo>
                    <a:pt x="339" y="270"/>
                  </a:lnTo>
                  <a:lnTo>
                    <a:pt x="341" y="282"/>
                  </a:lnTo>
                  <a:lnTo>
                    <a:pt x="343" y="292"/>
                  </a:lnTo>
                  <a:lnTo>
                    <a:pt x="343" y="302"/>
                  </a:lnTo>
                  <a:lnTo>
                    <a:pt x="342" y="307"/>
                  </a:lnTo>
                  <a:lnTo>
                    <a:pt x="341" y="316"/>
                  </a:lnTo>
                  <a:lnTo>
                    <a:pt x="340" y="322"/>
                  </a:lnTo>
                  <a:lnTo>
                    <a:pt x="340" y="333"/>
                  </a:lnTo>
                  <a:lnTo>
                    <a:pt x="339" y="347"/>
                  </a:lnTo>
                  <a:lnTo>
                    <a:pt x="339" y="354"/>
                  </a:lnTo>
                  <a:lnTo>
                    <a:pt x="339" y="359"/>
                  </a:lnTo>
                  <a:lnTo>
                    <a:pt x="335" y="361"/>
                  </a:lnTo>
                  <a:lnTo>
                    <a:pt x="332" y="368"/>
                  </a:lnTo>
                  <a:lnTo>
                    <a:pt x="330" y="375"/>
                  </a:lnTo>
                  <a:lnTo>
                    <a:pt x="330" y="386"/>
                  </a:lnTo>
                  <a:lnTo>
                    <a:pt x="325" y="397"/>
                  </a:lnTo>
                  <a:lnTo>
                    <a:pt x="319" y="397"/>
                  </a:lnTo>
                  <a:lnTo>
                    <a:pt x="313" y="400"/>
                  </a:lnTo>
                  <a:lnTo>
                    <a:pt x="308" y="401"/>
                  </a:lnTo>
                  <a:lnTo>
                    <a:pt x="302" y="403"/>
                  </a:lnTo>
                  <a:lnTo>
                    <a:pt x="297" y="403"/>
                  </a:lnTo>
                  <a:lnTo>
                    <a:pt x="292" y="396"/>
                  </a:lnTo>
                  <a:lnTo>
                    <a:pt x="292" y="389"/>
                  </a:lnTo>
                  <a:lnTo>
                    <a:pt x="296" y="394"/>
                  </a:lnTo>
                  <a:lnTo>
                    <a:pt x="301" y="397"/>
                  </a:lnTo>
                  <a:lnTo>
                    <a:pt x="302" y="389"/>
                  </a:lnTo>
                  <a:lnTo>
                    <a:pt x="295" y="387"/>
                  </a:lnTo>
                  <a:lnTo>
                    <a:pt x="292" y="380"/>
                  </a:lnTo>
                  <a:lnTo>
                    <a:pt x="288" y="372"/>
                  </a:lnTo>
                  <a:lnTo>
                    <a:pt x="285" y="365"/>
                  </a:lnTo>
                  <a:lnTo>
                    <a:pt x="278" y="354"/>
                  </a:lnTo>
                  <a:lnTo>
                    <a:pt x="273" y="351"/>
                  </a:lnTo>
                  <a:lnTo>
                    <a:pt x="270" y="350"/>
                  </a:lnTo>
                  <a:lnTo>
                    <a:pt x="265" y="348"/>
                  </a:lnTo>
                  <a:lnTo>
                    <a:pt x="262" y="334"/>
                  </a:lnTo>
                  <a:lnTo>
                    <a:pt x="261" y="328"/>
                  </a:lnTo>
                  <a:lnTo>
                    <a:pt x="260" y="317"/>
                  </a:lnTo>
                  <a:lnTo>
                    <a:pt x="255" y="310"/>
                  </a:lnTo>
                  <a:lnTo>
                    <a:pt x="252" y="306"/>
                  </a:lnTo>
                  <a:lnTo>
                    <a:pt x="250" y="300"/>
                  </a:lnTo>
                  <a:lnTo>
                    <a:pt x="250" y="292"/>
                  </a:lnTo>
                  <a:lnTo>
                    <a:pt x="250" y="285"/>
                  </a:lnTo>
                  <a:lnTo>
                    <a:pt x="252" y="279"/>
                  </a:lnTo>
                  <a:lnTo>
                    <a:pt x="247" y="278"/>
                  </a:lnTo>
                  <a:lnTo>
                    <a:pt x="243" y="276"/>
                  </a:lnTo>
                  <a:lnTo>
                    <a:pt x="247" y="285"/>
                  </a:lnTo>
                  <a:lnTo>
                    <a:pt x="241" y="286"/>
                  </a:lnTo>
                  <a:lnTo>
                    <a:pt x="238" y="279"/>
                  </a:lnTo>
                  <a:lnTo>
                    <a:pt x="232" y="268"/>
                  </a:lnTo>
                  <a:lnTo>
                    <a:pt x="229" y="252"/>
                  </a:lnTo>
                  <a:lnTo>
                    <a:pt x="226" y="244"/>
                  </a:lnTo>
                  <a:lnTo>
                    <a:pt x="226" y="239"/>
                  </a:lnTo>
                  <a:lnTo>
                    <a:pt x="229" y="228"/>
                  </a:lnTo>
                  <a:lnTo>
                    <a:pt x="232" y="223"/>
                  </a:lnTo>
                  <a:lnTo>
                    <a:pt x="236" y="217"/>
                  </a:lnTo>
                  <a:lnTo>
                    <a:pt x="232" y="213"/>
                  </a:lnTo>
                  <a:lnTo>
                    <a:pt x="227" y="207"/>
                  </a:lnTo>
                  <a:lnTo>
                    <a:pt x="222" y="208"/>
                  </a:lnTo>
                  <a:lnTo>
                    <a:pt x="226" y="214"/>
                  </a:lnTo>
                  <a:lnTo>
                    <a:pt x="226" y="220"/>
                  </a:lnTo>
                  <a:lnTo>
                    <a:pt x="225" y="225"/>
                  </a:lnTo>
                  <a:lnTo>
                    <a:pt x="220" y="223"/>
                  </a:lnTo>
                  <a:lnTo>
                    <a:pt x="219" y="217"/>
                  </a:lnTo>
                  <a:lnTo>
                    <a:pt x="215" y="213"/>
                  </a:lnTo>
                  <a:lnTo>
                    <a:pt x="218" y="203"/>
                  </a:lnTo>
                  <a:lnTo>
                    <a:pt x="220" y="188"/>
                  </a:lnTo>
                  <a:lnTo>
                    <a:pt x="221" y="181"/>
                  </a:lnTo>
                  <a:lnTo>
                    <a:pt x="224" y="170"/>
                  </a:lnTo>
                  <a:lnTo>
                    <a:pt x="223" y="161"/>
                  </a:lnTo>
                  <a:lnTo>
                    <a:pt x="224" y="154"/>
                  </a:lnTo>
                  <a:lnTo>
                    <a:pt x="223" y="147"/>
                  </a:lnTo>
                  <a:lnTo>
                    <a:pt x="221" y="139"/>
                  </a:lnTo>
                  <a:lnTo>
                    <a:pt x="220" y="133"/>
                  </a:lnTo>
                  <a:lnTo>
                    <a:pt x="214" y="126"/>
                  </a:lnTo>
                  <a:lnTo>
                    <a:pt x="210" y="124"/>
                  </a:lnTo>
                  <a:lnTo>
                    <a:pt x="206" y="120"/>
                  </a:lnTo>
                  <a:lnTo>
                    <a:pt x="201" y="113"/>
                  </a:lnTo>
                  <a:lnTo>
                    <a:pt x="195" y="107"/>
                  </a:lnTo>
                  <a:lnTo>
                    <a:pt x="191" y="101"/>
                  </a:lnTo>
                  <a:lnTo>
                    <a:pt x="190" y="91"/>
                  </a:lnTo>
                  <a:lnTo>
                    <a:pt x="184" y="88"/>
                  </a:lnTo>
                  <a:lnTo>
                    <a:pt x="183" y="81"/>
                  </a:lnTo>
                  <a:lnTo>
                    <a:pt x="177" y="73"/>
                  </a:lnTo>
                  <a:lnTo>
                    <a:pt x="171" y="69"/>
                  </a:lnTo>
                  <a:lnTo>
                    <a:pt x="164" y="61"/>
                  </a:lnTo>
                  <a:lnTo>
                    <a:pt x="159" y="61"/>
                  </a:lnTo>
                  <a:lnTo>
                    <a:pt x="153" y="61"/>
                  </a:lnTo>
                  <a:lnTo>
                    <a:pt x="146" y="69"/>
                  </a:lnTo>
                  <a:lnTo>
                    <a:pt x="145" y="75"/>
                  </a:lnTo>
                  <a:lnTo>
                    <a:pt x="138" y="74"/>
                  </a:lnTo>
                  <a:lnTo>
                    <a:pt x="131" y="80"/>
                  </a:lnTo>
                  <a:lnTo>
                    <a:pt x="127" y="82"/>
                  </a:lnTo>
                  <a:lnTo>
                    <a:pt x="123" y="86"/>
                  </a:lnTo>
                  <a:lnTo>
                    <a:pt x="118" y="84"/>
                  </a:lnTo>
                  <a:lnTo>
                    <a:pt x="110" y="87"/>
                  </a:lnTo>
                  <a:lnTo>
                    <a:pt x="103" y="89"/>
                  </a:lnTo>
                  <a:lnTo>
                    <a:pt x="99" y="89"/>
                  </a:lnTo>
                  <a:lnTo>
                    <a:pt x="98" y="83"/>
                  </a:lnTo>
                  <a:lnTo>
                    <a:pt x="98" y="76"/>
                  </a:lnTo>
                  <a:lnTo>
                    <a:pt x="99" y="87"/>
                  </a:lnTo>
                  <a:lnTo>
                    <a:pt x="103" y="80"/>
                  </a:lnTo>
                  <a:lnTo>
                    <a:pt x="100" y="73"/>
                  </a:lnTo>
                  <a:lnTo>
                    <a:pt x="95" y="69"/>
                  </a:lnTo>
                  <a:lnTo>
                    <a:pt x="87" y="60"/>
                  </a:lnTo>
                  <a:lnTo>
                    <a:pt x="95" y="64"/>
                  </a:lnTo>
                  <a:lnTo>
                    <a:pt x="93" y="58"/>
                  </a:lnTo>
                  <a:lnTo>
                    <a:pt x="88" y="57"/>
                  </a:lnTo>
                  <a:lnTo>
                    <a:pt x="86" y="52"/>
                  </a:lnTo>
                  <a:lnTo>
                    <a:pt x="78" y="50"/>
                  </a:lnTo>
                  <a:lnTo>
                    <a:pt x="84" y="52"/>
                  </a:lnTo>
                  <a:lnTo>
                    <a:pt x="85" y="58"/>
                  </a:lnTo>
                  <a:lnTo>
                    <a:pt x="78" y="53"/>
                  </a:lnTo>
                  <a:lnTo>
                    <a:pt x="66" y="46"/>
                  </a:lnTo>
                  <a:lnTo>
                    <a:pt x="61" y="43"/>
                  </a:lnTo>
                  <a:lnTo>
                    <a:pt x="54" y="41"/>
                  </a:lnTo>
                  <a:lnTo>
                    <a:pt x="59" y="39"/>
                  </a:lnTo>
                  <a:lnTo>
                    <a:pt x="67" y="40"/>
                  </a:lnTo>
                  <a:lnTo>
                    <a:pt x="64" y="34"/>
                  </a:lnTo>
                  <a:lnTo>
                    <a:pt x="59" y="34"/>
                  </a:lnTo>
                  <a:lnTo>
                    <a:pt x="53" y="35"/>
                  </a:lnTo>
                  <a:lnTo>
                    <a:pt x="45" y="39"/>
                  </a:lnTo>
                  <a:lnTo>
                    <a:pt x="33" y="39"/>
                  </a:lnTo>
                  <a:lnTo>
                    <a:pt x="27" y="41"/>
                  </a:lnTo>
                  <a:lnTo>
                    <a:pt x="21" y="42"/>
                  </a:lnTo>
                  <a:lnTo>
                    <a:pt x="25" y="39"/>
                  </a:lnTo>
                  <a:lnTo>
                    <a:pt x="29" y="35"/>
                  </a:lnTo>
                  <a:lnTo>
                    <a:pt x="24" y="33"/>
                  </a:lnTo>
                  <a:lnTo>
                    <a:pt x="19" y="28"/>
                  </a:lnTo>
                  <a:lnTo>
                    <a:pt x="19" y="35"/>
                  </a:lnTo>
                  <a:lnTo>
                    <a:pt x="14" y="41"/>
                  </a:lnTo>
                  <a:lnTo>
                    <a:pt x="10" y="45"/>
                  </a:lnTo>
                  <a:lnTo>
                    <a:pt x="4" y="48"/>
                  </a:lnTo>
                  <a:lnTo>
                    <a:pt x="9" y="40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2" name="Freeform 14"/>
            <p:cNvSpPr>
              <a:spLocks/>
            </p:cNvSpPr>
            <p:nvPr/>
          </p:nvSpPr>
          <p:spPr bwMode="auto">
            <a:xfrm>
              <a:off x="4429" y="1295"/>
              <a:ext cx="171" cy="358"/>
            </a:xfrm>
            <a:custGeom>
              <a:avLst/>
              <a:gdLst>
                <a:gd name="T0" fmla="*/ 38 w 180"/>
                <a:gd name="T1" fmla="*/ 126 h 379"/>
                <a:gd name="T2" fmla="*/ 37 w 180"/>
                <a:gd name="T3" fmla="*/ 127 h 379"/>
                <a:gd name="T4" fmla="*/ 35 w 180"/>
                <a:gd name="T5" fmla="*/ 122 h 379"/>
                <a:gd name="T6" fmla="*/ 35 w 180"/>
                <a:gd name="T7" fmla="*/ 117 h 379"/>
                <a:gd name="T8" fmla="*/ 34 w 180"/>
                <a:gd name="T9" fmla="*/ 113 h 379"/>
                <a:gd name="T10" fmla="*/ 29 w 180"/>
                <a:gd name="T11" fmla="*/ 109 h 379"/>
                <a:gd name="T12" fmla="*/ 26 w 180"/>
                <a:gd name="T13" fmla="*/ 107 h 379"/>
                <a:gd name="T14" fmla="*/ 24 w 180"/>
                <a:gd name="T15" fmla="*/ 103 h 379"/>
                <a:gd name="T16" fmla="*/ 20 w 180"/>
                <a:gd name="T17" fmla="*/ 100 h 379"/>
                <a:gd name="T18" fmla="*/ 21 w 180"/>
                <a:gd name="T19" fmla="*/ 94 h 379"/>
                <a:gd name="T20" fmla="*/ 23 w 180"/>
                <a:gd name="T21" fmla="*/ 89 h 379"/>
                <a:gd name="T22" fmla="*/ 24 w 180"/>
                <a:gd name="T23" fmla="*/ 86 h 379"/>
                <a:gd name="T24" fmla="*/ 20 w 180"/>
                <a:gd name="T25" fmla="*/ 82 h 379"/>
                <a:gd name="T26" fmla="*/ 16 w 180"/>
                <a:gd name="T27" fmla="*/ 84 h 379"/>
                <a:gd name="T28" fmla="*/ 13 w 180"/>
                <a:gd name="T29" fmla="*/ 82 h 379"/>
                <a:gd name="T30" fmla="*/ 13 w 180"/>
                <a:gd name="T31" fmla="*/ 77 h 379"/>
                <a:gd name="T32" fmla="*/ 10 w 180"/>
                <a:gd name="T33" fmla="*/ 73 h 379"/>
                <a:gd name="T34" fmla="*/ 9 w 180"/>
                <a:gd name="T35" fmla="*/ 65 h 379"/>
                <a:gd name="T36" fmla="*/ 2 w 180"/>
                <a:gd name="T37" fmla="*/ 61 h 379"/>
                <a:gd name="T38" fmla="*/ 0 w 180"/>
                <a:gd name="T39" fmla="*/ 55 h 379"/>
                <a:gd name="T40" fmla="*/ 5 w 180"/>
                <a:gd name="T41" fmla="*/ 49 h 379"/>
                <a:gd name="T42" fmla="*/ 3 w 180"/>
                <a:gd name="T43" fmla="*/ 45 h 379"/>
                <a:gd name="T44" fmla="*/ 10 w 180"/>
                <a:gd name="T45" fmla="*/ 43 h 379"/>
                <a:gd name="T46" fmla="*/ 10 w 180"/>
                <a:gd name="T47" fmla="*/ 39 h 379"/>
                <a:gd name="T48" fmla="*/ 10 w 180"/>
                <a:gd name="T49" fmla="*/ 33 h 379"/>
                <a:gd name="T50" fmla="*/ 10 w 180"/>
                <a:gd name="T51" fmla="*/ 29 h 379"/>
                <a:gd name="T52" fmla="*/ 10 w 180"/>
                <a:gd name="T53" fmla="*/ 25 h 379"/>
                <a:gd name="T54" fmla="*/ 15 w 180"/>
                <a:gd name="T55" fmla="*/ 24 h 379"/>
                <a:gd name="T56" fmla="*/ 20 w 180"/>
                <a:gd name="T57" fmla="*/ 23 h 379"/>
                <a:gd name="T58" fmla="*/ 21 w 180"/>
                <a:gd name="T59" fmla="*/ 19 h 379"/>
                <a:gd name="T60" fmla="*/ 24 w 180"/>
                <a:gd name="T61" fmla="*/ 15 h 379"/>
                <a:gd name="T62" fmla="*/ 24 w 180"/>
                <a:gd name="T63" fmla="*/ 9 h 379"/>
                <a:gd name="T64" fmla="*/ 20 w 180"/>
                <a:gd name="T65" fmla="*/ 9 h 379"/>
                <a:gd name="T66" fmla="*/ 37 w 180"/>
                <a:gd name="T67" fmla="*/ 0 h 379"/>
                <a:gd name="T68" fmla="*/ 47 w 180"/>
                <a:gd name="T69" fmla="*/ 0 h 379"/>
                <a:gd name="T70" fmla="*/ 63 w 180"/>
                <a:gd name="T71" fmla="*/ 9 h 379"/>
                <a:gd name="T72" fmla="*/ 64 w 180"/>
                <a:gd name="T73" fmla="*/ 9 h 379"/>
                <a:gd name="T74" fmla="*/ 67 w 180"/>
                <a:gd name="T75" fmla="*/ 19 h 379"/>
                <a:gd name="T76" fmla="*/ 67 w 180"/>
                <a:gd name="T77" fmla="*/ 55 h 379"/>
                <a:gd name="T78" fmla="*/ 67 w 180"/>
                <a:gd name="T79" fmla="*/ 71 h 379"/>
                <a:gd name="T80" fmla="*/ 66 w 180"/>
                <a:gd name="T81" fmla="*/ 76 h 379"/>
                <a:gd name="T82" fmla="*/ 66 w 180"/>
                <a:gd name="T83" fmla="*/ 79 h 379"/>
                <a:gd name="T84" fmla="*/ 67 w 180"/>
                <a:gd name="T85" fmla="*/ 84 h 379"/>
                <a:gd name="T86" fmla="*/ 67 w 180"/>
                <a:gd name="T87" fmla="*/ 89 h 379"/>
                <a:gd name="T88" fmla="*/ 64 w 180"/>
                <a:gd name="T89" fmla="*/ 92 h 379"/>
                <a:gd name="T90" fmla="*/ 63 w 180"/>
                <a:gd name="T91" fmla="*/ 97 h 379"/>
                <a:gd name="T92" fmla="*/ 60 w 180"/>
                <a:gd name="T93" fmla="*/ 99 h 379"/>
                <a:gd name="T94" fmla="*/ 58 w 180"/>
                <a:gd name="T95" fmla="*/ 103 h 379"/>
                <a:gd name="T96" fmla="*/ 58 w 180"/>
                <a:gd name="T97" fmla="*/ 108 h 379"/>
                <a:gd name="T98" fmla="*/ 58 w 180"/>
                <a:gd name="T99" fmla="*/ 111 h 379"/>
                <a:gd name="T100" fmla="*/ 58 w 180"/>
                <a:gd name="T101" fmla="*/ 117 h 379"/>
                <a:gd name="T102" fmla="*/ 52 w 180"/>
                <a:gd name="T103" fmla="*/ 117 h 379"/>
                <a:gd name="T104" fmla="*/ 51 w 180"/>
                <a:gd name="T105" fmla="*/ 122 h 379"/>
                <a:gd name="T106" fmla="*/ 49 w 180"/>
                <a:gd name="T107" fmla="*/ 126 h 379"/>
                <a:gd name="T108" fmla="*/ 45 w 180"/>
                <a:gd name="T109" fmla="*/ 122 h 379"/>
                <a:gd name="T110" fmla="*/ 42 w 180"/>
                <a:gd name="T111" fmla="*/ 122 h 37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0"/>
                <a:gd name="T169" fmla="*/ 0 h 379"/>
                <a:gd name="T170" fmla="*/ 180 w 180"/>
                <a:gd name="T171" fmla="*/ 379 h 37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0" h="379">
                  <a:moveTo>
                    <a:pt x="103" y="378"/>
                  </a:moveTo>
                  <a:lnTo>
                    <a:pt x="100" y="373"/>
                  </a:lnTo>
                  <a:lnTo>
                    <a:pt x="98" y="371"/>
                  </a:lnTo>
                  <a:lnTo>
                    <a:pt x="100" y="376"/>
                  </a:lnTo>
                  <a:lnTo>
                    <a:pt x="97" y="378"/>
                  </a:lnTo>
                  <a:lnTo>
                    <a:pt x="96" y="375"/>
                  </a:lnTo>
                  <a:lnTo>
                    <a:pt x="94" y="371"/>
                  </a:lnTo>
                  <a:lnTo>
                    <a:pt x="92" y="366"/>
                  </a:lnTo>
                  <a:lnTo>
                    <a:pt x="91" y="362"/>
                  </a:lnTo>
                  <a:lnTo>
                    <a:pt x="89" y="357"/>
                  </a:lnTo>
                  <a:lnTo>
                    <a:pt x="93" y="353"/>
                  </a:lnTo>
                  <a:lnTo>
                    <a:pt x="92" y="347"/>
                  </a:lnTo>
                  <a:lnTo>
                    <a:pt x="89" y="342"/>
                  </a:lnTo>
                  <a:lnTo>
                    <a:pt x="88" y="338"/>
                  </a:lnTo>
                  <a:lnTo>
                    <a:pt x="89" y="334"/>
                  </a:lnTo>
                  <a:lnTo>
                    <a:pt x="83" y="327"/>
                  </a:lnTo>
                  <a:lnTo>
                    <a:pt x="82" y="323"/>
                  </a:lnTo>
                  <a:lnTo>
                    <a:pt x="79" y="322"/>
                  </a:lnTo>
                  <a:lnTo>
                    <a:pt x="75" y="317"/>
                  </a:lnTo>
                  <a:lnTo>
                    <a:pt x="71" y="318"/>
                  </a:lnTo>
                  <a:lnTo>
                    <a:pt x="68" y="315"/>
                  </a:lnTo>
                  <a:lnTo>
                    <a:pt x="67" y="311"/>
                  </a:lnTo>
                  <a:lnTo>
                    <a:pt x="62" y="308"/>
                  </a:lnTo>
                  <a:lnTo>
                    <a:pt x="60" y="304"/>
                  </a:lnTo>
                  <a:lnTo>
                    <a:pt x="55" y="301"/>
                  </a:lnTo>
                  <a:lnTo>
                    <a:pt x="53" y="297"/>
                  </a:lnTo>
                  <a:lnTo>
                    <a:pt x="50" y="295"/>
                  </a:lnTo>
                  <a:lnTo>
                    <a:pt x="49" y="287"/>
                  </a:lnTo>
                  <a:lnTo>
                    <a:pt x="50" y="283"/>
                  </a:lnTo>
                  <a:lnTo>
                    <a:pt x="53" y="279"/>
                  </a:lnTo>
                  <a:lnTo>
                    <a:pt x="54" y="274"/>
                  </a:lnTo>
                  <a:lnTo>
                    <a:pt x="59" y="267"/>
                  </a:lnTo>
                  <a:lnTo>
                    <a:pt x="59" y="264"/>
                  </a:lnTo>
                  <a:lnTo>
                    <a:pt x="59" y="259"/>
                  </a:lnTo>
                  <a:lnTo>
                    <a:pt x="60" y="256"/>
                  </a:lnTo>
                  <a:lnTo>
                    <a:pt x="62" y="253"/>
                  </a:lnTo>
                  <a:lnTo>
                    <a:pt x="56" y="246"/>
                  </a:lnTo>
                  <a:lnTo>
                    <a:pt x="53" y="246"/>
                  </a:lnTo>
                  <a:lnTo>
                    <a:pt x="49" y="244"/>
                  </a:lnTo>
                  <a:lnTo>
                    <a:pt x="47" y="244"/>
                  </a:lnTo>
                  <a:lnTo>
                    <a:pt x="44" y="246"/>
                  </a:lnTo>
                  <a:lnTo>
                    <a:pt x="42" y="249"/>
                  </a:lnTo>
                  <a:lnTo>
                    <a:pt x="39" y="250"/>
                  </a:lnTo>
                  <a:lnTo>
                    <a:pt x="37" y="247"/>
                  </a:lnTo>
                  <a:lnTo>
                    <a:pt x="36" y="241"/>
                  </a:lnTo>
                  <a:lnTo>
                    <a:pt x="35" y="237"/>
                  </a:lnTo>
                  <a:lnTo>
                    <a:pt x="36" y="233"/>
                  </a:lnTo>
                  <a:lnTo>
                    <a:pt x="35" y="225"/>
                  </a:lnTo>
                  <a:lnTo>
                    <a:pt x="31" y="219"/>
                  </a:lnTo>
                  <a:lnTo>
                    <a:pt x="27" y="214"/>
                  </a:lnTo>
                  <a:lnTo>
                    <a:pt x="25" y="213"/>
                  </a:lnTo>
                  <a:lnTo>
                    <a:pt x="19" y="209"/>
                  </a:lnTo>
                  <a:lnTo>
                    <a:pt x="15" y="201"/>
                  </a:lnTo>
                  <a:lnTo>
                    <a:pt x="9" y="194"/>
                  </a:lnTo>
                  <a:lnTo>
                    <a:pt x="6" y="191"/>
                  </a:lnTo>
                  <a:lnTo>
                    <a:pt x="6" y="186"/>
                  </a:lnTo>
                  <a:lnTo>
                    <a:pt x="2" y="180"/>
                  </a:lnTo>
                  <a:lnTo>
                    <a:pt x="3" y="178"/>
                  </a:lnTo>
                  <a:lnTo>
                    <a:pt x="2" y="171"/>
                  </a:lnTo>
                  <a:lnTo>
                    <a:pt x="0" y="161"/>
                  </a:lnTo>
                  <a:lnTo>
                    <a:pt x="0" y="158"/>
                  </a:lnTo>
                  <a:lnTo>
                    <a:pt x="3" y="148"/>
                  </a:lnTo>
                  <a:lnTo>
                    <a:pt x="5" y="145"/>
                  </a:lnTo>
                  <a:lnTo>
                    <a:pt x="5" y="142"/>
                  </a:lnTo>
                  <a:lnTo>
                    <a:pt x="6" y="138"/>
                  </a:lnTo>
                  <a:lnTo>
                    <a:pt x="3" y="134"/>
                  </a:lnTo>
                  <a:lnTo>
                    <a:pt x="6" y="131"/>
                  </a:lnTo>
                  <a:lnTo>
                    <a:pt x="9" y="129"/>
                  </a:lnTo>
                  <a:lnTo>
                    <a:pt x="11" y="129"/>
                  </a:lnTo>
                  <a:lnTo>
                    <a:pt x="16" y="127"/>
                  </a:lnTo>
                  <a:lnTo>
                    <a:pt x="17" y="120"/>
                  </a:lnTo>
                  <a:lnTo>
                    <a:pt x="19" y="115"/>
                  </a:lnTo>
                  <a:lnTo>
                    <a:pt x="24" y="106"/>
                  </a:lnTo>
                  <a:lnTo>
                    <a:pt x="25" y="98"/>
                  </a:lnTo>
                  <a:lnTo>
                    <a:pt x="24" y="95"/>
                  </a:lnTo>
                  <a:lnTo>
                    <a:pt x="21" y="91"/>
                  </a:lnTo>
                  <a:lnTo>
                    <a:pt x="19" y="88"/>
                  </a:lnTo>
                  <a:lnTo>
                    <a:pt x="19" y="85"/>
                  </a:lnTo>
                  <a:lnTo>
                    <a:pt x="20" y="80"/>
                  </a:lnTo>
                  <a:lnTo>
                    <a:pt x="21" y="75"/>
                  </a:lnTo>
                  <a:lnTo>
                    <a:pt x="25" y="74"/>
                  </a:lnTo>
                  <a:lnTo>
                    <a:pt x="29" y="72"/>
                  </a:lnTo>
                  <a:lnTo>
                    <a:pt x="36" y="72"/>
                  </a:lnTo>
                  <a:lnTo>
                    <a:pt x="39" y="69"/>
                  </a:lnTo>
                  <a:lnTo>
                    <a:pt x="43" y="68"/>
                  </a:lnTo>
                  <a:lnTo>
                    <a:pt x="47" y="66"/>
                  </a:lnTo>
                  <a:lnTo>
                    <a:pt x="49" y="65"/>
                  </a:lnTo>
                  <a:lnTo>
                    <a:pt x="51" y="62"/>
                  </a:lnTo>
                  <a:lnTo>
                    <a:pt x="53" y="56"/>
                  </a:lnTo>
                  <a:lnTo>
                    <a:pt x="53" y="51"/>
                  </a:lnTo>
                  <a:lnTo>
                    <a:pt x="56" y="49"/>
                  </a:lnTo>
                  <a:lnTo>
                    <a:pt x="59" y="46"/>
                  </a:lnTo>
                  <a:lnTo>
                    <a:pt x="60" y="41"/>
                  </a:lnTo>
                  <a:lnTo>
                    <a:pt x="60" y="37"/>
                  </a:lnTo>
                  <a:lnTo>
                    <a:pt x="60" y="34"/>
                  </a:lnTo>
                  <a:lnTo>
                    <a:pt x="60" y="27"/>
                  </a:lnTo>
                  <a:lnTo>
                    <a:pt x="56" y="23"/>
                  </a:lnTo>
                  <a:lnTo>
                    <a:pt x="50" y="20"/>
                  </a:lnTo>
                  <a:lnTo>
                    <a:pt x="49" y="15"/>
                  </a:lnTo>
                  <a:lnTo>
                    <a:pt x="48" y="11"/>
                  </a:lnTo>
                  <a:lnTo>
                    <a:pt x="38" y="2"/>
                  </a:lnTo>
                  <a:lnTo>
                    <a:pt x="95" y="0"/>
                  </a:lnTo>
                  <a:lnTo>
                    <a:pt x="114" y="1"/>
                  </a:lnTo>
                  <a:lnTo>
                    <a:pt x="122" y="1"/>
                  </a:lnTo>
                  <a:lnTo>
                    <a:pt x="125" y="0"/>
                  </a:lnTo>
                  <a:lnTo>
                    <a:pt x="166" y="0"/>
                  </a:lnTo>
                  <a:lnTo>
                    <a:pt x="166" y="4"/>
                  </a:lnTo>
                  <a:lnTo>
                    <a:pt x="164" y="13"/>
                  </a:lnTo>
                  <a:lnTo>
                    <a:pt x="164" y="16"/>
                  </a:lnTo>
                  <a:lnTo>
                    <a:pt x="167" y="24"/>
                  </a:lnTo>
                  <a:lnTo>
                    <a:pt x="171" y="29"/>
                  </a:lnTo>
                  <a:lnTo>
                    <a:pt x="173" y="39"/>
                  </a:lnTo>
                  <a:lnTo>
                    <a:pt x="174" y="44"/>
                  </a:lnTo>
                  <a:lnTo>
                    <a:pt x="176" y="51"/>
                  </a:lnTo>
                  <a:lnTo>
                    <a:pt x="178" y="122"/>
                  </a:lnTo>
                  <a:lnTo>
                    <a:pt x="177" y="139"/>
                  </a:lnTo>
                  <a:lnTo>
                    <a:pt x="178" y="162"/>
                  </a:lnTo>
                  <a:lnTo>
                    <a:pt x="177" y="180"/>
                  </a:lnTo>
                  <a:lnTo>
                    <a:pt x="178" y="199"/>
                  </a:lnTo>
                  <a:lnTo>
                    <a:pt x="177" y="208"/>
                  </a:lnTo>
                  <a:lnTo>
                    <a:pt x="177" y="217"/>
                  </a:lnTo>
                  <a:lnTo>
                    <a:pt x="173" y="219"/>
                  </a:lnTo>
                  <a:lnTo>
                    <a:pt x="174" y="223"/>
                  </a:lnTo>
                  <a:lnTo>
                    <a:pt x="173" y="229"/>
                  </a:lnTo>
                  <a:lnTo>
                    <a:pt x="171" y="231"/>
                  </a:lnTo>
                  <a:lnTo>
                    <a:pt x="174" y="234"/>
                  </a:lnTo>
                  <a:lnTo>
                    <a:pt x="175" y="240"/>
                  </a:lnTo>
                  <a:lnTo>
                    <a:pt x="178" y="242"/>
                  </a:lnTo>
                  <a:lnTo>
                    <a:pt x="177" y="247"/>
                  </a:lnTo>
                  <a:lnTo>
                    <a:pt x="177" y="250"/>
                  </a:lnTo>
                  <a:lnTo>
                    <a:pt x="179" y="259"/>
                  </a:lnTo>
                  <a:lnTo>
                    <a:pt x="177" y="261"/>
                  </a:lnTo>
                  <a:lnTo>
                    <a:pt x="174" y="262"/>
                  </a:lnTo>
                  <a:lnTo>
                    <a:pt x="173" y="268"/>
                  </a:lnTo>
                  <a:lnTo>
                    <a:pt x="171" y="272"/>
                  </a:lnTo>
                  <a:lnTo>
                    <a:pt x="169" y="276"/>
                  </a:lnTo>
                  <a:lnTo>
                    <a:pt x="167" y="281"/>
                  </a:lnTo>
                  <a:lnTo>
                    <a:pt x="164" y="286"/>
                  </a:lnTo>
                  <a:lnTo>
                    <a:pt x="162" y="289"/>
                  </a:lnTo>
                  <a:lnTo>
                    <a:pt x="159" y="289"/>
                  </a:lnTo>
                  <a:lnTo>
                    <a:pt x="157" y="294"/>
                  </a:lnTo>
                  <a:lnTo>
                    <a:pt x="158" y="297"/>
                  </a:lnTo>
                  <a:lnTo>
                    <a:pt x="158" y="304"/>
                  </a:lnTo>
                  <a:lnTo>
                    <a:pt x="154" y="306"/>
                  </a:lnTo>
                  <a:lnTo>
                    <a:pt x="154" y="313"/>
                  </a:lnTo>
                  <a:lnTo>
                    <a:pt x="151" y="316"/>
                  </a:lnTo>
                  <a:lnTo>
                    <a:pt x="154" y="319"/>
                  </a:lnTo>
                  <a:lnTo>
                    <a:pt x="156" y="324"/>
                  </a:lnTo>
                  <a:lnTo>
                    <a:pt x="153" y="328"/>
                  </a:lnTo>
                  <a:lnTo>
                    <a:pt x="150" y="329"/>
                  </a:lnTo>
                  <a:lnTo>
                    <a:pt x="150" y="334"/>
                  </a:lnTo>
                  <a:lnTo>
                    <a:pt x="151" y="341"/>
                  </a:lnTo>
                  <a:lnTo>
                    <a:pt x="151" y="345"/>
                  </a:lnTo>
                  <a:lnTo>
                    <a:pt x="148" y="345"/>
                  </a:lnTo>
                  <a:lnTo>
                    <a:pt x="141" y="347"/>
                  </a:lnTo>
                  <a:lnTo>
                    <a:pt x="138" y="347"/>
                  </a:lnTo>
                  <a:lnTo>
                    <a:pt x="135" y="350"/>
                  </a:lnTo>
                  <a:lnTo>
                    <a:pt x="134" y="354"/>
                  </a:lnTo>
                  <a:lnTo>
                    <a:pt x="134" y="360"/>
                  </a:lnTo>
                  <a:lnTo>
                    <a:pt x="136" y="364"/>
                  </a:lnTo>
                  <a:lnTo>
                    <a:pt x="135" y="371"/>
                  </a:lnTo>
                  <a:lnTo>
                    <a:pt x="131" y="371"/>
                  </a:lnTo>
                  <a:lnTo>
                    <a:pt x="128" y="369"/>
                  </a:lnTo>
                  <a:lnTo>
                    <a:pt x="124" y="367"/>
                  </a:lnTo>
                  <a:lnTo>
                    <a:pt x="118" y="362"/>
                  </a:lnTo>
                  <a:lnTo>
                    <a:pt x="115" y="362"/>
                  </a:lnTo>
                  <a:lnTo>
                    <a:pt x="111" y="362"/>
                  </a:lnTo>
                  <a:lnTo>
                    <a:pt x="109" y="362"/>
                  </a:lnTo>
                  <a:lnTo>
                    <a:pt x="103" y="373"/>
                  </a:lnTo>
                  <a:lnTo>
                    <a:pt x="103" y="378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3" name="Freeform 15"/>
            <p:cNvSpPr>
              <a:spLocks/>
            </p:cNvSpPr>
            <p:nvPr/>
          </p:nvSpPr>
          <p:spPr bwMode="auto">
            <a:xfrm>
              <a:off x="4576" y="1343"/>
              <a:ext cx="141" cy="258"/>
            </a:xfrm>
            <a:custGeom>
              <a:avLst/>
              <a:gdLst>
                <a:gd name="T0" fmla="*/ 1 w 149"/>
                <a:gd name="T1" fmla="*/ 92 h 273"/>
                <a:gd name="T2" fmla="*/ 3 w 149"/>
                <a:gd name="T3" fmla="*/ 90 h 273"/>
                <a:gd name="T4" fmla="*/ 3 w 149"/>
                <a:gd name="T5" fmla="*/ 87 h 273"/>
                <a:gd name="T6" fmla="*/ 8 w 149"/>
                <a:gd name="T7" fmla="*/ 84 h 273"/>
                <a:gd name="T8" fmla="*/ 6 w 149"/>
                <a:gd name="T9" fmla="*/ 82 h 273"/>
                <a:gd name="T10" fmla="*/ 9 w 149"/>
                <a:gd name="T11" fmla="*/ 82 h 273"/>
                <a:gd name="T12" fmla="*/ 9 w 149"/>
                <a:gd name="T13" fmla="*/ 80 h 273"/>
                <a:gd name="T14" fmla="*/ 9 w 149"/>
                <a:gd name="T15" fmla="*/ 77 h 273"/>
                <a:gd name="T16" fmla="*/ 9 w 149"/>
                <a:gd name="T17" fmla="*/ 76 h 273"/>
                <a:gd name="T18" fmla="*/ 9 w 149"/>
                <a:gd name="T19" fmla="*/ 72 h 273"/>
                <a:gd name="T20" fmla="*/ 9 w 149"/>
                <a:gd name="T21" fmla="*/ 68 h 273"/>
                <a:gd name="T22" fmla="*/ 9 w 149"/>
                <a:gd name="T23" fmla="*/ 64 h 273"/>
                <a:gd name="T24" fmla="*/ 9 w 149"/>
                <a:gd name="T25" fmla="*/ 61 h 273"/>
                <a:gd name="T26" fmla="*/ 9 w 149"/>
                <a:gd name="T27" fmla="*/ 59 h 273"/>
                <a:gd name="T28" fmla="*/ 9 w 149"/>
                <a:gd name="T29" fmla="*/ 57 h 273"/>
                <a:gd name="T30" fmla="*/ 9 w 149"/>
                <a:gd name="T31" fmla="*/ 51 h 273"/>
                <a:gd name="T32" fmla="*/ 9 w 149"/>
                <a:gd name="T33" fmla="*/ 30 h 273"/>
                <a:gd name="T34" fmla="*/ 9 w 149"/>
                <a:gd name="T35" fmla="*/ 2 h 273"/>
                <a:gd name="T36" fmla="*/ 11 w 149"/>
                <a:gd name="T37" fmla="*/ 9 h 273"/>
                <a:gd name="T38" fmla="*/ 19 w 149"/>
                <a:gd name="T39" fmla="*/ 4 h 273"/>
                <a:gd name="T40" fmla="*/ 37 w 149"/>
                <a:gd name="T41" fmla="*/ 0 h 273"/>
                <a:gd name="T42" fmla="*/ 52 w 149"/>
                <a:gd name="T43" fmla="*/ 4 h 273"/>
                <a:gd name="T44" fmla="*/ 51 w 149"/>
                <a:gd name="T45" fmla="*/ 35 h 273"/>
                <a:gd name="T46" fmla="*/ 50 w 149"/>
                <a:gd name="T47" fmla="*/ 62 h 273"/>
                <a:gd name="T48" fmla="*/ 50 w 149"/>
                <a:gd name="T49" fmla="*/ 65 h 273"/>
                <a:gd name="T50" fmla="*/ 52 w 149"/>
                <a:gd name="T51" fmla="*/ 68 h 273"/>
                <a:gd name="T52" fmla="*/ 51 w 149"/>
                <a:gd name="T53" fmla="*/ 70 h 273"/>
                <a:gd name="T54" fmla="*/ 47 w 149"/>
                <a:gd name="T55" fmla="*/ 70 h 273"/>
                <a:gd name="T56" fmla="*/ 44 w 149"/>
                <a:gd name="T57" fmla="*/ 70 h 273"/>
                <a:gd name="T58" fmla="*/ 42 w 149"/>
                <a:gd name="T59" fmla="*/ 72 h 273"/>
                <a:gd name="T60" fmla="*/ 42 w 149"/>
                <a:gd name="T61" fmla="*/ 76 h 273"/>
                <a:gd name="T62" fmla="*/ 40 w 149"/>
                <a:gd name="T63" fmla="*/ 77 h 273"/>
                <a:gd name="T64" fmla="*/ 37 w 149"/>
                <a:gd name="T65" fmla="*/ 82 h 273"/>
                <a:gd name="T66" fmla="*/ 34 w 149"/>
                <a:gd name="T67" fmla="*/ 85 h 273"/>
                <a:gd name="T68" fmla="*/ 34 w 149"/>
                <a:gd name="T69" fmla="*/ 88 h 273"/>
                <a:gd name="T70" fmla="*/ 31 w 149"/>
                <a:gd name="T71" fmla="*/ 88 h 273"/>
                <a:gd name="T72" fmla="*/ 28 w 149"/>
                <a:gd name="T73" fmla="*/ 86 h 273"/>
                <a:gd name="T74" fmla="*/ 27 w 149"/>
                <a:gd name="T75" fmla="*/ 83 h 273"/>
                <a:gd name="T76" fmla="*/ 27 w 149"/>
                <a:gd name="T77" fmla="*/ 85 h 273"/>
                <a:gd name="T78" fmla="*/ 25 w 149"/>
                <a:gd name="T79" fmla="*/ 85 h 273"/>
                <a:gd name="T80" fmla="*/ 25 w 149"/>
                <a:gd name="T81" fmla="*/ 87 h 273"/>
                <a:gd name="T82" fmla="*/ 24 w 149"/>
                <a:gd name="T83" fmla="*/ 90 h 273"/>
                <a:gd name="T84" fmla="*/ 23 w 149"/>
                <a:gd name="T85" fmla="*/ 92 h 273"/>
                <a:gd name="T86" fmla="*/ 21 w 149"/>
                <a:gd name="T87" fmla="*/ 88 h 273"/>
                <a:gd name="T88" fmla="*/ 19 w 149"/>
                <a:gd name="T89" fmla="*/ 89 h 273"/>
                <a:gd name="T90" fmla="*/ 17 w 149"/>
                <a:gd name="T91" fmla="*/ 92 h 273"/>
                <a:gd name="T92" fmla="*/ 15 w 149"/>
                <a:gd name="T93" fmla="*/ 92 h 273"/>
                <a:gd name="T94" fmla="*/ 12 w 149"/>
                <a:gd name="T95" fmla="*/ 90 h 273"/>
                <a:gd name="T96" fmla="*/ 9 w 149"/>
                <a:gd name="T97" fmla="*/ 90 h 273"/>
                <a:gd name="T98" fmla="*/ 9 w 149"/>
                <a:gd name="T99" fmla="*/ 89 h 273"/>
                <a:gd name="T100" fmla="*/ 9 w 149"/>
                <a:gd name="T101" fmla="*/ 92 h 273"/>
                <a:gd name="T102" fmla="*/ 9 w 149"/>
                <a:gd name="T103" fmla="*/ 90 h 273"/>
                <a:gd name="T104" fmla="*/ 9 w 149"/>
                <a:gd name="T105" fmla="*/ 90 h 273"/>
                <a:gd name="T106" fmla="*/ 9 w 149"/>
                <a:gd name="T107" fmla="*/ 92 h 27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49"/>
                <a:gd name="T163" fmla="*/ 0 h 273"/>
                <a:gd name="T164" fmla="*/ 149 w 149"/>
                <a:gd name="T165" fmla="*/ 273 h 27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49" h="273">
                  <a:moveTo>
                    <a:pt x="4" y="272"/>
                  </a:moveTo>
                  <a:lnTo>
                    <a:pt x="3" y="269"/>
                  </a:lnTo>
                  <a:lnTo>
                    <a:pt x="1" y="269"/>
                  </a:lnTo>
                  <a:lnTo>
                    <a:pt x="2" y="267"/>
                  </a:lnTo>
                  <a:lnTo>
                    <a:pt x="0" y="264"/>
                  </a:lnTo>
                  <a:lnTo>
                    <a:pt x="3" y="264"/>
                  </a:lnTo>
                  <a:lnTo>
                    <a:pt x="3" y="261"/>
                  </a:lnTo>
                  <a:lnTo>
                    <a:pt x="4" y="257"/>
                  </a:lnTo>
                  <a:lnTo>
                    <a:pt x="3" y="254"/>
                  </a:lnTo>
                  <a:lnTo>
                    <a:pt x="7" y="252"/>
                  </a:lnTo>
                  <a:lnTo>
                    <a:pt x="8" y="246"/>
                  </a:lnTo>
                  <a:lnTo>
                    <a:pt x="8" y="245"/>
                  </a:lnTo>
                  <a:lnTo>
                    <a:pt x="7" y="245"/>
                  </a:lnTo>
                  <a:lnTo>
                    <a:pt x="5" y="243"/>
                  </a:lnTo>
                  <a:lnTo>
                    <a:pt x="6" y="240"/>
                  </a:lnTo>
                  <a:lnTo>
                    <a:pt x="7" y="239"/>
                  </a:lnTo>
                  <a:lnTo>
                    <a:pt x="7" y="237"/>
                  </a:lnTo>
                  <a:lnTo>
                    <a:pt x="9" y="238"/>
                  </a:lnTo>
                  <a:lnTo>
                    <a:pt x="11" y="237"/>
                  </a:lnTo>
                  <a:lnTo>
                    <a:pt x="12" y="236"/>
                  </a:lnTo>
                  <a:lnTo>
                    <a:pt x="12" y="234"/>
                  </a:lnTo>
                  <a:lnTo>
                    <a:pt x="15" y="229"/>
                  </a:lnTo>
                  <a:lnTo>
                    <a:pt x="17" y="227"/>
                  </a:lnTo>
                  <a:lnTo>
                    <a:pt x="15" y="225"/>
                  </a:lnTo>
                  <a:lnTo>
                    <a:pt x="17" y="225"/>
                  </a:lnTo>
                  <a:lnTo>
                    <a:pt x="20" y="222"/>
                  </a:lnTo>
                  <a:lnTo>
                    <a:pt x="20" y="220"/>
                  </a:lnTo>
                  <a:lnTo>
                    <a:pt x="21" y="217"/>
                  </a:lnTo>
                  <a:lnTo>
                    <a:pt x="21" y="213"/>
                  </a:lnTo>
                  <a:lnTo>
                    <a:pt x="22" y="211"/>
                  </a:lnTo>
                  <a:lnTo>
                    <a:pt x="25" y="210"/>
                  </a:lnTo>
                  <a:lnTo>
                    <a:pt x="26" y="206"/>
                  </a:lnTo>
                  <a:lnTo>
                    <a:pt x="25" y="199"/>
                  </a:lnTo>
                  <a:lnTo>
                    <a:pt x="25" y="195"/>
                  </a:lnTo>
                  <a:lnTo>
                    <a:pt x="26" y="190"/>
                  </a:lnTo>
                  <a:lnTo>
                    <a:pt x="23" y="188"/>
                  </a:lnTo>
                  <a:lnTo>
                    <a:pt x="23" y="185"/>
                  </a:lnTo>
                  <a:lnTo>
                    <a:pt x="22" y="182"/>
                  </a:lnTo>
                  <a:lnTo>
                    <a:pt x="20" y="180"/>
                  </a:lnTo>
                  <a:lnTo>
                    <a:pt x="20" y="179"/>
                  </a:lnTo>
                  <a:lnTo>
                    <a:pt x="22" y="176"/>
                  </a:lnTo>
                  <a:lnTo>
                    <a:pt x="22" y="172"/>
                  </a:lnTo>
                  <a:lnTo>
                    <a:pt x="22" y="171"/>
                  </a:lnTo>
                  <a:lnTo>
                    <a:pt x="22" y="169"/>
                  </a:lnTo>
                  <a:lnTo>
                    <a:pt x="21" y="168"/>
                  </a:lnTo>
                  <a:lnTo>
                    <a:pt x="25" y="165"/>
                  </a:lnTo>
                  <a:lnTo>
                    <a:pt x="25" y="156"/>
                  </a:lnTo>
                  <a:lnTo>
                    <a:pt x="26" y="147"/>
                  </a:lnTo>
                  <a:lnTo>
                    <a:pt x="25" y="129"/>
                  </a:lnTo>
                  <a:lnTo>
                    <a:pt x="26" y="111"/>
                  </a:lnTo>
                  <a:lnTo>
                    <a:pt x="26" y="88"/>
                  </a:lnTo>
                  <a:lnTo>
                    <a:pt x="25" y="88"/>
                  </a:lnTo>
                  <a:lnTo>
                    <a:pt x="26" y="71"/>
                  </a:lnTo>
                  <a:lnTo>
                    <a:pt x="26" y="2"/>
                  </a:lnTo>
                  <a:lnTo>
                    <a:pt x="27" y="3"/>
                  </a:lnTo>
                  <a:lnTo>
                    <a:pt x="30" y="7"/>
                  </a:lnTo>
                  <a:lnTo>
                    <a:pt x="34" y="9"/>
                  </a:lnTo>
                  <a:lnTo>
                    <a:pt x="39" y="9"/>
                  </a:lnTo>
                  <a:lnTo>
                    <a:pt x="46" y="6"/>
                  </a:lnTo>
                  <a:lnTo>
                    <a:pt x="52" y="4"/>
                  </a:lnTo>
                  <a:lnTo>
                    <a:pt x="57" y="0"/>
                  </a:lnTo>
                  <a:lnTo>
                    <a:pt x="91" y="0"/>
                  </a:lnTo>
                  <a:lnTo>
                    <a:pt x="105" y="0"/>
                  </a:lnTo>
                  <a:lnTo>
                    <a:pt x="109" y="0"/>
                  </a:lnTo>
                  <a:lnTo>
                    <a:pt x="146" y="0"/>
                  </a:lnTo>
                  <a:lnTo>
                    <a:pt x="148" y="4"/>
                  </a:lnTo>
                  <a:lnTo>
                    <a:pt x="148" y="22"/>
                  </a:lnTo>
                  <a:lnTo>
                    <a:pt x="146" y="34"/>
                  </a:lnTo>
                  <a:lnTo>
                    <a:pt x="146" y="100"/>
                  </a:lnTo>
                  <a:lnTo>
                    <a:pt x="146" y="119"/>
                  </a:lnTo>
                  <a:lnTo>
                    <a:pt x="146" y="180"/>
                  </a:lnTo>
                  <a:lnTo>
                    <a:pt x="143" y="184"/>
                  </a:lnTo>
                  <a:lnTo>
                    <a:pt x="143" y="187"/>
                  </a:lnTo>
                  <a:lnTo>
                    <a:pt x="144" y="188"/>
                  </a:lnTo>
                  <a:lnTo>
                    <a:pt x="144" y="192"/>
                  </a:lnTo>
                  <a:lnTo>
                    <a:pt x="143" y="194"/>
                  </a:lnTo>
                  <a:lnTo>
                    <a:pt x="143" y="195"/>
                  </a:lnTo>
                  <a:lnTo>
                    <a:pt x="148" y="197"/>
                  </a:lnTo>
                  <a:lnTo>
                    <a:pt x="146" y="199"/>
                  </a:lnTo>
                  <a:lnTo>
                    <a:pt x="146" y="203"/>
                  </a:lnTo>
                  <a:lnTo>
                    <a:pt x="146" y="204"/>
                  </a:lnTo>
                  <a:lnTo>
                    <a:pt x="142" y="203"/>
                  </a:lnTo>
                  <a:lnTo>
                    <a:pt x="138" y="204"/>
                  </a:lnTo>
                  <a:lnTo>
                    <a:pt x="135" y="206"/>
                  </a:lnTo>
                  <a:lnTo>
                    <a:pt x="130" y="210"/>
                  </a:lnTo>
                  <a:lnTo>
                    <a:pt x="129" y="210"/>
                  </a:lnTo>
                  <a:lnTo>
                    <a:pt x="126" y="206"/>
                  </a:lnTo>
                  <a:lnTo>
                    <a:pt x="121" y="206"/>
                  </a:lnTo>
                  <a:lnTo>
                    <a:pt x="119" y="207"/>
                  </a:lnTo>
                  <a:lnTo>
                    <a:pt x="118" y="211"/>
                  </a:lnTo>
                  <a:lnTo>
                    <a:pt x="118" y="213"/>
                  </a:lnTo>
                  <a:lnTo>
                    <a:pt x="118" y="218"/>
                  </a:lnTo>
                  <a:lnTo>
                    <a:pt x="119" y="220"/>
                  </a:lnTo>
                  <a:lnTo>
                    <a:pt x="117" y="222"/>
                  </a:lnTo>
                  <a:lnTo>
                    <a:pt x="115" y="225"/>
                  </a:lnTo>
                  <a:lnTo>
                    <a:pt x="112" y="225"/>
                  </a:lnTo>
                  <a:lnTo>
                    <a:pt x="109" y="231"/>
                  </a:lnTo>
                  <a:lnTo>
                    <a:pt x="109" y="235"/>
                  </a:lnTo>
                  <a:lnTo>
                    <a:pt x="105" y="238"/>
                  </a:lnTo>
                  <a:lnTo>
                    <a:pt x="103" y="237"/>
                  </a:lnTo>
                  <a:lnTo>
                    <a:pt x="101" y="239"/>
                  </a:lnTo>
                  <a:lnTo>
                    <a:pt x="97" y="248"/>
                  </a:lnTo>
                  <a:lnTo>
                    <a:pt x="97" y="252"/>
                  </a:lnTo>
                  <a:lnTo>
                    <a:pt x="97" y="254"/>
                  </a:lnTo>
                  <a:lnTo>
                    <a:pt x="95" y="257"/>
                  </a:lnTo>
                  <a:lnTo>
                    <a:pt x="93" y="257"/>
                  </a:lnTo>
                  <a:lnTo>
                    <a:pt x="91" y="258"/>
                  </a:lnTo>
                  <a:lnTo>
                    <a:pt x="88" y="256"/>
                  </a:lnTo>
                  <a:lnTo>
                    <a:pt x="85" y="256"/>
                  </a:lnTo>
                  <a:lnTo>
                    <a:pt x="83" y="254"/>
                  </a:lnTo>
                  <a:lnTo>
                    <a:pt x="81" y="251"/>
                  </a:lnTo>
                  <a:lnTo>
                    <a:pt x="81" y="248"/>
                  </a:lnTo>
                  <a:lnTo>
                    <a:pt x="81" y="244"/>
                  </a:lnTo>
                  <a:lnTo>
                    <a:pt x="79" y="243"/>
                  </a:lnTo>
                  <a:lnTo>
                    <a:pt x="76" y="245"/>
                  </a:lnTo>
                  <a:lnTo>
                    <a:pt x="77" y="246"/>
                  </a:lnTo>
                  <a:lnTo>
                    <a:pt x="79" y="248"/>
                  </a:lnTo>
                  <a:lnTo>
                    <a:pt x="77" y="248"/>
                  </a:lnTo>
                  <a:lnTo>
                    <a:pt x="74" y="248"/>
                  </a:lnTo>
                  <a:lnTo>
                    <a:pt x="72" y="250"/>
                  </a:lnTo>
                  <a:lnTo>
                    <a:pt x="74" y="252"/>
                  </a:lnTo>
                  <a:lnTo>
                    <a:pt x="74" y="254"/>
                  </a:lnTo>
                  <a:lnTo>
                    <a:pt x="72" y="253"/>
                  </a:lnTo>
                  <a:lnTo>
                    <a:pt x="69" y="257"/>
                  </a:lnTo>
                  <a:lnTo>
                    <a:pt x="70" y="260"/>
                  </a:lnTo>
                  <a:lnTo>
                    <a:pt x="68" y="262"/>
                  </a:lnTo>
                  <a:lnTo>
                    <a:pt x="66" y="266"/>
                  </a:lnTo>
                  <a:lnTo>
                    <a:pt x="66" y="267"/>
                  </a:lnTo>
                  <a:lnTo>
                    <a:pt x="64" y="267"/>
                  </a:lnTo>
                  <a:lnTo>
                    <a:pt x="64" y="264"/>
                  </a:lnTo>
                  <a:lnTo>
                    <a:pt x="61" y="264"/>
                  </a:lnTo>
                  <a:lnTo>
                    <a:pt x="58" y="258"/>
                  </a:lnTo>
                  <a:lnTo>
                    <a:pt x="56" y="258"/>
                  </a:lnTo>
                  <a:lnTo>
                    <a:pt x="54" y="260"/>
                  </a:lnTo>
                  <a:lnTo>
                    <a:pt x="52" y="260"/>
                  </a:lnTo>
                  <a:lnTo>
                    <a:pt x="51" y="262"/>
                  </a:lnTo>
                  <a:lnTo>
                    <a:pt x="49" y="262"/>
                  </a:lnTo>
                  <a:lnTo>
                    <a:pt x="47" y="267"/>
                  </a:lnTo>
                  <a:lnTo>
                    <a:pt x="45" y="272"/>
                  </a:lnTo>
                  <a:lnTo>
                    <a:pt x="44" y="272"/>
                  </a:lnTo>
                  <a:lnTo>
                    <a:pt x="42" y="268"/>
                  </a:lnTo>
                  <a:lnTo>
                    <a:pt x="39" y="267"/>
                  </a:lnTo>
                  <a:lnTo>
                    <a:pt x="36" y="265"/>
                  </a:lnTo>
                  <a:lnTo>
                    <a:pt x="36" y="264"/>
                  </a:lnTo>
                  <a:lnTo>
                    <a:pt x="34" y="264"/>
                  </a:lnTo>
                  <a:lnTo>
                    <a:pt x="29" y="261"/>
                  </a:lnTo>
                  <a:lnTo>
                    <a:pt x="27" y="262"/>
                  </a:lnTo>
                  <a:lnTo>
                    <a:pt x="26" y="262"/>
                  </a:lnTo>
                  <a:lnTo>
                    <a:pt x="23" y="260"/>
                  </a:lnTo>
                  <a:lnTo>
                    <a:pt x="22" y="260"/>
                  </a:lnTo>
                  <a:lnTo>
                    <a:pt x="22" y="268"/>
                  </a:lnTo>
                  <a:lnTo>
                    <a:pt x="20" y="269"/>
                  </a:lnTo>
                  <a:lnTo>
                    <a:pt x="18" y="268"/>
                  </a:lnTo>
                  <a:lnTo>
                    <a:pt x="20" y="266"/>
                  </a:lnTo>
                  <a:lnTo>
                    <a:pt x="18" y="264"/>
                  </a:lnTo>
                  <a:lnTo>
                    <a:pt x="14" y="265"/>
                  </a:lnTo>
                  <a:lnTo>
                    <a:pt x="12" y="265"/>
                  </a:lnTo>
                  <a:lnTo>
                    <a:pt x="11" y="262"/>
                  </a:lnTo>
                  <a:lnTo>
                    <a:pt x="9" y="264"/>
                  </a:lnTo>
                  <a:lnTo>
                    <a:pt x="8" y="266"/>
                  </a:lnTo>
                  <a:lnTo>
                    <a:pt x="9" y="268"/>
                  </a:lnTo>
                  <a:lnTo>
                    <a:pt x="9" y="270"/>
                  </a:lnTo>
                  <a:lnTo>
                    <a:pt x="7" y="272"/>
                  </a:lnTo>
                  <a:lnTo>
                    <a:pt x="4" y="272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4" name="Freeform 16"/>
            <p:cNvSpPr>
              <a:spLocks/>
            </p:cNvSpPr>
            <p:nvPr/>
          </p:nvSpPr>
          <p:spPr bwMode="auto">
            <a:xfrm>
              <a:off x="4208" y="1230"/>
              <a:ext cx="278" cy="202"/>
            </a:xfrm>
            <a:custGeom>
              <a:avLst/>
              <a:gdLst>
                <a:gd name="T0" fmla="*/ 12 w 293"/>
                <a:gd name="T1" fmla="*/ 64 h 214"/>
                <a:gd name="T2" fmla="*/ 12 w 293"/>
                <a:gd name="T3" fmla="*/ 61 h 214"/>
                <a:gd name="T4" fmla="*/ 13 w 293"/>
                <a:gd name="T5" fmla="*/ 58 h 214"/>
                <a:gd name="T6" fmla="*/ 12 w 293"/>
                <a:gd name="T7" fmla="*/ 55 h 214"/>
                <a:gd name="T8" fmla="*/ 11 w 293"/>
                <a:gd name="T9" fmla="*/ 53 h 214"/>
                <a:gd name="T10" fmla="*/ 12 w 293"/>
                <a:gd name="T11" fmla="*/ 50 h 214"/>
                <a:gd name="T12" fmla="*/ 10 w 293"/>
                <a:gd name="T13" fmla="*/ 49 h 214"/>
                <a:gd name="T14" fmla="*/ 9 w 293"/>
                <a:gd name="T15" fmla="*/ 46 h 214"/>
                <a:gd name="T16" fmla="*/ 9 w 293"/>
                <a:gd name="T17" fmla="*/ 44 h 214"/>
                <a:gd name="T18" fmla="*/ 9 w 293"/>
                <a:gd name="T19" fmla="*/ 42 h 214"/>
                <a:gd name="T20" fmla="*/ 9 w 293"/>
                <a:gd name="T21" fmla="*/ 40 h 214"/>
                <a:gd name="T22" fmla="*/ 9 w 293"/>
                <a:gd name="T23" fmla="*/ 36 h 214"/>
                <a:gd name="T24" fmla="*/ 9 w 293"/>
                <a:gd name="T25" fmla="*/ 34 h 214"/>
                <a:gd name="T26" fmla="*/ 9 w 293"/>
                <a:gd name="T27" fmla="*/ 32 h 214"/>
                <a:gd name="T28" fmla="*/ 9 w 293"/>
                <a:gd name="T29" fmla="*/ 29 h 214"/>
                <a:gd name="T30" fmla="*/ 8 w 293"/>
                <a:gd name="T31" fmla="*/ 25 h 214"/>
                <a:gd name="T32" fmla="*/ 6 w 293"/>
                <a:gd name="T33" fmla="*/ 23 h 214"/>
                <a:gd name="T34" fmla="*/ 0 w 293"/>
                <a:gd name="T35" fmla="*/ 18 h 214"/>
                <a:gd name="T36" fmla="*/ 3 w 293"/>
                <a:gd name="T37" fmla="*/ 15 h 214"/>
                <a:gd name="T38" fmla="*/ 4 w 293"/>
                <a:gd name="T39" fmla="*/ 11 h 214"/>
                <a:gd name="T40" fmla="*/ 7 w 293"/>
                <a:gd name="T41" fmla="*/ 9 h 214"/>
                <a:gd name="T42" fmla="*/ 6 w 293"/>
                <a:gd name="T43" fmla="*/ 8 h 214"/>
                <a:gd name="T44" fmla="*/ 2 w 293"/>
                <a:gd name="T45" fmla="*/ 8 h 214"/>
                <a:gd name="T46" fmla="*/ 3 w 293"/>
                <a:gd name="T47" fmla="*/ 8 h 214"/>
                <a:gd name="T48" fmla="*/ 3 w 293"/>
                <a:gd name="T49" fmla="*/ 6 h 214"/>
                <a:gd name="T50" fmla="*/ 1 w 293"/>
                <a:gd name="T51" fmla="*/ 0 h 214"/>
                <a:gd name="T52" fmla="*/ 89 w 293"/>
                <a:gd name="T53" fmla="*/ 0 h 214"/>
                <a:gd name="T54" fmla="*/ 90 w 293"/>
                <a:gd name="T55" fmla="*/ 6 h 214"/>
                <a:gd name="T56" fmla="*/ 92 w 293"/>
                <a:gd name="T57" fmla="*/ 8 h 214"/>
                <a:gd name="T58" fmla="*/ 90 w 293"/>
                <a:gd name="T59" fmla="*/ 8 h 214"/>
                <a:gd name="T60" fmla="*/ 92 w 293"/>
                <a:gd name="T61" fmla="*/ 15 h 214"/>
                <a:gd name="T62" fmla="*/ 93 w 293"/>
                <a:gd name="T63" fmla="*/ 19 h 214"/>
                <a:gd name="T64" fmla="*/ 97 w 293"/>
                <a:gd name="T65" fmla="*/ 20 h 214"/>
                <a:gd name="T66" fmla="*/ 98 w 293"/>
                <a:gd name="T67" fmla="*/ 22 h 214"/>
                <a:gd name="T68" fmla="*/ 98 w 293"/>
                <a:gd name="T69" fmla="*/ 24 h 214"/>
                <a:gd name="T70" fmla="*/ 102 w 293"/>
                <a:gd name="T71" fmla="*/ 27 h 214"/>
                <a:gd name="T72" fmla="*/ 105 w 293"/>
                <a:gd name="T73" fmla="*/ 30 h 214"/>
                <a:gd name="T74" fmla="*/ 108 w 293"/>
                <a:gd name="T75" fmla="*/ 34 h 214"/>
                <a:gd name="T76" fmla="*/ 108 w 293"/>
                <a:gd name="T77" fmla="*/ 36 h 214"/>
                <a:gd name="T78" fmla="*/ 103 w 293"/>
                <a:gd name="T79" fmla="*/ 40 h 214"/>
                <a:gd name="T80" fmla="*/ 103 w 293"/>
                <a:gd name="T81" fmla="*/ 42 h 214"/>
                <a:gd name="T82" fmla="*/ 102 w 293"/>
                <a:gd name="T83" fmla="*/ 44 h 214"/>
                <a:gd name="T84" fmla="*/ 98 w 293"/>
                <a:gd name="T85" fmla="*/ 47 h 214"/>
                <a:gd name="T86" fmla="*/ 93 w 293"/>
                <a:gd name="T87" fmla="*/ 47 h 214"/>
                <a:gd name="T88" fmla="*/ 92 w 293"/>
                <a:gd name="T89" fmla="*/ 51 h 214"/>
                <a:gd name="T90" fmla="*/ 93 w 293"/>
                <a:gd name="T91" fmla="*/ 53 h 214"/>
                <a:gd name="T92" fmla="*/ 93 w 293"/>
                <a:gd name="T93" fmla="*/ 56 h 214"/>
                <a:gd name="T94" fmla="*/ 92 w 293"/>
                <a:gd name="T95" fmla="*/ 60 h 214"/>
                <a:gd name="T96" fmla="*/ 92 w 293"/>
                <a:gd name="T97" fmla="*/ 64 h 214"/>
                <a:gd name="T98" fmla="*/ 87 w 293"/>
                <a:gd name="T99" fmla="*/ 66 h 214"/>
                <a:gd name="T100" fmla="*/ 86 w 293"/>
                <a:gd name="T101" fmla="*/ 67 h 214"/>
                <a:gd name="T102" fmla="*/ 87 w 293"/>
                <a:gd name="T103" fmla="*/ 71 h 214"/>
                <a:gd name="T104" fmla="*/ 83 w 293"/>
                <a:gd name="T105" fmla="*/ 69 h 214"/>
                <a:gd name="T106" fmla="*/ 83 w 293"/>
                <a:gd name="T107" fmla="*/ 67 h 214"/>
                <a:gd name="T108" fmla="*/ 75 w 293"/>
                <a:gd name="T109" fmla="*/ 66 h 214"/>
                <a:gd name="T110" fmla="*/ 32 w 293"/>
                <a:gd name="T111" fmla="*/ 67 h 2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93"/>
                <a:gd name="T169" fmla="*/ 0 h 214"/>
                <a:gd name="T170" fmla="*/ 293 w 293"/>
                <a:gd name="T171" fmla="*/ 214 h 2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93" h="214">
                  <a:moveTo>
                    <a:pt x="38" y="197"/>
                  </a:moveTo>
                  <a:lnTo>
                    <a:pt x="36" y="193"/>
                  </a:lnTo>
                  <a:lnTo>
                    <a:pt x="34" y="191"/>
                  </a:lnTo>
                  <a:lnTo>
                    <a:pt x="33" y="188"/>
                  </a:lnTo>
                  <a:lnTo>
                    <a:pt x="33" y="186"/>
                  </a:lnTo>
                  <a:lnTo>
                    <a:pt x="34" y="184"/>
                  </a:lnTo>
                  <a:lnTo>
                    <a:pt x="33" y="179"/>
                  </a:lnTo>
                  <a:lnTo>
                    <a:pt x="35" y="176"/>
                  </a:lnTo>
                  <a:lnTo>
                    <a:pt x="35" y="173"/>
                  </a:lnTo>
                  <a:lnTo>
                    <a:pt x="33" y="168"/>
                  </a:lnTo>
                  <a:lnTo>
                    <a:pt x="33" y="165"/>
                  </a:lnTo>
                  <a:lnTo>
                    <a:pt x="33" y="164"/>
                  </a:lnTo>
                  <a:lnTo>
                    <a:pt x="33" y="161"/>
                  </a:lnTo>
                  <a:lnTo>
                    <a:pt x="33" y="159"/>
                  </a:lnTo>
                  <a:lnTo>
                    <a:pt x="32" y="158"/>
                  </a:lnTo>
                  <a:lnTo>
                    <a:pt x="32" y="155"/>
                  </a:lnTo>
                  <a:lnTo>
                    <a:pt x="31" y="153"/>
                  </a:lnTo>
                  <a:lnTo>
                    <a:pt x="33" y="150"/>
                  </a:lnTo>
                  <a:lnTo>
                    <a:pt x="33" y="148"/>
                  </a:lnTo>
                  <a:lnTo>
                    <a:pt x="31" y="148"/>
                  </a:lnTo>
                  <a:lnTo>
                    <a:pt x="30" y="145"/>
                  </a:lnTo>
                  <a:lnTo>
                    <a:pt x="30" y="141"/>
                  </a:lnTo>
                  <a:lnTo>
                    <a:pt x="29" y="139"/>
                  </a:lnTo>
                  <a:lnTo>
                    <a:pt x="26" y="137"/>
                  </a:lnTo>
                  <a:lnTo>
                    <a:pt x="25" y="133"/>
                  </a:lnTo>
                  <a:lnTo>
                    <a:pt x="23" y="133"/>
                  </a:lnTo>
                  <a:lnTo>
                    <a:pt x="24" y="131"/>
                  </a:lnTo>
                  <a:lnTo>
                    <a:pt x="25" y="129"/>
                  </a:lnTo>
                  <a:lnTo>
                    <a:pt x="25" y="127"/>
                  </a:lnTo>
                  <a:lnTo>
                    <a:pt x="23" y="127"/>
                  </a:lnTo>
                  <a:lnTo>
                    <a:pt x="22" y="126"/>
                  </a:lnTo>
                  <a:lnTo>
                    <a:pt x="22" y="122"/>
                  </a:lnTo>
                  <a:lnTo>
                    <a:pt x="23" y="118"/>
                  </a:lnTo>
                  <a:lnTo>
                    <a:pt x="23" y="113"/>
                  </a:lnTo>
                  <a:lnTo>
                    <a:pt x="22" y="112"/>
                  </a:lnTo>
                  <a:lnTo>
                    <a:pt x="20" y="108"/>
                  </a:lnTo>
                  <a:lnTo>
                    <a:pt x="20" y="103"/>
                  </a:lnTo>
                  <a:lnTo>
                    <a:pt x="18" y="101"/>
                  </a:lnTo>
                  <a:lnTo>
                    <a:pt x="17" y="101"/>
                  </a:lnTo>
                  <a:lnTo>
                    <a:pt x="17" y="99"/>
                  </a:lnTo>
                  <a:lnTo>
                    <a:pt x="14" y="97"/>
                  </a:lnTo>
                  <a:lnTo>
                    <a:pt x="14" y="93"/>
                  </a:lnTo>
                  <a:lnTo>
                    <a:pt x="11" y="92"/>
                  </a:lnTo>
                  <a:lnTo>
                    <a:pt x="11" y="90"/>
                  </a:lnTo>
                  <a:lnTo>
                    <a:pt x="12" y="87"/>
                  </a:lnTo>
                  <a:lnTo>
                    <a:pt x="11" y="84"/>
                  </a:lnTo>
                  <a:lnTo>
                    <a:pt x="8" y="80"/>
                  </a:lnTo>
                  <a:lnTo>
                    <a:pt x="8" y="77"/>
                  </a:lnTo>
                  <a:lnTo>
                    <a:pt x="10" y="71"/>
                  </a:lnTo>
                  <a:lnTo>
                    <a:pt x="7" y="70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0" y="54"/>
                  </a:lnTo>
                  <a:lnTo>
                    <a:pt x="0" y="52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3" y="42"/>
                  </a:lnTo>
                  <a:lnTo>
                    <a:pt x="3" y="39"/>
                  </a:lnTo>
                  <a:lnTo>
                    <a:pt x="4" y="38"/>
                  </a:lnTo>
                  <a:lnTo>
                    <a:pt x="4" y="34"/>
                  </a:lnTo>
                  <a:lnTo>
                    <a:pt x="4" y="33"/>
                  </a:lnTo>
                  <a:lnTo>
                    <a:pt x="4" y="32"/>
                  </a:lnTo>
                  <a:lnTo>
                    <a:pt x="7" y="30"/>
                  </a:lnTo>
                  <a:lnTo>
                    <a:pt x="7" y="26"/>
                  </a:lnTo>
                  <a:lnTo>
                    <a:pt x="8" y="26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19"/>
                  </a:lnTo>
                  <a:lnTo>
                    <a:pt x="2" y="19"/>
                  </a:lnTo>
                  <a:lnTo>
                    <a:pt x="2" y="16"/>
                  </a:lnTo>
                  <a:lnTo>
                    <a:pt x="1" y="14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1" y="5"/>
                  </a:lnTo>
                  <a:lnTo>
                    <a:pt x="0" y="2"/>
                  </a:lnTo>
                  <a:lnTo>
                    <a:pt x="1" y="0"/>
                  </a:lnTo>
                  <a:lnTo>
                    <a:pt x="25" y="0"/>
                  </a:lnTo>
                  <a:lnTo>
                    <a:pt x="33" y="0"/>
                  </a:lnTo>
                  <a:lnTo>
                    <a:pt x="243" y="0"/>
                  </a:lnTo>
                  <a:lnTo>
                    <a:pt x="243" y="2"/>
                  </a:lnTo>
                  <a:lnTo>
                    <a:pt x="243" y="5"/>
                  </a:lnTo>
                  <a:lnTo>
                    <a:pt x="245" y="6"/>
                  </a:lnTo>
                  <a:lnTo>
                    <a:pt x="246" y="9"/>
                  </a:lnTo>
                  <a:lnTo>
                    <a:pt x="249" y="13"/>
                  </a:lnTo>
                  <a:lnTo>
                    <a:pt x="250" y="16"/>
                  </a:lnTo>
                  <a:lnTo>
                    <a:pt x="247" y="22"/>
                  </a:lnTo>
                  <a:lnTo>
                    <a:pt x="245" y="26"/>
                  </a:lnTo>
                  <a:lnTo>
                    <a:pt x="245" y="28"/>
                  </a:lnTo>
                  <a:lnTo>
                    <a:pt x="246" y="34"/>
                  </a:lnTo>
                  <a:lnTo>
                    <a:pt x="247" y="39"/>
                  </a:lnTo>
                  <a:lnTo>
                    <a:pt x="248" y="42"/>
                  </a:lnTo>
                  <a:lnTo>
                    <a:pt x="249" y="48"/>
                  </a:lnTo>
                  <a:lnTo>
                    <a:pt x="250" y="51"/>
                  </a:lnTo>
                  <a:lnTo>
                    <a:pt x="252" y="53"/>
                  </a:lnTo>
                  <a:lnTo>
                    <a:pt x="257" y="55"/>
                  </a:lnTo>
                  <a:lnTo>
                    <a:pt x="259" y="56"/>
                  </a:lnTo>
                  <a:lnTo>
                    <a:pt x="261" y="56"/>
                  </a:lnTo>
                  <a:lnTo>
                    <a:pt x="264" y="57"/>
                  </a:lnTo>
                  <a:lnTo>
                    <a:pt x="267" y="61"/>
                  </a:lnTo>
                  <a:lnTo>
                    <a:pt x="268" y="63"/>
                  </a:lnTo>
                  <a:lnTo>
                    <a:pt x="268" y="65"/>
                  </a:lnTo>
                  <a:lnTo>
                    <a:pt x="269" y="67"/>
                  </a:lnTo>
                  <a:lnTo>
                    <a:pt x="269" y="70"/>
                  </a:lnTo>
                  <a:lnTo>
                    <a:pt x="278" y="77"/>
                  </a:lnTo>
                  <a:lnTo>
                    <a:pt x="279" y="79"/>
                  </a:lnTo>
                  <a:lnTo>
                    <a:pt x="279" y="82"/>
                  </a:lnTo>
                  <a:lnTo>
                    <a:pt x="279" y="84"/>
                  </a:lnTo>
                  <a:lnTo>
                    <a:pt x="281" y="87"/>
                  </a:lnTo>
                  <a:lnTo>
                    <a:pt x="287" y="90"/>
                  </a:lnTo>
                  <a:lnTo>
                    <a:pt x="290" y="92"/>
                  </a:lnTo>
                  <a:lnTo>
                    <a:pt x="291" y="95"/>
                  </a:lnTo>
                  <a:lnTo>
                    <a:pt x="291" y="99"/>
                  </a:lnTo>
                  <a:lnTo>
                    <a:pt x="292" y="101"/>
                  </a:lnTo>
                  <a:lnTo>
                    <a:pt x="291" y="106"/>
                  </a:lnTo>
                  <a:lnTo>
                    <a:pt x="291" y="108"/>
                  </a:lnTo>
                  <a:lnTo>
                    <a:pt x="290" y="113"/>
                  </a:lnTo>
                  <a:lnTo>
                    <a:pt x="287" y="116"/>
                  </a:lnTo>
                  <a:lnTo>
                    <a:pt x="284" y="118"/>
                  </a:lnTo>
                  <a:lnTo>
                    <a:pt x="283" y="121"/>
                  </a:lnTo>
                  <a:lnTo>
                    <a:pt x="283" y="123"/>
                  </a:lnTo>
                  <a:lnTo>
                    <a:pt x="283" y="127"/>
                  </a:lnTo>
                  <a:lnTo>
                    <a:pt x="282" y="130"/>
                  </a:lnTo>
                  <a:lnTo>
                    <a:pt x="279" y="132"/>
                  </a:lnTo>
                  <a:lnTo>
                    <a:pt x="278" y="133"/>
                  </a:lnTo>
                  <a:lnTo>
                    <a:pt x="274" y="135"/>
                  </a:lnTo>
                  <a:lnTo>
                    <a:pt x="271" y="137"/>
                  </a:lnTo>
                  <a:lnTo>
                    <a:pt x="266" y="139"/>
                  </a:lnTo>
                  <a:lnTo>
                    <a:pt x="260" y="139"/>
                  </a:lnTo>
                  <a:lnTo>
                    <a:pt x="256" y="141"/>
                  </a:lnTo>
                  <a:lnTo>
                    <a:pt x="252" y="140"/>
                  </a:lnTo>
                  <a:lnTo>
                    <a:pt x="251" y="142"/>
                  </a:lnTo>
                  <a:lnTo>
                    <a:pt x="250" y="149"/>
                  </a:lnTo>
                  <a:lnTo>
                    <a:pt x="248" y="152"/>
                  </a:lnTo>
                  <a:lnTo>
                    <a:pt x="248" y="155"/>
                  </a:lnTo>
                  <a:lnTo>
                    <a:pt x="250" y="156"/>
                  </a:lnTo>
                  <a:lnTo>
                    <a:pt x="252" y="158"/>
                  </a:lnTo>
                  <a:lnTo>
                    <a:pt x="253" y="159"/>
                  </a:lnTo>
                  <a:lnTo>
                    <a:pt x="254" y="161"/>
                  </a:lnTo>
                  <a:lnTo>
                    <a:pt x="254" y="165"/>
                  </a:lnTo>
                  <a:lnTo>
                    <a:pt x="256" y="165"/>
                  </a:lnTo>
                  <a:lnTo>
                    <a:pt x="254" y="173"/>
                  </a:lnTo>
                  <a:lnTo>
                    <a:pt x="248" y="182"/>
                  </a:lnTo>
                  <a:lnTo>
                    <a:pt x="248" y="186"/>
                  </a:lnTo>
                  <a:lnTo>
                    <a:pt x="248" y="191"/>
                  </a:lnTo>
                  <a:lnTo>
                    <a:pt x="247" y="193"/>
                  </a:lnTo>
                  <a:lnTo>
                    <a:pt x="241" y="196"/>
                  </a:lnTo>
                  <a:lnTo>
                    <a:pt x="239" y="196"/>
                  </a:lnTo>
                  <a:lnTo>
                    <a:pt x="237" y="197"/>
                  </a:lnTo>
                  <a:lnTo>
                    <a:pt x="236" y="198"/>
                  </a:lnTo>
                  <a:lnTo>
                    <a:pt x="233" y="199"/>
                  </a:lnTo>
                  <a:lnTo>
                    <a:pt x="233" y="200"/>
                  </a:lnTo>
                  <a:lnTo>
                    <a:pt x="236" y="205"/>
                  </a:lnTo>
                  <a:lnTo>
                    <a:pt x="235" y="210"/>
                  </a:lnTo>
                  <a:lnTo>
                    <a:pt x="235" y="212"/>
                  </a:lnTo>
                  <a:lnTo>
                    <a:pt x="233" y="213"/>
                  </a:lnTo>
                  <a:lnTo>
                    <a:pt x="230" y="210"/>
                  </a:lnTo>
                  <a:lnTo>
                    <a:pt x="229" y="206"/>
                  </a:lnTo>
                  <a:lnTo>
                    <a:pt x="226" y="204"/>
                  </a:lnTo>
                  <a:lnTo>
                    <a:pt x="225" y="200"/>
                  </a:lnTo>
                  <a:lnTo>
                    <a:pt x="222" y="199"/>
                  </a:lnTo>
                  <a:lnTo>
                    <a:pt x="221" y="197"/>
                  </a:lnTo>
                  <a:lnTo>
                    <a:pt x="210" y="196"/>
                  </a:lnTo>
                  <a:lnTo>
                    <a:pt x="200" y="197"/>
                  </a:lnTo>
                  <a:lnTo>
                    <a:pt x="137" y="197"/>
                  </a:lnTo>
                  <a:lnTo>
                    <a:pt x="128" y="198"/>
                  </a:lnTo>
                  <a:lnTo>
                    <a:pt x="88" y="198"/>
                  </a:lnTo>
                  <a:lnTo>
                    <a:pt x="75" y="197"/>
                  </a:lnTo>
                  <a:lnTo>
                    <a:pt x="38" y="197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5" name="Freeform 17"/>
            <p:cNvSpPr>
              <a:spLocks/>
            </p:cNvSpPr>
            <p:nvPr/>
          </p:nvSpPr>
          <p:spPr bwMode="auto">
            <a:xfrm>
              <a:off x="3970" y="1457"/>
              <a:ext cx="322" cy="197"/>
            </a:xfrm>
            <a:custGeom>
              <a:avLst/>
              <a:gdLst>
                <a:gd name="T0" fmla="*/ 42 w 339"/>
                <a:gd name="T1" fmla="*/ 0 h 208"/>
                <a:gd name="T2" fmla="*/ 51 w 339"/>
                <a:gd name="T3" fmla="*/ 0 h 208"/>
                <a:gd name="T4" fmla="*/ 115 w 339"/>
                <a:gd name="T5" fmla="*/ 0 h 208"/>
                <a:gd name="T6" fmla="*/ 117 w 339"/>
                <a:gd name="T7" fmla="*/ 5 h 208"/>
                <a:gd name="T8" fmla="*/ 119 w 339"/>
                <a:gd name="T9" fmla="*/ 8 h 208"/>
                <a:gd name="T10" fmla="*/ 121 w 339"/>
                <a:gd name="T11" fmla="*/ 9 h 208"/>
                <a:gd name="T12" fmla="*/ 122 w 339"/>
                <a:gd name="T13" fmla="*/ 9 h 208"/>
                <a:gd name="T14" fmla="*/ 123 w 339"/>
                <a:gd name="T15" fmla="*/ 9 h 208"/>
                <a:gd name="T16" fmla="*/ 121 w 339"/>
                <a:gd name="T17" fmla="*/ 9 h 208"/>
                <a:gd name="T18" fmla="*/ 119 w 339"/>
                <a:gd name="T19" fmla="*/ 9 h 208"/>
                <a:gd name="T20" fmla="*/ 118 w 339"/>
                <a:gd name="T21" fmla="*/ 10 h 208"/>
                <a:gd name="T22" fmla="*/ 120 w 339"/>
                <a:gd name="T23" fmla="*/ 14 h 208"/>
                <a:gd name="T24" fmla="*/ 122 w 339"/>
                <a:gd name="T25" fmla="*/ 16 h 208"/>
                <a:gd name="T26" fmla="*/ 123 w 339"/>
                <a:gd name="T27" fmla="*/ 19 h 208"/>
                <a:gd name="T28" fmla="*/ 124 w 339"/>
                <a:gd name="T29" fmla="*/ 21 h 208"/>
                <a:gd name="T30" fmla="*/ 125 w 339"/>
                <a:gd name="T31" fmla="*/ 21 h 208"/>
                <a:gd name="T32" fmla="*/ 127 w 339"/>
                <a:gd name="T33" fmla="*/ 22 h 208"/>
                <a:gd name="T34" fmla="*/ 126 w 339"/>
                <a:gd name="T35" fmla="*/ 28 h 208"/>
                <a:gd name="T36" fmla="*/ 126 w 339"/>
                <a:gd name="T37" fmla="*/ 38 h 208"/>
                <a:gd name="T38" fmla="*/ 126 w 339"/>
                <a:gd name="T39" fmla="*/ 48 h 208"/>
                <a:gd name="T40" fmla="*/ 125 w 339"/>
                <a:gd name="T41" fmla="*/ 64 h 208"/>
                <a:gd name="T42" fmla="*/ 112 w 339"/>
                <a:gd name="T43" fmla="*/ 74 h 208"/>
                <a:gd name="T44" fmla="*/ 106 w 339"/>
                <a:gd name="T45" fmla="*/ 74 h 208"/>
                <a:gd name="T46" fmla="*/ 90 w 339"/>
                <a:gd name="T47" fmla="*/ 74 h 208"/>
                <a:gd name="T48" fmla="*/ 78 w 339"/>
                <a:gd name="T49" fmla="*/ 74 h 208"/>
                <a:gd name="T50" fmla="*/ 60 w 339"/>
                <a:gd name="T51" fmla="*/ 74 h 208"/>
                <a:gd name="T52" fmla="*/ 44 w 339"/>
                <a:gd name="T53" fmla="*/ 74 h 208"/>
                <a:gd name="T54" fmla="*/ 34 w 339"/>
                <a:gd name="T55" fmla="*/ 74 h 208"/>
                <a:gd name="T56" fmla="*/ 17 w 339"/>
                <a:gd name="T57" fmla="*/ 74 h 208"/>
                <a:gd name="T58" fmla="*/ 2 w 339"/>
                <a:gd name="T59" fmla="*/ 74 h 208"/>
                <a:gd name="T60" fmla="*/ 1 w 339"/>
                <a:gd name="T61" fmla="*/ 56 h 208"/>
                <a:gd name="T62" fmla="*/ 0 w 339"/>
                <a:gd name="T63" fmla="*/ 35 h 208"/>
                <a:gd name="T64" fmla="*/ 0 w 339"/>
                <a:gd name="T65" fmla="*/ 24 h 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39"/>
                <a:gd name="T100" fmla="*/ 0 h 208"/>
                <a:gd name="T101" fmla="*/ 339 w 339"/>
                <a:gd name="T102" fmla="*/ 208 h 2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39" h="208">
                  <a:moveTo>
                    <a:pt x="0" y="0"/>
                  </a:moveTo>
                  <a:lnTo>
                    <a:pt x="109" y="0"/>
                  </a:lnTo>
                  <a:lnTo>
                    <a:pt x="130" y="2"/>
                  </a:lnTo>
                  <a:lnTo>
                    <a:pt x="134" y="0"/>
                  </a:lnTo>
                  <a:lnTo>
                    <a:pt x="302" y="0"/>
                  </a:lnTo>
                  <a:lnTo>
                    <a:pt x="304" y="0"/>
                  </a:lnTo>
                  <a:lnTo>
                    <a:pt x="307" y="2"/>
                  </a:lnTo>
                  <a:lnTo>
                    <a:pt x="309" y="5"/>
                  </a:lnTo>
                  <a:lnTo>
                    <a:pt x="313" y="9"/>
                  </a:lnTo>
                  <a:lnTo>
                    <a:pt x="317" y="8"/>
                  </a:lnTo>
                  <a:lnTo>
                    <a:pt x="320" y="6"/>
                  </a:lnTo>
                  <a:lnTo>
                    <a:pt x="321" y="9"/>
                  </a:lnTo>
                  <a:lnTo>
                    <a:pt x="324" y="9"/>
                  </a:lnTo>
                  <a:lnTo>
                    <a:pt x="324" y="15"/>
                  </a:lnTo>
                  <a:lnTo>
                    <a:pt x="322" y="15"/>
                  </a:lnTo>
                  <a:lnTo>
                    <a:pt x="325" y="18"/>
                  </a:lnTo>
                  <a:lnTo>
                    <a:pt x="323" y="19"/>
                  </a:lnTo>
                  <a:lnTo>
                    <a:pt x="320" y="18"/>
                  </a:lnTo>
                  <a:lnTo>
                    <a:pt x="320" y="21"/>
                  </a:lnTo>
                  <a:lnTo>
                    <a:pt x="317" y="23"/>
                  </a:lnTo>
                  <a:lnTo>
                    <a:pt x="315" y="27"/>
                  </a:lnTo>
                  <a:lnTo>
                    <a:pt x="313" y="31"/>
                  </a:lnTo>
                  <a:lnTo>
                    <a:pt x="313" y="33"/>
                  </a:lnTo>
                  <a:lnTo>
                    <a:pt x="319" y="38"/>
                  </a:lnTo>
                  <a:lnTo>
                    <a:pt x="321" y="41"/>
                  </a:lnTo>
                  <a:lnTo>
                    <a:pt x="324" y="42"/>
                  </a:lnTo>
                  <a:lnTo>
                    <a:pt x="324" y="46"/>
                  </a:lnTo>
                  <a:lnTo>
                    <a:pt x="325" y="50"/>
                  </a:lnTo>
                  <a:lnTo>
                    <a:pt x="327" y="55"/>
                  </a:lnTo>
                  <a:lnTo>
                    <a:pt x="330" y="56"/>
                  </a:lnTo>
                  <a:lnTo>
                    <a:pt x="330" y="57"/>
                  </a:lnTo>
                  <a:lnTo>
                    <a:pt x="333" y="56"/>
                  </a:lnTo>
                  <a:lnTo>
                    <a:pt x="336" y="59"/>
                  </a:lnTo>
                  <a:lnTo>
                    <a:pt x="338" y="60"/>
                  </a:lnTo>
                  <a:lnTo>
                    <a:pt x="336" y="66"/>
                  </a:lnTo>
                  <a:lnTo>
                    <a:pt x="336" y="80"/>
                  </a:lnTo>
                  <a:lnTo>
                    <a:pt x="336" y="87"/>
                  </a:lnTo>
                  <a:lnTo>
                    <a:pt x="336" y="105"/>
                  </a:lnTo>
                  <a:lnTo>
                    <a:pt x="336" y="111"/>
                  </a:lnTo>
                  <a:lnTo>
                    <a:pt x="336" y="135"/>
                  </a:lnTo>
                  <a:lnTo>
                    <a:pt x="336" y="180"/>
                  </a:lnTo>
                  <a:lnTo>
                    <a:pt x="335" y="182"/>
                  </a:lnTo>
                  <a:lnTo>
                    <a:pt x="335" y="206"/>
                  </a:lnTo>
                  <a:lnTo>
                    <a:pt x="299" y="206"/>
                  </a:lnTo>
                  <a:lnTo>
                    <a:pt x="294" y="204"/>
                  </a:lnTo>
                  <a:lnTo>
                    <a:pt x="282" y="206"/>
                  </a:lnTo>
                  <a:lnTo>
                    <a:pt x="249" y="206"/>
                  </a:lnTo>
                  <a:lnTo>
                    <a:pt x="240" y="207"/>
                  </a:lnTo>
                  <a:lnTo>
                    <a:pt x="221" y="207"/>
                  </a:lnTo>
                  <a:lnTo>
                    <a:pt x="208" y="206"/>
                  </a:lnTo>
                  <a:lnTo>
                    <a:pt x="192" y="207"/>
                  </a:lnTo>
                  <a:lnTo>
                    <a:pt x="158" y="207"/>
                  </a:lnTo>
                  <a:lnTo>
                    <a:pt x="137" y="206"/>
                  </a:lnTo>
                  <a:lnTo>
                    <a:pt x="116" y="207"/>
                  </a:lnTo>
                  <a:lnTo>
                    <a:pt x="92" y="207"/>
                  </a:lnTo>
                  <a:lnTo>
                    <a:pt x="89" y="206"/>
                  </a:lnTo>
                  <a:lnTo>
                    <a:pt x="65" y="207"/>
                  </a:lnTo>
                  <a:lnTo>
                    <a:pt x="44" y="207"/>
                  </a:lnTo>
                  <a:lnTo>
                    <a:pt x="22" y="206"/>
                  </a:lnTo>
                  <a:lnTo>
                    <a:pt x="2" y="207"/>
                  </a:lnTo>
                  <a:lnTo>
                    <a:pt x="1" y="207"/>
                  </a:lnTo>
                  <a:lnTo>
                    <a:pt x="1" y="155"/>
                  </a:lnTo>
                  <a:lnTo>
                    <a:pt x="0" y="119"/>
                  </a:lnTo>
                  <a:lnTo>
                    <a:pt x="0" y="96"/>
                  </a:lnTo>
                  <a:lnTo>
                    <a:pt x="1" y="90"/>
                  </a:lnTo>
                  <a:lnTo>
                    <a:pt x="0" y="66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6" name="Freeform 18"/>
            <p:cNvSpPr>
              <a:spLocks/>
            </p:cNvSpPr>
            <p:nvPr/>
          </p:nvSpPr>
          <p:spPr bwMode="auto">
            <a:xfrm>
              <a:off x="4520" y="1515"/>
              <a:ext cx="319" cy="170"/>
            </a:xfrm>
            <a:custGeom>
              <a:avLst/>
              <a:gdLst>
                <a:gd name="T0" fmla="*/ 7 w 336"/>
                <a:gd name="T1" fmla="*/ 59 h 180"/>
                <a:gd name="T2" fmla="*/ 9 w 336"/>
                <a:gd name="T3" fmla="*/ 55 h 180"/>
                <a:gd name="T4" fmla="*/ 9 w 336"/>
                <a:gd name="T5" fmla="*/ 50 h 180"/>
                <a:gd name="T6" fmla="*/ 9 w 336"/>
                <a:gd name="T7" fmla="*/ 46 h 180"/>
                <a:gd name="T8" fmla="*/ 9 w 336"/>
                <a:gd name="T9" fmla="*/ 43 h 180"/>
                <a:gd name="T10" fmla="*/ 12 w 336"/>
                <a:gd name="T11" fmla="*/ 46 h 180"/>
                <a:gd name="T12" fmla="*/ 16 w 336"/>
                <a:gd name="T13" fmla="*/ 45 h 180"/>
                <a:gd name="T14" fmla="*/ 16 w 336"/>
                <a:gd name="T15" fmla="*/ 40 h 180"/>
                <a:gd name="T16" fmla="*/ 21 w 336"/>
                <a:gd name="T17" fmla="*/ 39 h 180"/>
                <a:gd name="T18" fmla="*/ 22 w 336"/>
                <a:gd name="T19" fmla="*/ 35 h 180"/>
                <a:gd name="T20" fmla="*/ 23 w 336"/>
                <a:gd name="T21" fmla="*/ 32 h 180"/>
                <a:gd name="T22" fmla="*/ 25 w 336"/>
                <a:gd name="T23" fmla="*/ 29 h 180"/>
                <a:gd name="T24" fmla="*/ 28 w 336"/>
                <a:gd name="T25" fmla="*/ 28 h 180"/>
                <a:gd name="T26" fmla="*/ 29 w 336"/>
                <a:gd name="T27" fmla="*/ 27 h 180"/>
                <a:gd name="T28" fmla="*/ 35 w 336"/>
                <a:gd name="T29" fmla="*/ 28 h 180"/>
                <a:gd name="T30" fmla="*/ 39 w 336"/>
                <a:gd name="T31" fmla="*/ 31 h 180"/>
                <a:gd name="T32" fmla="*/ 42 w 336"/>
                <a:gd name="T33" fmla="*/ 27 h 180"/>
                <a:gd name="T34" fmla="*/ 46 w 336"/>
                <a:gd name="T35" fmla="*/ 28 h 180"/>
                <a:gd name="T36" fmla="*/ 48 w 336"/>
                <a:gd name="T37" fmla="*/ 27 h 180"/>
                <a:gd name="T38" fmla="*/ 50 w 336"/>
                <a:gd name="T39" fmla="*/ 25 h 180"/>
                <a:gd name="T40" fmla="*/ 51 w 336"/>
                <a:gd name="T41" fmla="*/ 23 h 180"/>
                <a:gd name="T42" fmla="*/ 52 w 336"/>
                <a:gd name="T43" fmla="*/ 23 h 180"/>
                <a:gd name="T44" fmla="*/ 53 w 336"/>
                <a:gd name="T45" fmla="*/ 25 h 180"/>
                <a:gd name="T46" fmla="*/ 56 w 336"/>
                <a:gd name="T47" fmla="*/ 26 h 180"/>
                <a:gd name="T48" fmla="*/ 59 w 336"/>
                <a:gd name="T49" fmla="*/ 23 h 180"/>
                <a:gd name="T50" fmla="*/ 63 w 336"/>
                <a:gd name="T51" fmla="*/ 20 h 180"/>
                <a:gd name="T52" fmla="*/ 65 w 336"/>
                <a:gd name="T53" fmla="*/ 16 h 180"/>
                <a:gd name="T54" fmla="*/ 66 w 336"/>
                <a:gd name="T55" fmla="*/ 10 h 180"/>
                <a:gd name="T56" fmla="*/ 69 w 336"/>
                <a:gd name="T57" fmla="*/ 9 h 180"/>
                <a:gd name="T58" fmla="*/ 73 w 336"/>
                <a:gd name="T59" fmla="*/ 9 h 180"/>
                <a:gd name="T60" fmla="*/ 77 w 336"/>
                <a:gd name="T61" fmla="*/ 9 h 180"/>
                <a:gd name="T62" fmla="*/ 76 w 336"/>
                <a:gd name="T63" fmla="*/ 8 h 180"/>
                <a:gd name="T64" fmla="*/ 77 w 336"/>
                <a:gd name="T65" fmla="*/ 0 h 180"/>
                <a:gd name="T66" fmla="*/ 81 w 336"/>
                <a:gd name="T67" fmla="*/ 1 h 180"/>
                <a:gd name="T68" fmla="*/ 85 w 336"/>
                <a:gd name="T69" fmla="*/ 7 h 180"/>
                <a:gd name="T70" fmla="*/ 86 w 336"/>
                <a:gd name="T71" fmla="*/ 9 h 180"/>
                <a:gd name="T72" fmla="*/ 90 w 336"/>
                <a:gd name="T73" fmla="*/ 9 h 180"/>
                <a:gd name="T74" fmla="*/ 95 w 336"/>
                <a:gd name="T75" fmla="*/ 9 h 180"/>
                <a:gd name="T76" fmla="*/ 99 w 336"/>
                <a:gd name="T77" fmla="*/ 9 h 180"/>
                <a:gd name="T78" fmla="*/ 103 w 336"/>
                <a:gd name="T79" fmla="*/ 10 h 180"/>
                <a:gd name="T80" fmla="*/ 107 w 336"/>
                <a:gd name="T81" fmla="*/ 9 h 180"/>
                <a:gd name="T82" fmla="*/ 110 w 336"/>
                <a:gd name="T83" fmla="*/ 11 h 180"/>
                <a:gd name="T84" fmla="*/ 114 w 336"/>
                <a:gd name="T85" fmla="*/ 14 h 180"/>
                <a:gd name="T86" fmla="*/ 115 w 336"/>
                <a:gd name="T87" fmla="*/ 20 h 180"/>
                <a:gd name="T88" fmla="*/ 115 w 336"/>
                <a:gd name="T89" fmla="*/ 25 h 180"/>
                <a:gd name="T90" fmla="*/ 117 w 336"/>
                <a:gd name="T91" fmla="*/ 28 h 180"/>
                <a:gd name="T92" fmla="*/ 120 w 336"/>
                <a:gd name="T93" fmla="*/ 34 h 180"/>
                <a:gd name="T94" fmla="*/ 123 w 336"/>
                <a:gd name="T95" fmla="*/ 37 h 180"/>
                <a:gd name="T96" fmla="*/ 121 w 336"/>
                <a:gd name="T97" fmla="*/ 41 h 180"/>
                <a:gd name="T98" fmla="*/ 116 w 336"/>
                <a:gd name="T99" fmla="*/ 44 h 180"/>
                <a:gd name="T100" fmla="*/ 111 w 336"/>
                <a:gd name="T101" fmla="*/ 49 h 180"/>
                <a:gd name="T102" fmla="*/ 108 w 336"/>
                <a:gd name="T103" fmla="*/ 53 h 180"/>
                <a:gd name="T104" fmla="*/ 104 w 336"/>
                <a:gd name="T105" fmla="*/ 55 h 180"/>
                <a:gd name="T106" fmla="*/ 98 w 336"/>
                <a:gd name="T107" fmla="*/ 58 h 180"/>
                <a:gd name="T108" fmla="*/ 77 w 336"/>
                <a:gd name="T109" fmla="*/ 58 h 180"/>
                <a:gd name="T110" fmla="*/ 54 w 336"/>
                <a:gd name="T111" fmla="*/ 58 h 180"/>
                <a:gd name="T112" fmla="*/ 47 w 336"/>
                <a:gd name="T113" fmla="*/ 58 h 180"/>
                <a:gd name="T114" fmla="*/ 44 w 336"/>
                <a:gd name="T115" fmla="*/ 58 h 180"/>
                <a:gd name="T116" fmla="*/ 23 w 336"/>
                <a:gd name="T117" fmla="*/ 57 h 180"/>
                <a:gd name="T118" fmla="*/ 0 w 336"/>
                <a:gd name="T119" fmla="*/ 61 h 1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36"/>
                <a:gd name="T181" fmla="*/ 0 h 180"/>
                <a:gd name="T182" fmla="*/ 336 w 336"/>
                <a:gd name="T183" fmla="*/ 180 h 18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36" h="180">
                  <a:moveTo>
                    <a:pt x="0" y="179"/>
                  </a:moveTo>
                  <a:lnTo>
                    <a:pt x="3" y="169"/>
                  </a:lnTo>
                  <a:lnTo>
                    <a:pt x="7" y="175"/>
                  </a:lnTo>
                  <a:lnTo>
                    <a:pt x="9" y="173"/>
                  </a:lnTo>
                  <a:lnTo>
                    <a:pt x="10" y="167"/>
                  </a:lnTo>
                  <a:lnTo>
                    <a:pt x="12" y="163"/>
                  </a:lnTo>
                  <a:lnTo>
                    <a:pt x="11" y="158"/>
                  </a:lnTo>
                  <a:lnTo>
                    <a:pt x="13" y="152"/>
                  </a:lnTo>
                  <a:lnTo>
                    <a:pt x="13" y="148"/>
                  </a:lnTo>
                  <a:lnTo>
                    <a:pt x="11" y="146"/>
                  </a:lnTo>
                  <a:lnTo>
                    <a:pt x="9" y="143"/>
                  </a:lnTo>
                  <a:lnTo>
                    <a:pt x="11" y="137"/>
                  </a:lnTo>
                  <a:lnTo>
                    <a:pt x="13" y="132"/>
                  </a:lnTo>
                  <a:lnTo>
                    <a:pt x="17" y="129"/>
                  </a:lnTo>
                  <a:lnTo>
                    <a:pt x="21" y="129"/>
                  </a:lnTo>
                  <a:lnTo>
                    <a:pt x="24" y="130"/>
                  </a:lnTo>
                  <a:lnTo>
                    <a:pt x="28" y="135"/>
                  </a:lnTo>
                  <a:lnTo>
                    <a:pt x="33" y="136"/>
                  </a:lnTo>
                  <a:lnTo>
                    <a:pt x="38" y="139"/>
                  </a:lnTo>
                  <a:lnTo>
                    <a:pt x="40" y="140"/>
                  </a:lnTo>
                  <a:lnTo>
                    <a:pt x="42" y="133"/>
                  </a:lnTo>
                  <a:lnTo>
                    <a:pt x="39" y="128"/>
                  </a:lnTo>
                  <a:lnTo>
                    <a:pt x="39" y="125"/>
                  </a:lnTo>
                  <a:lnTo>
                    <a:pt x="41" y="118"/>
                  </a:lnTo>
                  <a:lnTo>
                    <a:pt x="44" y="115"/>
                  </a:lnTo>
                  <a:lnTo>
                    <a:pt x="47" y="115"/>
                  </a:lnTo>
                  <a:lnTo>
                    <a:pt x="54" y="113"/>
                  </a:lnTo>
                  <a:lnTo>
                    <a:pt x="57" y="113"/>
                  </a:lnTo>
                  <a:lnTo>
                    <a:pt x="57" y="108"/>
                  </a:lnTo>
                  <a:lnTo>
                    <a:pt x="55" y="101"/>
                  </a:lnTo>
                  <a:lnTo>
                    <a:pt x="56" y="97"/>
                  </a:lnTo>
                  <a:lnTo>
                    <a:pt x="58" y="96"/>
                  </a:lnTo>
                  <a:lnTo>
                    <a:pt x="60" y="93"/>
                  </a:lnTo>
                  <a:lnTo>
                    <a:pt x="66" y="91"/>
                  </a:lnTo>
                  <a:lnTo>
                    <a:pt x="67" y="87"/>
                  </a:lnTo>
                  <a:lnTo>
                    <a:pt x="66" y="85"/>
                  </a:lnTo>
                  <a:lnTo>
                    <a:pt x="69" y="83"/>
                  </a:lnTo>
                  <a:lnTo>
                    <a:pt x="72" y="85"/>
                  </a:lnTo>
                  <a:lnTo>
                    <a:pt x="76" y="83"/>
                  </a:lnTo>
                  <a:lnTo>
                    <a:pt x="76" y="87"/>
                  </a:lnTo>
                  <a:lnTo>
                    <a:pt x="79" y="89"/>
                  </a:lnTo>
                  <a:lnTo>
                    <a:pt x="80" y="80"/>
                  </a:lnTo>
                  <a:lnTo>
                    <a:pt x="84" y="82"/>
                  </a:lnTo>
                  <a:lnTo>
                    <a:pt x="86" y="82"/>
                  </a:lnTo>
                  <a:lnTo>
                    <a:pt x="92" y="83"/>
                  </a:lnTo>
                  <a:lnTo>
                    <a:pt x="98" y="87"/>
                  </a:lnTo>
                  <a:lnTo>
                    <a:pt x="100" y="87"/>
                  </a:lnTo>
                  <a:lnTo>
                    <a:pt x="102" y="91"/>
                  </a:lnTo>
                  <a:lnTo>
                    <a:pt x="105" y="87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5" y="78"/>
                  </a:lnTo>
                  <a:lnTo>
                    <a:pt x="119" y="83"/>
                  </a:lnTo>
                  <a:lnTo>
                    <a:pt x="123" y="83"/>
                  </a:lnTo>
                  <a:lnTo>
                    <a:pt x="123" y="87"/>
                  </a:lnTo>
                  <a:lnTo>
                    <a:pt x="126" y="82"/>
                  </a:lnTo>
                  <a:lnTo>
                    <a:pt x="130" y="80"/>
                  </a:lnTo>
                  <a:lnTo>
                    <a:pt x="128" y="77"/>
                  </a:lnTo>
                  <a:lnTo>
                    <a:pt x="130" y="73"/>
                  </a:lnTo>
                  <a:lnTo>
                    <a:pt x="133" y="72"/>
                  </a:lnTo>
                  <a:lnTo>
                    <a:pt x="133" y="67"/>
                  </a:lnTo>
                  <a:lnTo>
                    <a:pt x="136" y="68"/>
                  </a:lnTo>
                  <a:lnTo>
                    <a:pt x="138" y="67"/>
                  </a:lnTo>
                  <a:lnTo>
                    <a:pt x="136" y="66"/>
                  </a:lnTo>
                  <a:lnTo>
                    <a:pt x="138" y="63"/>
                  </a:lnTo>
                  <a:lnTo>
                    <a:pt x="139" y="64"/>
                  </a:lnTo>
                  <a:lnTo>
                    <a:pt x="140" y="67"/>
                  </a:lnTo>
                  <a:lnTo>
                    <a:pt x="140" y="71"/>
                  </a:lnTo>
                  <a:lnTo>
                    <a:pt x="142" y="74"/>
                  </a:lnTo>
                  <a:lnTo>
                    <a:pt x="144" y="75"/>
                  </a:lnTo>
                  <a:lnTo>
                    <a:pt x="146" y="75"/>
                  </a:lnTo>
                  <a:lnTo>
                    <a:pt x="150" y="78"/>
                  </a:lnTo>
                  <a:lnTo>
                    <a:pt x="155" y="77"/>
                  </a:lnTo>
                  <a:lnTo>
                    <a:pt x="157" y="71"/>
                  </a:lnTo>
                  <a:lnTo>
                    <a:pt x="157" y="67"/>
                  </a:lnTo>
                  <a:lnTo>
                    <a:pt x="160" y="59"/>
                  </a:lnTo>
                  <a:lnTo>
                    <a:pt x="163" y="57"/>
                  </a:lnTo>
                  <a:lnTo>
                    <a:pt x="168" y="55"/>
                  </a:lnTo>
                  <a:lnTo>
                    <a:pt x="169" y="50"/>
                  </a:lnTo>
                  <a:lnTo>
                    <a:pt x="171" y="46"/>
                  </a:lnTo>
                  <a:lnTo>
                    <a:pt x="175" y="46"/>
                  </a:lnTo>
                  <a:lnTo>
                    <a:pt x="177" y="42"/>
                  </a:lnTo>
                  <a:lnTo>
                    <a:pt x="178" y="40"/>
                  </a:lnTo>
                  <a:lnTo>
                    <a:pt x="178" y="33"/>
                  </a:lnTo>
                  <a:lnTo>
                    <a:pt x="178" y="27"/>
                  </a:lnTo>
                  <a:lnTo>
                    <a:pt x="185" y="26"/>
                  </a:lnTo>
                  <a:lnTo>
                    <a:pt x="188" y="29"/>
                  </a:lnTo>
                  <a:lnTo>
                    <a:pt x="190" y="29"/>
                  </a:lnTo>
                  <a:lnTo>
                    <a:pt x="196" y="26"/>
                  </a:lnTo>
                  <a:lnTo>
                    <a:pt x="198" y="24"/>
                  </a:lnTo>
                  <a:lnTo>
                    <a:pt x="202" y="23"/>
                  </a:lnTo>
                  <a:lnTo>
                    <a:pt x="206" y="24"/>
                  </a:lnTo>
                  <a:lnTo>
                    <a:pt x="206" y="19"/>
                  </a:lnTo>
                  <a:lnTo>
                    <a:pt x="203" y="15"/>
                  </a:lnTo>
                  <a:lnTo>
                    <a:pt x="204" y="12"/>
                  </a:lnTo>
                  <a:lnTo>
                    <a:pt x="204" y="8"/>
                  </a:lnTo>
                  <a:lnTo>
                    <a:pt x="203" y="4"/>
                  </a:lnTo>
                  <a:lnTo>
                    <a:pt x="206" y="0"/>
                  </a:lnTo>
                  <a:lnTo>
                    <a:pt x="207" y="0"/>
                  </a:lnTo>
                  <a:lnTo>
                    <a:pt x="211" y="1"/>
                  </a:lnTo>
                  <a:lnTo>
                    <a:pt x="215" y="4"/>
                  </a:lnTo>
                  <a:lnTo>
                    <a:pt x="220" y="1"/>
                  </a:lnTo>
                  <a:lnTo>
                    <a:pt x="222" y="0"/>
                  </a:lnTo>
                  <a:lnTo>
                    <a:pt x="223" y="4"/>
                  </a:lnTo>
                  <a:lnTo>
                    <a:pt x="229" y="7"/>
                  </a:lnTo>
                  <a:lnTo>
                    <a:pt x="231" y="11"/>
                  </a:lnTo>
                  <a:lnTo>
                    <a:pt x="231" y="14"/>
                  </a:lnTo>
                  <a:lnTo>
                    <a:pt x="233" y="20"/>
                  </a:lnTo>
                  <a:lnTo>
                    <a:pt x="236" y="21"/>
                  </a:lnTo>
                  <a:lnTo>
                    <a:pt x="239" y="23"/>
                  </a:lnTo>
                  <a:lnTo>
                    <a:pt x="244" y="23"/>
                  </a:lnTo>
                  <a:lnTo>
                    <a:pt x="247" y="24"/>
                  </a:lnTo>
                  <a:lnTo>
                    <a:pt x="250" y="27"/>
                  </a:lnTo>
                  <a:lnTo>
                    <a:pt x="254" y="31"/>
                  </a:lnTo>
                  <a:lnTo>
                    <a:pt x="258" y="33"/>
                  </a:lnTo>
                  <a:lnTo>
                    <a:pt x="260" y="29"/>
                  </a:lnTo>
                  <a:lnTo>
                    <a:pt x="264" y="29"/>
                  </a:lnTo>
                  <a:lnTo>
                    <a:pt x="271" y="31"/>
                  </a:lnTo>
                  <a:lnTo>
                    <a:pt x="275" y="34"/>
                  </a:lnTo>
                  <a:lnTo>
                    <a:pt x="277" y="33"/>
                  </a:lnTo>
                  <a:lnTo>
                    <a:pt x="282" y="33"/>
                  </a:lnTo>
                  <a:lnTo>
                    <a:pt x="283" y="29"/>
                  </a:lnTo>
                  <a:lnTo>
                    <a:pt x="288" y="27"/>
                  </a:lnTo>
                  <a:lnTo>
                    <a:pt x="292" y="26"/>
                  </a:lnTo>
                  <a:lnTo>
                    <a:pt x="294" y="29"/>
                  </a:lnTo>
                  <a:lnTo>
                    <a:pt x="295" y="34"/>
                  </a:lnTo>
                  <a:lnTo>
                    <a:pt x="297" y="36"/>
                  </a:lnTo>
                  <a:lnTo>
                    <a:pt x="302" y="39"/>
                  </a:lnTo>
                  <a:lnTo>
                    <a:pt x="305" y="41"/>
                  </a:lnTo>
                  <a:lnTo>
                    <a:pt x="307" y="47"/>
                  </a:lnTo>
                  <a:lnTo>
                    <a:pt x="306" y="53"/>
                  </a:lnTo>
                  <a:lnTo>
                    <a:pt x="307" y="56"/>
                  </a:lnTo>
                  <a:lnTo>
                    <a:pt x="306" y="60"/>
                  </a:lnTo>
                  <a:lnTo>
                    <a:pt x="305" y="66"/>
                  </a:lnTo>
                  <a:lnTo>
                    <a:pt x="308" y="72"/>
                  </a:lnTo>
                  <a:lnTo>
                    <a:pt x="312" y="79"/>
                  </a:lnTo>
                  <a:lnTo>
                    <a:pt x="311" y="82"/>
                  </a:lnTo>
                  <a:lnTo>
                    <a:pt x="313" y="83"/>
                  </a:lnTo>
                  <a:lnTo>
                    <a:pt x="315" y="90"/>
                  </a:lnTo>
                  <a:lnTo>
                    <a:pt x="319" y="93"/>
                  </a:lnTo>
                  <a:lnTo>
                    <a:pt x="320" y="98"/>
                  </a:lnTo>
                  <a:lnTo>
                    <a:pt x="324" y="103"/>
                  </a:lnTo>
                  <a:lnTo>
                    <a:pt x="328" y="106"/>
                  </a:lnTo>
                  <a:lnTo>
                    <a:pt x="330" y="108"/>
                  </a:lnTo>
                  <a:lnTo>
                    <a:pt x="335" y="108"/>
                  </a:lnTo>
                  <a:lnTo>
                    <a:pt x="326" y="118"/>
                  </a:lnTo>
                  <a:lnTo>
                    <a:pt x="322" y="121"/>
                  </a:lnTo>
                  <a:lnTo>
                    <a:pt x="319" y="127"/>
                  </a:lnTo>
                  <a:lnTo>
                    <a:pt x="314" y="128"/>
                  </a:lnTo>
                  <a:lnTo>
                    <a:pt x="309" y="130"/>
                  </a:lnTo>
                  <a:lnTo>
                    <a:pt x="302" y="137"/>
                  </a:lnTo>
                  <a:lnTo>
                    <a:pt x="302" y="143"/>
                  </a:lnTo>
                  <a:lnTo>
                    <a:pt x="297" y="145"/>
                  </a:lnTo>
                  <a:lnTo>
                    <a:pt x="294" y="148"/>
                  </a:lnTo>
                  <a:lnTo>
                    <a:pt x="293" y="152"/>
                  </a:lnTo>
                  <a:lnTo>
                    <a:pt x="290" y="155"/>
                  </a:lnTo>
                  <a:lnTo>
                    <a:pt x="286" y="155"/>
                  </a:lnTo>
                  <a:lnTo>
                    <a:pt x="283" y="162"/>
                  </a:lnTo>
                  <a:lnTo>
                    <a:pt x="280" y="163"/>
                  </a:lnTo>
                  <a:lnTo>
                    <a:pt x="268" y="169"/>
                  </a:lnTo>
                  <a:lnTo>
                    <a:pt x="266" y="169"/>
                  </a:lnTo>
                  <a:lnTo>
                    <a:pt x="260" y="171"/>
                  </a:lnTo>
                  <a:lnTo>
                    <a:pt x="233" y="173"/>
                  </a:lnTo>
                  <a:lnTo>
                    <a:pt x="211" y="171"/>
                  </a:lnTo>
                  <a:lnTo>
                    <a:pt x="207" y="171"/>
                  </a:lnTo>
                  <a:lnTo>
                    <a:pt x="200" y="171"/>
                  </a:lnTo>
                  <a:lnTo>
                    <a:pt x="155" y="171"/>
                  </a:lnTo>
                  <a:lnTo>
                    <a:pt x="144" y="169"/>
                  </a:lnTo>
                  <a:lnTo>
                    <a:pt x="135" y="169"/>
                  </a:lnTo>
                  <a:lnTo>
                    <a:pt x="133" y="169"/>
                  </a:lnTo>
                  <a:lnTo>
                    <a:pt x="129" y="169"/>
                  </a:lnTo>
                  <a:lnTo>
                    <a:pt x="126" y="169"/>
                  </a:lnTo>
                  <a:lnTo>
                    <a:pt x="122" y="169"/>
                  </a:lnTo>
                  <a:lnTo>
                    <a:pt x="118" y="169"/>
                  </a:lnTo>
                  <a:lnTo>
                    <a:pt x="69" y="169"/>
                  </a:lnTo>
                  <a:lnTo>
                    <a:pt x="65" y="167"/>
                  </a:lnTo>
                  <a:lnTo>
                    <a:pt x="60" y="167"/>
                  </a:lnTo>
                  <a:lnTo>
                    <a:pt x="60" y="171"/>
                  </a:lnTo>
                  <a:lnTo>
                    <a:pt x="60" y="179"/>
                  </a:lnTo>
                  <a:lnTo>
                    <a:pt x="0" y="179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7" name="Freeform 19"/>
            <p:cNvSpPr>
              <a:spLocks/>
            </p:cNvSpPr>
            <p:nvPr/>
          </p:nvSpPr>
          <p:spPr bwMode="auto">
            <a:xfrm>
              <a:off x="4319" y="1914"/>
              <a:ext cx="218" cy="265"/>
            </a:xfrm>
            <a:custGeom>
              <a:avLst/>
              <a:gdLst>
                <a:gd name="T0" fmla="*/ 9 w 230"/>
                <a:gd name="T1" fmla="*/ 72 h 281"/>
                <a:gd name="T2" fmla="*/ 9 w 230"/>
                <a:gd name="T3" fmla="*/ 66 h 281"/>
                <a:gd name="T4" fmla="*/ 9 w 230"/>
                <a:gd name="T5" fmla="*/ 58 h 281"/>
                <a:gd name="T6" fmla="*/ 9 w 230"/>
                <a:gd name="T7" fmla="*/ 53 h 281"/>
                <a:gd name="T8" fmla="*/ 9 w 230"/>
                <a:gd name="T9" fmla="*/ 46 h 281"/>
                <a:gd name="T10" fmla="*/ 9 w 230"/>
                <a:gd name="T11" fmla="*/ 41 h 281"/>
                <a:gd name="T12" fmla="*/ 9 w 230"/>
                <a:gd name="T13" fmla="*/ 36 h 281"/>
                <a:gd name="T14" fmla="*/ 9 w 230"/>
                <a:gd name="T15" fmla="*/ 27 h 281"/>
                <a:gd name="T16" fmla="*/ 0 w 230"/>
                <a:gd name="T17" fmla="*/ 20 h 281"/>
                <a:gd name="T18" fmla="*/ 9 w 230"/>
                <a:gd name="T19" fmla="*/ 1 h 281"/>
                <a:gd name="T20" fmla="*/ 47 w 230"/>
                <a:gd name="T21" fmla="*/ 2 h 281"/>
                <a:gd name="T22" fmla="*/ 49 w 230"/>
                <a:gd name="T23" fmla="*/ 7 h 281"/>
                <a:gd name="T24" fmla="*/ 48 w 230"/>
                <a:gd name="T25" fmla="*/ 8 h 281"/>
                <a:gd name="T26" fmla="*/ 50 w 230"/>
                <a:gd name="T27" fmla="*/ 12 h 281"/>
                <a:gd name="T28" fmla="*/ 50 w 230"/>
                <a:gd name="T29" fmla="*/ 16 h 281"/>
                <a:gd name="T30" fmla="*/ 48 w 230"/>
                <a:gd name="T31" fmla="*/ 19 h 281"/>
                <a:gd name="T32" fmla="*/ 50 w 230"/>
                <a:gd name="T33" fmla="*/ 21 h 281"/>
                <a:gd name="T34" fmla="*/ 48 w 230"/>
                <a:gd name="T35" fmla="*/ 22 h 281"/>
                <a:gd name="T36" fmla="*/ 45 w 230"/>
                <a:gd name="T37" fmla="*/ 27 h 281"/>
                <a:gd name="T38" fmla="*/ 44 w 230"/>
                <a:gd name="T39" fmla="*/ 30 h 281"/>
                <a:gd name="T40" fmla="*/ 43 w 230"/>
                <a:gd name="T41" fmla="*/ 33 h 281"/>
                <a:gd name="T42" fmla="*/ 41 w 230"/>
                <a:gd name="T43" fmla="*/ 38 h 281"/>
                <a:gd name="T44" fmla="*/ 41 w 230"/>
                <a:gd name="T45" fmla="*/ 41 h 281"/>
                <a:gd name="T46" fmla="*/ 61 w 230"/>
                <a:gd name="T47" fmla="*/ 46 h 281"/>
                <a:gd name="T48" fmla="*/ 70 w 230"/>
                <a:gd name="T49" fmla="*/ 51 h 281"/>
                <a:gd name="T50" fmla="*/ 73 w 230"/>
                <a:gd name="T51" fmla="*/ 58 h 281"/>
                <a:gd name="T52" fmla="*/ 74 w 230"/>
                <a:gd name="T53" fmla="*/ 65 h 281"/>
                <a:gd name="T54" fmla="*/ 69 w 230"/>
                <a:gd name="T55" fmla="*/ 64 h 281"/>
                <a:gd name="T56" fmla="*/ 66 w 230"/>
                <a:gd name="T57" fmla="*/ 61 h 281"/>
                <a:gd name="T58" fmla="*/ 60 w 230"/>
                <a:gd name="T59" fmla="*/ 65 h 281"/>
                <a:gd name="T60" fmla="*/ 62 w 230"/>
                <a:gd name="T61" fmla="*/ 68 h 281"/>
                <a:gd name="T62" fmla="*/ 68 w 230"/>
                <a:gd name="T63" fmla="*/ 67 h 281"/>
                <a:gd name="T64" fmla="*/ 73 w 230"/>
                <a:gd name="T65" fmla="*/ 65 h 281"/>
                <a:gd name="T66" fmla="*/ 69 w 230"/>
                <a:gd name="T67" fmla="*/ 68 h 281"/>
                <a:gd name="T68" fmla="*/ 73 w 230"/>
                <a:gd name="T69" fmla="*/ 72 h 281"/>
                <a:gd name="T70" fmla="*/ 75 w 230"/>
                <a:gd name="T71" fmla="*/ 68 h 281"/>
                <a:gd name="T72" fmla="*/ 80 w 230"/>
                <a:gd name="T73" fmla="*/ 69 h 281"/>
                <a:gd name="T74" fmla="*/ 77 w 230"/>
                <a:gd name="T75" fmla="*/ 73 h 281"/>
                <a:gd name="T76" fmla="*/ 73 w 230"/>
                <a:gd name="T77" fmla="*/ 77 h 281"/>
                <a:gd name="T78" fmla="*/ 77 w 230"/>
                <a:gd name="T79" fmla="*/ 82 h 281"/>
                <a:gd name="T80" fmla="*/ 80 w 230"/>
                <a:gd name="T81" fmla="*/ 86 h 281"/>
                <a:gd name="T82" fmla="*/ 81 w 230"/>
                <a:gd name="T83" fmla="*/ 89 h 281"/>
                <a:gd name="T84" fmla="*/ 79 w 230"/>
                <a:gd name="T85" fmla="*/ 89 h 281"/>
                <a:gd name="T86" fmla="*/ 76 w 230"/>
                <a:gd name="T87" fmla="*/ 86 h 281"/>
                <a:gd name="T88" fmla="*/ 71 w 230"/>
                <a:gd name="T89" fmla="*/ 85 h 281"/>
                <a:gd name="T90" fmla="*/ 68 w 230"/>
                <a:gd name="T91" fmla="*/ 81 h 281"/>
                <a:gd name="T92" fmla="*/ 65 w 230"/>
                <a:gd name="T93" fmla="*/ 83 h 281"/>
                <a:gd name="T94" fmla="*/ 63 w 230"/>
                <a:gd name="T95" fmla="*/ 89 h 281"/>
                <a:gd name="T96" fmla="*/ 60 w 230"/>
                <a:gd name="T97" fmla="*/ 87 h 281"/>
                <a:gd name="T98" fmla="*/ 57 w 230"/>
                <a:gd name="T99" fmla="*/ 87 h 281"/>
                <a:gd name="T100" fmla="*/ 52 w 230"/>
                <a:gd name="T101" fmla="*/ 88 h 281"/>
                <a:gd name="T102" fmla="*/ 48 w 230"/>
                <a:gd name="T103" fmla="*/ 86 h 281"/>
                <a:gd name="T104" fmla="*/ 45 w 230"/>
                <a:gd name="T105" fmla="*/ 81 h 281"/>
                <a:gd name="T106" fmla="*/ 41 w 230"/>
                <a:gd name="T107" fmla="*/ 79 h 281"/>
                <a:gd name="T108" fmla="*/ 40 w 230"/>
                <a:gd name="T109" fmla="*/ 76 h 281"/>
                <a:gd name="T110" fmla="*/ 37 w 230"/>
                <a:gd name="T111" fmla="*/ 72 h 281"/>
                <a:gd name="T112" fmla="*/ 30 w 230"/>
                <a:gd name="T113" fmla="*/ 75 h 281"/>
                <a:gd name="T114" fmla="*/ 30 w 230"/>
                <a:gd name="T115" fmla="*/ 78 h 281"/>
                <a:gd name="T116" fmla="*/ 24 w 230"/>
                <a:gd name="T117" fmla="*/ 78 h 281"/>
                <a:gd name="T118" fmla="*/ 17 w 230"/>
                <a:gd name="T119" fmla="*/ 74 h 281"/>
                <a:gd name="T120" fmla="*/ 12 w 230"/>
                <a:gd name="T121" fmla="*/ 74 h 281"/>
                <a:gd name="T122" fmla="*/ 9 w 230"/>
                <a:gd name="T123" fmla="*/ 75 h 281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0"/>
                <a:gd name="T187" fmla="*/ 0 h 281"/>
                <a:gd name="T188" fmla="*/ 230 w 230"/>
                <a:gd name="T189" fmla="*/ 281 h 281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0" h="281">
                  <a:moveTo>
                    <a:pt x="9" y="228"/>
                  </a:moveTo>
                  <a:lnTo>
                    <a:pt x="6" y="223"/>
                  </a:lnTo>
                  <a:lnTo>
                    <a:pt x="9" y="219"/>
                  </a:lnTo>
                  <a:lnTo>
                    <a:pt x="13" y="210"/>
                  </a:lnTo>
                  <a:lnTo>
                    <a:pt x="15" y="205"/>
                  </a:lnTo>
                  <a:lnTo>
                    <a:pt x="15" y="201"/>
                  </a:lnTo>
                  <a:lnTo>
                    <a:pt x="15" y="192"/>
                  </a:lnTo>
                  <a:lnTo>
                    <a:pt x="13" y="182"/>
                  </a:lnTo>
                  <a:lnTo>
                    <a:pt x="14" y="176"/>
                  </a:lnTo>
                  <a:lnTo>
                    <a:pt x="14" y="171"/>
                  </a:lnTo>
                  <a:lnTo>
                    <a:pt x="15" y="165"/>
                  </a:lnTo>
                  <a:lnTo>
                    <a:pt x="18" y="160"/>
                  </a:lnTo>
                  <a:lnTo>
                    <a:pt x="20" y="154"/>
                  </a:lnTo>
                  <a:lnTo>
                    <a:pt x="23" y="145"/>
                  </a:lnTo>
                  <a:lnTo>
                    <a:pt x="23" y="139"/>
                  </a:lnTo>
                  <a:lnTo>
                    <a:pt x="22" y="132"/>
                  </a:lnTo>
                  <a:lnTo>
                    <a:pt x="23" y="127"/>
                  </a:lnTo>
                  <a:lnTo>
                    <a:pt x="20" y="126"/>
                  </a:lnTo>
                  <a:lnTo>
                    <a:pt x="17" y="121"/>
                  </a:lnTo>
                  <a:lnTo>
                    <a:pt x="17" y="116"/>
                  </a:lnTo>
                  <a:lnTo>
                    <a:pt x="13" y="108"/>
                  </a:lnTo>
                  <a:lnTo>
                    <a:pt x="10" y="100"/>
                  </a:lnTo>
                  <a:lnTo>
                    <a:pt x="10" y="94"/>
                  </a:lnTo>
                  <a:lnTo>
                    <a:pt x="10" y="85"/>
                  </a:lnTo>
                  <a:lnTo>
                    <a:pt x="8" y="82"/>
                  </a:lnTo>
                  <a:lnTo>
                    <a:pt x="2" y="72"/>
                  </a:lnTo>
                  <a:lnTo>
                    <a:pt x="0" y="57"/>
                  </a:lnTo>
                  <a:lnTo>
                    <a:pt x="0" y="44"/>
                  </a:lnTo>
                  <a:lnTo>
                    <a:pt x="0" y="0"/>
                  </a:lnTo>
                  <a:lnTo>
                    <a:pt x="10" y="1"/>
                  </a:lnTo>
                  <a:lnTo>
                    <a:pt x="48" y="1"/>
                  </a:lnTo>
                  <a:lnTo>
                    <a:pt x="60" y="2"/>
                  </a:lnTo>
                  <a:lnTo>
                    <a:pt x="130" y="2"/>
                  </a:lnTo>
                  <a:lnTo>
                    <a:pt x="130" y="8"/>
                  </a:lnTo>
                  <a:lnTo>
                    <a:pt x="133" y="8"/>
                  </a:lnTo>
                  <a:lnTo>
                    <a:pt x="135" y="7"/>
                  </a:lnTo>
                  <a:lnTo>
                    <a:pt x="131" y="14"/>
                  </a:lnTo>
                  <a:lnTo>
                    <a:pt x="134" y="19"/>
                  </a:lnTo>
                  <a:lnTo>
                    <a:pt x="133" y="24"/>
                  </a:lnTo>
                  <a:lnTo>
                    <a:pt x="133" y="29"/>
                  </a:lnTo>
                  <a:lnTo>
                    <a:pt x="138" y="29"/>
                  </a:lnTo>
                  <a:lnTo>
                    <a:pt x="138" y="37"/>
                  </a:lnTo>
                  <a:lnTo>
                    <a:pt x="135" y="35"/>
                  </a:lnTo>
                  <a:lnTo>
                    <a:pt x="135" y="40"/>
                  </a:lnTo>
                  <a:lnTo>
                    <a:pt x="138" y="45"/>
                  </a:lnTo>
                  <a:lnTo>
                    <a:pt x="142" y="49"/>
                  </a:lnTo>
                  <a:lnTo>
                    <a:pt x="141" y="53"/>
                  </a:lnTo>
                  <a:lnTo>
                    <a:pt x="134" y="56"/>
                  </a:lnTo>
                  <a:lnTo>
                    <a:pt x="131" y="57"/>
                  </a:lnTo>
                  <a:lnTo>
                    <a:pt x="131" y="62"/>
                  </a:lnTo>
                  <a:lnTo>
                    <a:pt x="138" y="62"/>
                  </a:lnTo>
                  <a:lnTo>
                    <a:pt x="141" y="60"/>
                  </a:lnTo>
                  <a:lnTo>
                    <a:pt x="136" y="67"/>
                  </a:lnTo>
                  <a:lnTo>
                    <a:pt x="133" y="67"/>
                  </a:lnTo>
                  <a:lnTo>
                    <a:pt x="131" y="72"/>
                  </a:lnTo>
                  <a:lnTo>
                    <a:pt x="130" y="77"/>
                  </a:lnTo>
                  <a:lnTo>
                    <a:pt x="124" y="82"/>
                  </a:lnTo>
                  <a:lnTo>
                    <a:pt x="122" y="85"/>
                  </a:lnTo>
                  <a:lnTo>
                    <a:pt x="127" y="88"/>
                  </a:lnTo>
                  <a:lnTo>
                    <a:pt x="121" y="91"/>
                  </a:lnTo>
                  <a:lnTo>
                    <a:pt x="121" y="96"/>
                  </a:lnTo>
                  <a:lnTo>
                    <a:pt x="116" y="97"/>
                  </a:lnTo>
                  <a:lnTo>
                    <a:pt x="119" y="98"/>
                  </a:lnTo>
                  <a:lnTo>
                    <a:pt x="115" y="104"/>
                  </a:lnTo>
                  <a:lnTo>
                    <a:pt x="116" y="110"/>
                  </a:lnTo>
                  <a:lnTo>
                    <a:pt x="113" y="116"/>
                  </a:lnTo>
                  <a:lnTo>
                    <a:pt x="115" y="122"/>
                  </a:lnTo>
                  <a:lnTo>
                    <a:pt x="111" y="122"/>
                  </a:lnTo>
                  <a:lnTo>
                    <a:pt x="111" y="127"/>
                  </a:lnTo>
                  <a:lnTo>
                    <a:pt x="111" y="133"/>
                  </a:lnTo>
                  <a:lnTo>
                    <a:pt x="113" y="138"/>
                  </a:lnTo>
                  <a:lnTo>
                    <a:pt x="169" y="141"/>
                  </a:lnTo>
                  <a:lnTo>
                    <a:pt x="172" y="140"/>
                  </a:lnTo>
                  <a:lnTo>
                    <a:pt x="196" y="140"/>
                  </a:lnTo>
                  <a:lnTo>
                    <a:pt x="195" y="154"/>
                  </a:lnTo>
                  <a:lnTo>
                    <a:pt x="192" y="161"/>
                  </a:lnTo>
                  <a:lnTo>
                    <a:pt x="194" y="172"/>
                  </a:lnTo>
                  <a:lnTo>
                    <a:pt x="199" y="179"/>
                  </a:lnTo>
                  <a:lnTo>
                    <a:pt x="200" y="185"/>
                  </a:lnTo>
                  <a:lnTo>
                    <a:pt x="201" y="190"/>
                  </a:lnTo>
                  <a:lnTo>
                    <a:pt x="206" y="197"/>
                  </a:lnTo>
                  <a:lnTo>
                    <a:pt x="202" y="199"/>
                  </a:lnTo>
                  <a:lnTo>
                    <a:pt x="198" y="196"/>
                  </a:lnTo>
                  <a:lnTo>
                    <a:pt x="192" y="194"/>
                  </a:lnTo>
                  <a:lnTo>
                    <a:pt x="189" y="192"/>
                  </a:lnTo>
                  <a:lnTo>
                    <a:pt x="184" y="192"/>
                  </a:lnTo>
                  <a:lnTo>
                    <a:pt x="184" y="187"/>
                  </a:lnTo>
                  <a:lnTo>
                    <a:pt x="179" y="183"/>
                  </a:lnTo>
                  <a:lnTo>
                    <a:pt x="172" y="185"/>
                  </a:lnTo>
                  <a:lnTo>
                    <a:pt x="165" y="197"/>
                  </a:lnTo>
                  <a:lnTo>
                    <a:pt x="165" y="203"/>
                  </a:lnTo>
                  <a:lnTo>
                    <a:pt x="168" y="204"/>
                  </a:lnTo>
                  <a:lnTo>
                    <a:pt x="172" y="205"/>
                  </a:lnTo>
                  <a:lnTo>
                    <a:pt x="179" y="206"/>
                  </a:lnTo>
                  <a:lnTo>
                    <a:pt x="181" y="206"/>
                  </a:lnTo>
                  <a:lnTo>
                    <a:pt x="188" y="203"/>
                  </a:lnTo>
                  <a:lnTo>
                    <a:pt x="191" y="199"/>
                  </a:lnTo>
                  <a:lnTo>
                    <a:pt x="196" y="199"/>
                  </a:lnTo>
                  <a:lnTo>
                    <a:pt x="199" y="199"/>
                  </a:lnTo>
                  <a:lnTo>
                    <a:pt x="200" y="203"/>
                  </a:lnTo>
                  <a:lnTo>
                    <a:pt x="197" y="208"/>
                  </a:lnTo>
                  <a:lnTo>
                    <a:pt x="192" y="206"/>
                  </a:lnTo>
                  <a:lnTo>
                    <a:pt x="192" y="212"/>
                  </a:lnTo>
                  <a:lnTo>
                    <a:pt x="195" y="214"/>
                  </a:lnTo>
                  <a:lnTo>
                    <a:pt x="201" y="218"/>
                  </a:lnTo>
                  <a:lnTo>
                    <a:pt x="203" y="214"/>
                  </a:lnTo>
                  <a:lnTo>
                    <a:pt x="205" y="209"/>
                  </a:lnTo>
                  <a:lnTo>
                    <a:pt x="207" y="206"/>
                  </a:lnTo>
                  <a:lnTo>
                    <a:pt x="215" y="205"/>
                  </a:lnTo>
                  <a:lnTo>
                    <a:pt x="219" y="200"/>
                  </a:lnTo>
                  <a:lnTo>
                    <a:pt x="219" y="209"/>
                  </a:lnTo>
                  <a:lnTo>
                    <a:pt x="221" y="214"/>
                  </a:lnTo>
                  <a:lnTo>
                    <a:pt x="216" y="219"/>
                  </a:lnTo>
                  <a:lnTo>
                    <a:pt x="212" y="224"/>
                  </a:lnTo>
                  <a:lnTo>
                    <a:pt x="210" y="231"/>
                  </a:lnTo>
                  <a:lnTo>
                    <a:pt x="206" y="232"/>
                  </a:lnTo>
                  <a:lnTo>
                    <a:pt x="201" y="238"/>
                  </a:lnTo>
                  <a:lnTo>
                    <a:pt x="202" y="242"/>
                  </a:lnTo>
                  <a:lnTo>
                    <a:pt x="205" y="247"/>
                  </a:lnTo>
                  <a:lnTo>
                    <a:pt x="211" y="252"/>
                  </a:lnTo>
                  <a:lnTo>
                    <a:pt x="215" y="255"/>
                  </a:lnTo>
                  <a:lnTo>
                    <a:pt x="217" y="259"/>
                  </a:lnTo>
                  <a:lnTo>
                    <a:pt x="221" y="260"/>
                  </a:lnTo>
                  <a:lnTo>
                    <a:pt x="222" y="264"/>
                  </a:lnTo>
                  <a:lnTo>
                    <a:pt x="229" y="264"/>
                  </a:lnTo>
                  <a:lnTo>
                    <a:pt x="226" y="273"/>
                  </a:lnTo>
                  <a:lnTo>
                    <a:pt x="222" y="275"/>
                  </a:lnTo>
                  <a:lnTo>
                    <a:pt x="222" y="280"/>
                  </a:lnTo>
                  <a:lnTo>
                    <a:pt x="218" y="273"/>
                  </a:lnTo>
                  <a:lnTo>
                    <a:pt x="215" y="278"/>
                  </a:lnTo>
                  <a:lnTo>
                    <a:pt x="212" y="270"/>
                  </a:lnTo>
                  <a:lnTo>
                    <a:pt x="208" y="262"/>
                  </a:lnTo>
                  <a:lnTo>
                    <a:pt x="203" y="261"/>
                  </a:lnTo>
                  <a:lnTo>
                    <a:pt x="200" y="257"/>
                  </a:lnTo>
                  <a:lnTo>
                    <a:pt x="196" y="258"/>
                  </a:lnTo>
                  <a:lnTo>
                    <a:pt x="192" y="257"/>
                  </a:lnTo>
                  <a:lnTo>
                    <a:pt x="192" y="248"/>
                  </a:lnTo>
                  <a:lnTo>
                    <a:pt x="187" y="247"/>
                  </a:lnTo>
                  <a:lnTo>
                    <a:pt x="183" y="244"/>
                  </a:lnTo>
                  <a:lnTo>
                    <a:pt x="184" y="249"/>
                  </a:lnTo>
                  <a:lnTo>
                    <a:pt x="183" y="255"/>
                  </a:lnTo>
                  <a:lnTo>
                    <a:pt x="181" y="260"/>
                  </a:lnTo>
                  <a:lnTo>
                    <a:pt x="181" y="266"/>
                  </a:lnTo>
                  <a:lnTo>
                    <a:pt x="174" y="273"/>
                  </a:lnTo>
                  <a:lnTo>
                    <a:pt x="172" y="266"/>
                  </a:lnTo>
                  <a:lnTo>
                    <a:pt x="170" y="260"/>
                  </a:lnTo>
                  <a:lnTo>
                    <a:pt x="166" y="264"/>
                  </a:lnTo>
                  <a:lnTo>
                    <a:pt x="163" y="264"/>
                  </a:lnTo>
                  <a:lnTo>
                    <a:pt x="159" y="259"/>
                  </a:lnTo>
                  <a:lnTo>
                    <a:pt x="156" y="264"/>
                  </a:lnTo>
                  <a:lnTo>
                    <a:pt x="154" y="270"/>
                  </a:lnTo>
                  <a:lnTo>
                    <a:pt x="148" y="273"/>
                  </a:lnTo>
                  <a:lnTo>
                    <a:pt x="142" y="268"/>
                  </a:lnTo>
                  <a:lnTo>
                    <a:pt x="138" y="266"/>
                  </a:lnTo>
                  <a:lnTo>
                    <a:pt x="134" y="264"/>
                  </a:lnTo>
                  <a:lnTo>
                    <a:pt x="133" y="260"/>
                  </a:lnTo>
                  <a:lnTo>
                    <a:pt x="133" y="255"/>
                  </a:lnTo>
                  <a:lnTo>
                    <a:pt x="130" y="252"/>
                  </a:lnTo>
                  <a:lnTo>
                    <a:pt x="127" y="248"/>
                  </a:lnTo>
                  <a:lnTo>
                    <a:pt x="124" y="244"/>
                  </a:lnTo>
                  <a:lnTo>
                    <a:pt x="119" y="242"/>
                  </a:lnTo>
                  <a:lnTo>
                    <a:pt x="113" y="242"/>
                  </a:lnTo>
                  <a:lnTo>
                    <a:pt x="115" y="238"/>
                  </a:lnTo>
                  <a:lnTo>
                    <a:pt x="109" y="236"/>
                  </a:lnTo>
                  <a:lnTo>
                    <a:pt x="110" y="230"/>
                  </a:lnTo>
                  <a:lnTo>
                    <a:pt x="104" y="226"/>
                  </a:lnTo>
                  <a:lnTo>
                    <a:pt x="100" y="228"/>
                  </a:lnTo>
                  <a:lnTo>
                    <a:pt x="100" y="221"/>
                  </a:lnTo>
                  <a:lnTo>
                    <a:pt x="93" y="221"/>
                  </a:lnTo>
                  <a:lnTo>
                    <a:pt x="87" y="228"/>
                  </a:lnTo>
                  <a:lnTo>
                    <a:pt x="84" y="228"/>
                  </a:lnTo>
                  <a:lnTo>
                    <a:pt x="87" y="231"/>
                  </a:lnTo>
                  <a:lnTo>
                    <a:pt x="89" y="236"/>
                  </a:lnTo>
                  <a:lnTo>
                    <a:pt x="84" y="239"/>
                  </a:lnTo>
                  <a:lnTo>
                    <a:pt x="80" y="241"/>
                  </a:lnTo>
                  <a:lnTo>
                    <a:pt x="72" y="239"/>
                  </a:lnTo>
                  <a:lnTo>
                    <a:pt x="66" y="239"/>
                  </a:lnTo>
                  <a:lnTo>
                    <a:pt x="56" y="234"/>
                  </a:lnTo>
                  <a:lnTo>
                    <a:pt x="48" y="228"/>
                  </a:lnTo>
                  <a:lnTo>
                    <a:pt x="44" y="226"/>
                  </a:lnTo>
                  <a:lnTo>
                    <a:pt x="41" y="224"/>
                  </a:lnTo>
                  <a:lnTo>
                    <a:pt x="36" y="224"/>
                  </a:lnTo>
                  <a:lnTo>
                    <a:pt x="34" y="225"/>
                  </a:lnTo>
                  <a:lnTo>
                    <a:pt x="31" y="225"/>
                  </a:lnTo>
                  <a:lnTo>
                    <a:pt x="18" y="225"/>
                  </a:lnTo>
                  <a:lnTo>
                    <a:pt x="9" y="228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8" name="Freeform 20"/>
            <p:cNvSpPr>
              <a:spLocks/>
            </p:cNvSpPr>
            <p:nvPr/>
          </p:nvSpPr>
          <p:spPr bwMode="auto">
            <a:xfrm>
              <a:off x="4424" y="1787"/>
              <a:ext cx="149" cy="311"/>
            </a:xfrm>
            <a:custGeom>
              <a:avLst/>
              <a:gdLst>
                <a:gd name="T0" fmla="*/ 33 w 157"/>
                <a:gd name="T1" fmla="*/ 103 h 330"/>
                <a:gd name="T2" fmla="*/ 29 w 157"/>
                <a:gd name="T3" fmla="*/ 97 h 330"/>
                <a:gd name="T4" fmla="*/ 29 w 157"/>
                <a:gd name="T5" fmla="*/ 92 h 330"/>
                <a:gd name="T6" fmla="*/ 30 w 157"/>
                <a:gd name="T7" fmla="*/ 89 h 330"/>
                <a:gd name="T8" fmla="*/ 0 w 157"/>
                <a:gd name="T9" fmla="*/ 89 h 330"/>
                <a:gd name="T10" fmla="*/ 0 w 157"/>
                <a:gd name="T11" fmla="*/ 85 h 330"/>
                <a:gd name="T12" fmla="*/ 4 w 157"/>
                <a:gd name="T13" fmla="*/ 81 h 330"/>
                <a:gd name="T14" fmla="*/ 4 w 157"/>
                <a:gd name="T15" fmla="*/ 77 h 330"/>
                <a:gd name="T16" fmla="*/ 5 w 157"/>
                <a:gd name="T17" fmla="*/ 75 h 330"/>
                <a:gd name="T18" fmla="*/ 9 w 157"/>
                <a:gd name="T19" fmla="*/ 72 h 330"/>
                <a:gd name="T20" fmla="*/ 9 w 157"/>
                <a:gd name="T21" fmla="*/ 70 h 330"/>
                <a:gd name="T22" fmla="*/ 9 w 157"/>
                <a:gd name="T23" fmla="*/ 66 h 330"/>
                <a:gd name="T24" fmla="*/ 9 w 157"/>
                <a:gd name="T25" fmla="*/ 64 h 330"/>
                <a:gd name="T26" fmla="*/ 9 w 157"/>
                <a:gd name="T27" fmla="*/ 64 h 330"/>
                <a:gd name="T28" fmla="*/ 9 w 157"/>
                <a:gd name="T29" fmla="*/ 61 h 330"/>
                <a:gd name="T30" fmla="*/ 11 w 157"/>
                <a:gd name="T31" fmla="*/ 59 h 330"/>
                <a:gd name="T32" fmla="*/ 9 w 157"/>
                <a:gd name="T33" fmla="*/ 57 h 330"/>
                <a:gd name="T34" fmla="*/ 9 w 157"/>
                <a:gd name="T35" fmla="*/ 55 h 330"/>
                <a:gd name="T36" fmla="*/ 9 w 157"/>
                <a:gd name="T37" fmla="*/ 53 h 330"/>
                <a:gd name="T38" fmla="*/ 9 w 157"/>
                <a:gd name="T39" fmla="*/ 51 h 330"/>
                <a:gd name="T40" fmla="*/ 9 w 157"/>
                <a:gd name="T41" fmla="*/ 46 h 330"/>
                <a:gd name="T42" fmla="*/ 9 w 157"/>
                <a:gd name="T43" fmla="*/ 46 h 330"/>
                <a:gd name="T44" fmla="*/ 9 w 157"/>
                <a:gd name="T45" fmla="*/ 43 h 330"/>
                <a:gd name="T46" fmla="*/ 9 w 157"/>
                <a:gd name="T47" fmla="*/ 40 h 330"/>
                <a:gd name="T48" fmla="*/ 9 w 157"/>
                <a:gd name="T49" fmla="*/ 37 h 330"/>
                <a:gd name="T50" fmla="*/ 9 w 157"/>
                <a:gd name="T51" fmla="*/ 36 h 330"/>
                <a:gd name="T52" fmla="*/ 9 w 157"/>
                <a:gd name="T53" fmla="*/ 33 h 330"/>
                <a:gd name="T54" fmla="*/ 9 w 157"/>
                <a:gd name="T55" fmla="*/ 29 h 330"/>
                <a:gd name="T56" fmla="*/ 9 w 157"/>
                <a:gd name="T57" fmla="*/ 28 h 330"/>
                <a:gd name="T58" fmla="*/ 9 w 157"/>
                <a:gd name="T59" fmla="*/ 23 h 330"/>
                <a:gd name="T60" fmla="*/ 9 w 157"/>
                <a:gd name="T61" fmla="*/ 22 h 330"/>
                <a:gd name="T62" fmla="*/ 10 w 157"/>
                <a:gd name="T63" fmla="*/ 19 h 330"/>
                <a:gd name="T64" fmla="*/ 12 w 157"/>
                <a:gd name="T65" fmla="*/ 18 h 330"/>
                <a:gd name="T66" fmla="*/ 15 w 157"/>
                <a:gd name="T67" fmla="*/ 14 h 330"/>
                <a:gd name="T68" fmla="*/ 18 w 157"/>
                <a:gd name="T69" fmla="*/ 10 h 330"/>
                <a:gd name="T70" fmla="*/ 19 w 157"/>
                <a:gd name="T71" fmla="*/ 8 h 330"/>
                <a:gd name="T72" fmla="*/ 19 w 157"/>
                <a:gd name="T73" fmla="*/ 8 h 330"/>
                <a:gd name="T74" fmla="*/ 22 w 157"/>
                <a:gd name="T75" fmla="*/ 8 h 330"/>
                <a:gd name="T76" fmla="*/ 56 w 157"/>
                <a:gd name="T77" fmla="*/ 0 h 330"/>
                <a:gd name="T78" fmla="*/ 58 w 157"/>
                <a:gd name="T79" fmla="*/ 8 h 330"/>
                <a:gd name="T80" fmla="*/ 56 w 157"/>
                <a:gd name="T81" fmla="*/ 21 h 330"/>
                <a:gd name="T82" fmla="*/ 55 w 157"/>
                <a:gd name="T83" fmla="*/ 38 h 330"/>
                <a:gd name="T84" fmla="*/ 53 w 157"/>
                <a:gd name="T85" fmla="*/ 54 h 330"/>
                <a:gd name="T86" fmla="*/ 52 w 157"/>
                <a:gd name="T87" fmla="*/ 68 h 330"/>
                <a:gd name="T88" fmla="*/ 53 w 157"/>
                <a:gd name="T89" fmla="*/ 86 h 330"/>
                <a:gd name="T90" fmla="*/ 53 w 157"/>
                <a:gd name="T91" fmla="*/ 102 h 330"/>
                <a:gd name="T92" fmla="*/ 50 w 157"/>
                <a:gd name="T93" fmla="*/ 101 h 330"/>
                <a:gd name="T94" fmla="*/ 47 w 157"/>
                <a:gd name="T95" fmla="*/ 101 h 330"/>
                <a:gd name="T96" fmla="*/ 41 w 157"/>
                <a:gd name="T97" fmla="*/ 103 h 330"/>
                <a:gd name="T98" fmla="*/ 37 w 157"/>
                <a:gd name="T99" fmla="*/ 103 h 330"/>
                <a:gd name="T100" fmla="*/ 35 w 157"/>
                <a:gd name="T101" fmla="*/ 107 h 3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57"/>
                <a:gd name="T154" fmla="*/ 0 h 330"/>
                <a:gd name="T155" fmla="*/ 157 w 157"/>
                <a:gd name="T156" fmla="*/ 330 h 33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57" h="330">
                  <a:moveTo>
                    <a:pt x="92" y="329"/>
                  </a:moveTo>
                  <a:lnTo>
                    <a:pt x="89" y="326"/>
                  </a:lnTo>
                  <a:lnTo>
                    <a:pt x="88" y="322"/>
                  </a:lnTo>
                  <a:lnTo>
                    <a:pt x="88" y="318"/>
                  </a:lnTo>
                  <a:lnTo>
                    <a:pt x="85" y="310"/>
                  </a:lnTo>
                  <a:lnTo>
                    <a:pt x="81" y="303"/>
                  </a:lnTo>
                  <a:lnTo>
                    <a:pt x="80" y="296"/>
                  </a:lnTo>
                  <a:lnTo>
                    <a:pt x="79" y="293"/>
                  </a:lnTo>
                  <a:lnTo>
                    <a:pt x="80" y="288"/>
                  </a:lnTo>
                  <a:lnTo>
                    <a:pt x="81" y="285"/>
                  </a:lnTo>
                  <a:lnTo>
                    <a:pt x="84" y="275"/>
                  </a:lnTo>
                  <a:lnTo>
                    <a:pt x="82" y="273"/>
                  </a:lnTo>
                  <a:lnTo>
                    <a:pt x="59" y="273"/>
                  </a:lnTo>
                  <a:lnTo>
                    <a:pt x="56" y="273"/>
                  </a:lnTo>
                  <a:lnTo>
                    <a:pt x="0" y="273"/>
                  </a:lnTo>
                  <a:lnTo>
                    <a:pt x="2" y="268"/>
                  </a:lnTo>
                  <a:lnTo>
                    <a:pt x="0" y="264"/>
                  </a:lnTo>
                  <a:lnTo>
                    <a:pt x="0" y="259"/>
                  </a:lnTo>
                  <a:lnTo>
                    <a:pt x="0" y="255"/>
                  </a:lnTo>
                  <a:lnTo>
                    <a:pt x="4" y="254"/>
                  </a:lnTo>
                  <a:lnTo>
                    <a:pt x="4" y="250"/>
                  </a:lnTo>
                  <a:lnTo>
                    <a:pt x="3" y="244"/>
                  </a:lnTo>
                  <a:lnTo>
                    <a:pt x="6" y="245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8" y="235"/>
                  </a:lnTo>
                  <a:lnTo>
                    <a:pt x="5" y="231"/>
                  </a:lnTo>
                  <a:lnTo>
                    <a:pt x="9" y="229"/>
                  </a:lnTo>
                  <a:lnTo>
                    <a:pt x="9" y="226"/>
                  </a:lnTo>
                  <a:lnTo>
                    <a:pt x="11" y="222"/>
                  </a:lnTo>
                  <a:lnTo>
                    <a:pt x="15" y="221"/>
                  </a:lnTo>
                  <a:lnTo>
                    <a:pt x="12" y="218"/>
                  </a:lnTo>
                  <a:lnTo>
                    <a:pt x="12" y="215"/>
                  </a:lnTo>
                  <a:lnTo>
                    <a:pt x="15" y="214"/>
                  </a:lnTo>
                  <a:lnTo>
                    <a:pt x="17" y="215"/>
                  </a:lnTo>
                  <a:lnTo>
                    <a:pt x="20" y="204"/>
                  </a:lnTo>
                  <a:lnTo>
                    <a:pt x="22" y="204"/>
                  </a:lnTo>
                  <a:lnTo>
                    <a:pt x="22" y="201"/>
                  </a:lnTo>
                  <a:lnTo>
                    <a:pt x="24" y="199"/>
                  </a:lnTo>
                  <a:lnTo>
                    <a:pt x="29" y="192"/>
                  </a:lnTo>
                  <a:lnTo>
                    <a:pt x="26" y="191"/>
                  </a:lnTo>
                  <a:lnTo>
                    <a:pt x="23" y="196"/>
                  </a:lnTo>
                  <a:lnTo>
                    <a:pt x="20" y="194"/>
                  </a:lnTo>
                  <a:lnTo>
                    <a:pt x="20" y="190"/>
                  </a:lnTo>
                  <a:lnTo>
                    <a:pt x="23" y="189"/>
                  </a:lnTo>
                  <a:lnTo>
                    <a:pt x="28" y="189"/>
                  </a:lnTo>
                  <a:lnTo>
                    <a:pt x="29" y="186"/>
                  </a:lnTo>
                  <a:lnTo>
                    <a:pt x="31" y="182"/>
                  </a:lnTo>
                  <a:lnTo>
                    <a:pt x="28" y="180"/>
                  </a:lnTo>
                  <a:lnTo>
                    <a:pt x="26" y="178"/>
                  </a:lnTo>
                  <a:lnTo>
                    <a:pt x="26" y="174"/>
                  </a:lnTo>
                  <a:lnTo>
                    <a:pt x="23" y="173"/>
                  </a:lnTo>
                  <a:lnTo>
                    <a:pt x="22" y="170"/>
                  </a:lnTo>
                  <a:lnTo>
                    <a:pt x="26" y="171"/>
                  </a:lnTo>
                  <a:lnTo>
                    <a:pt x="24" y="166"/>
                  </a:lnTo>
                  <a:lnTo>
                    <a:pt x="26" y="162"/>
                  </a:lnTo>
                  <a:lnTo>
                    <a:pt x="23" y="162"/>
                  </a:lnTo>
                  <a:lnTo>
                    <a:pt x="21" y="162"/>
                  </a:lnTo>
                  <a:lnTo>
                    <a:pt x="21" y="157"/>
                  </a:lnTo>
                  <a:lnTo>
                    <a:pt x="23" y="156"/>
                  </a:lnTo>
                  <a:lnTo>
                    <a:pt x="23" y="152"/>
                  </a:lnTo>
                  <a:lnTo>
                    <a:pt x="20" y="150"/>
                  </a:lnTo>
                  <a:lnTo>
                    <a:pt x="22" y="143"/>
                  </a:lnTo>
                  <a:lnTo>
                    <a:pt x="23" y="140"/>
                  </a:lnTo>
                  <a:lnTo>
                    <a:pt x="22" y="139"/>
                  </a:lnTo>
                  <a:lnTo>
                    <a:pt x="21" y="141"/>
                  </a:lnTo>
                  <a:lnTo>
                    <a:pt x="18" y="141"/>
                  </a:lnTo>
                  <a:lnTo>
                    <a:pt x="18" y="138"/>
                  </a:lnTo>
                  <a:lnTo>
                    <a:pt x="21" y="133"/>
                  </a:lnTo>
                  <a:lnTo>
                    <a:pt x="19" y="127"/>
                  </a:lnTo>
                  <a:lnTo>
                    <a:pt x="22" y="126"/>
                  </a:lnTo>
                  <a:lnTo>
                    <a:pt x="23" y="123"/>
                  </a:lnTo>
                  <a:lnTo>
                    <a:pt x="25" y="118"/>
                  </a:lnTo>
                  <a:lnTo>
                    <a:pt x="23" y="117"/>
                  </a:lnTo>
                  <a:lnTo>
                    <a:pt x="20" y="114"/>
                  </a:lnTo>
                  <a:lnTo>
                    <a:pt x="23" y="109"/>
                  </a:lnTo>
                  <a:lnTo>
                    <a:pt x="23" y="106"/>
                  </a:lnTo>
                  <a:lnTo>
                    <a:pt x="20" y="109"/>
                  </a:lnTo>
                  <a:lnTo>
                    <a:pt x="21" y="103"/>
                  </a:lnTo>
                  <a:lnTo>
                    <a:pt x="18" y="104"/>
                  </a:lnTo>
                  <a:lnTo>
                    <a:pt x="18" y="100"/>
                  </a:lnTo>
                  <a:lnTo>
                    <a:pt x="17" y="97"/>
                  </a:lnTo>
                  <a:lnTo>
                    <a:pt x="20" y="94"/>
                  </a:lnTo>
                  <a:lnTo>
                    <a:pt x="18" y="90"/>
                  </a:lnTo>
                  <a:lnTo>
                    <a:pt x="19" y="86"/>
                  </a:lnTo>
                  <a:lnTo>
                    <a:pt x="22" y="90"/>
                  </a:lnTo>
                  <a:lnTo>
                    <a:pt x="23" y="86"/>
                  </a:lnTo>
                  <a:lnTo>
                    <a:pt x="21" y="85"/>
                  </a:lnTo>
                  <a:lnTo>
                    <a:pt x="24" y="81"/>
                  </a:lnTo>
                  <a:lnTo>
                    <a:pt x="24" y="71"/>
                  </a:lnTo>
                  <a:lnTo>
                    <a:pt x="23" y="67"/>
                  </a:lnTo>
                  <a:lnTo>
                    <a:pt x="27" y="69"/>
                  </a:lnTo>
                  <a:lnTo>
                    <a:pt x="28" y="66"/>
                  </a:lnTo>
                  <a:lnTo>
                    <a:pt x="30" y="62"/>
                  </a:lnTo>
                  <a:lnTo>
                    <a:pt x="28" y="57"/>
                  </a:lnTo>
                  <a:lnTo>
                    <a:pt x="30" y="55"/>
                  </a:lnTo>
                  <a:lnTo>
                    <a:pt x="33" y="57"/>
                  </a:lnTo>
                  <a:lnTo>
                    <a:pt x="31" y="53"/>
                  </a:lnTo>
                  <a:lnTo>
                    <a:pt x="34" y="51"/>
                  </a:lnTo>
                  <a:lnTo>
                    <a:pt x="36" y="47"/>
                  </a:lnTo>
                  <a:lnTo>
                    <a:pt x="39" y="47"/>
                  </a:lnTo>
                  <a:lnTo>
                    <a:pt x="39" y="40"/>
                  </a:lnTo>
                  <a:lnTo>
                    <a:pt x="42" y="40"/>
                  </a:lnTo>
                  <a:lnTo>
                    <a:pt x="46" y="38"/>
                  </a:lnTo>
                  <a:lnTo>
                    <a:pt x="46" y="33"/>
                  </a:lnTo>
                  <a:lnTo>
                    <a:pt x="47" y="29"/>
                  </a:lnTo>
                  <a:lnTo>
                    <a:pt x="46" y="25"/>
                  </a:lnTo>
                  <a:lnTo>
                    <a:pt x="47" y="21"/>
                  </a:lnTo>
                  <a:lnTo>
                    <a:pt x="50" y="22"/>
                  </a:lnTo>
                  <a:lnTo>
                    <a:pt x="50" y="19"/>
                  </a:lnTo>
                  <a:lnTo>
                    <a:pt x="47" y="18"/>
                  </a:lnTo>
                  <a:lnTo>
                    <a:pt x="51" y="16"/>
                  </a:lnTo>
                  <a:lnTo>
                    <a:pt x="52" y="11"/>
                  </a:lnTo>
                  <a:lnTo>
                    <a:pt x="56" y="8"/>
                  </a:lnTo>
                  <a:lnTo>
                    <a:pt x="59" y="6"/>
                  </a:lnTo>
                  <a:lnTo>
                    <a:pt x="61" y="3"/>
                  </a:lnTo>
                  <a:lnTo>
                    <a:pt x="151" y="0"/>
                  </a:lnTo>
                  <a:lnTo>
                    <a:pt x="152" y="3"/>
                  </a:lnTo>
                  <a:lnTo>
                    <a:pt x="156" y="6"/>
                  </a:lnTo>
                  <a:lnTo>
                    <a:pt x="154" y="27"/>
                  </a:lnTo>
                  <a:lnTo>
                    <a:pt x="152" y="36"/>
                  </a:lnTo>
                  <a:lnTo>
                    <a:pt x="152" y="46"/>
                  </a:lnTo>
                  <a:lnTo>
                    <a:pt x="151" y="62"/>
                  </a:lnTo>
                  <a:lnTo>
                    <a:pt x="148" y="86"/>
                  </a:lnTo>
                  <a:lnTo>
                    <a:pt x="148" y="100"/>
                  </a:lnTo>
                  <a:lnTo>
                    <a:pt x="147" y="116"/>
                  </a:lnTo>
                  <a:lnTo>
                    <a:pt x="145" y="136"/>
                  </a:lnTo>
                  <a:lnTo>
                    <a:pt x="145" y="141"/>
                  </a:lnTo>
                  <a:lnTo>
                    <a:pt x="143" y="165"/>
                  </a:lnTo>
                  <a:lnTo>
                    <a:pt x="141" y="183"/>
                  </a:lnTo>
                  <a:lnTo>
                    <a:pt x="141" y="189"/>
                  </a:lnTo>
                  <a:lnTo>
                    <a:pt x="139" y="211"/>
                  </a:lnTo>
                  <a:lnTo>
                    <a:pt x="140" y="226"/>
                  </a:lnTo>
                  <a:lnTo>
                    <a:pt x="140" y="244"/>
                  </a:lnTo>
                  <a:lnTo>
                    <a:pt x="141" y="264"/>
                  </a:lnTo>
                  <a:lnTo>
                    <a:pt x="141" y="273"/>
                  </a:lnTo>
                  <a:lnTo>
                    <a:pt x="142" y="290"/>
                  </a:lnTo>
                  <a:lnTo>
                    <a:pt x="143" y="313"/>
                  </a:lnTo>
                  <a:lnTo>
                    <a:pt x="140" y="315"/>
                  </a:lnTo>
                  <a:lnTo>
                    <a:pt x="136" y="317"/>
                  </a:lnTo>
                  <a:lnTo>
                    <a:pt x="135" y="312"/>
                  </a:lnTo>
                  <a:lnTo>
                    <a:pt x="129" y="315"/>
                  </a:lnTo>
                  <a:lnTo>
                    <a:pt x="126" y="315"/>
                  </a:lnTo>
                  <a:lnTo>
                    <a:pt x="125" y="312"/>
                  </a:lnTo>
                  <a:lnTo>
                    <a:pt x="122" y="311"/>
                  </a:lnTo>
                  <a:lnTo>
                    <a:pt x="113" y="313"/>
                  </a:lnTo>
                  <a:lnTo>
                    <a:pt x="108" y="317"/>
                  </a:lnTo>
                  <a:lnTo>
                    <a:pt x="104" y="319"/>
                  </a:lnTo>
                  <a:lnTo>
                    <a:pt x="102" y="315"/>
                  </a:lnTo>
                  <a:lnTo>
                    <a:pt x="100" y="315"/>
                  </a:lnTo>
                  <a:lnTo>
                    <a:pt x="98" y="320"/>
                  </a:lnTo>
                  <a:lnTo>
                    <a:pt x="96" y="325"/>
                  </a:lnTo>
                  <a:lnTo>
                    <a:pt x="92" y="329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29" name="Freeform 21"/>
            <p:cNvSpPr>
              <a:spLocks/>
            </p:cNvSpPr>
            <p:nvPr/>
          </p:nvSpPr>
          <p:spPr bwMode="auto">
            <a:xfrm>
              <a:off x="4244" y="1418"/>
              <a:ext cx="287" cy="300"/>
            </a:xfrm>
            <a:custGeom>
              <a:avLst/>
              <a:gdLst>
                <a:gd name="T0" fmla="*/ 9 w 303"/>
                <a:gd name="T1" fmla="*/ 9 h 318"/>
                <a:gd name="T2" fmla="*/ 9 w 303"/>
                <a:gd name="T3" fmla="*/ 8 h 318"/>
                <a:gd name="T4" fmla="*/ 3 w 303"/>
                <a:gd name="T5" fmla="*/ 7 h 318"/>
                <a:gd name="T6" fmla="*/ 14 w 303"/>
                <a:gd name="T7" fmla="*/ 0 h 318"/>
                <a:gd name="T8" fmla="*/ 58 w 303"/>
                <a:gd name="T9" fmla="*/ 0 h 318"/>
                <a:gd name="T10" fmla="*/ 67 w 303"/>
                <a:gd name="T11" fmla="*/ 4 h 318"/>
                <a:gd name="T12" fmla="*/ 70 w 303"/>
                <a:gd name="T13" fmla="*/ 8 h 318"/>
                <a:gd name="T14" fmla="*/ 68 w 303"/>
                <a:gd name="T15" fmla="*/ 14 h 318"/>
                <a:gd name="T16" fmla="*/ 71 w 303"/>
                <a:gd name="T17" fmla="*/ 20 h 318"/>
                <a:gd name="T18" fmla="*/ 72 w 303"/>
                <a:gd name="T19" fmla="*/ 22 h 318"/>
                <a:gd name="T20" fmla="*/ 77 w 303"/>
                <a:gd name="T21" fmla="*/ 27 h 318"/>
                <a:gd name="T22" fmla="*/ 81 w 303"/>
                <a:gd name="T23" fmla="*/ 32 h 318"/>
                <a:gd name="T24" fmla="*/ 81 w 303"/>
                <a:gd name="T25" fmla="*/ 37 h 318"/>
                <a:gd name="T26" fmla="*/ 83 w 303"/>
                <a:gd name="T27" fmla="*/ 40 h 318"/>
                <a:gd name="T28" fmla="*/ 86 w 303"/>
                <a:gd name="T29" fmla="*/ 38 h 318"/>
                <a:gd name="T30" fmla="*/ 91 w 303"/>
                <a:gd name="T31" fmla="*/ 41 h 318"/>
                <a:gd name="T32" fmla="*/ 89 w 303"/>
                <a:gd name="T33" fmla="*/ 44 h 318"/>
                <a:gd name="T34" fmla="*/ 87 w 303"/>
                <a:gd name="T35" fmla="*/ 51 h 318"/>
                <a:gd name="T36" fmla="*/ 89 w 303"/>
                <a:gd name="T37" fmla="*/ 55 h 318"/>
                <a:gd name="T38" fmla="*/ 91 w 303"/>
                <a:gd name="T39" fmla="*/ 58 h 318"/>
                <a:gd name="T40" fmla="*/ 94 w 303"/>
                <a:gd name="T41" fmla="*/ 62 h 318"/>
                <a:gd name="T42" fmla="*/ 99 w 303"/>
                <a:gd name="T43" fmla="*/ 65 h 318"/>
                <a:gd name="T44" fmla="*/ 100 w 303"/>
                <a:gd name="T45" fmla="*/ 70 h 318"/>
                <a:gd name="T46" fmla="*/ 100 w 303"/>
                <a:gd name="T47" fmla="*/ 75 h 318"/>
                <a:gd name="T48" fmla="*/ 103 w 303"/>
                <a:gd name="T49" fmla="*/ 78 h 318"/>
                <a:gd name="T50" fmla="*/ 104 w 303"/>
                <a:gd name="T51" fmla="*/ 82 h 318"/>
                <a:gd name="T52" fmla="*/ 104 w 303"/>
                <a:gd name="T53" fmla="*/ 80 h 318"/>
                <a:gd name="T54" fmla="*/ 108 w 303"/>
                <a:gd name="T55" fmla="*/ 82 h 318"/>
                <a:gd name="T56" fmla="*/ 108 w 303"/>
                <a:gd name="T57" fmla="*/ 88 h 318"/>
                <a:gd name="T58" fmla="*/ 105 w 303"/>
                <a:gd name="T59" fmla="*/ 91 h 318"/>
                <a:gd name="T60" fmla="*/ 103 w 303"/>
                <a:gd name="T61" fmla="*/ 93 h 318"/>
                <a:gd name="T62" fmla="*/ 99 w 303"/>
                <a:gd name="T63" fmla="*/ 92 h 318"/>
                <a:gd name="T64" fmla="*/ 100 w 303"/>
                <a:gd name="T65" fmla="*/ 95 h 318"/>
                <a:gd name="T66" fmla="*/ 99 w 303"/>
                <a:gd name="T67" fmla="*/ 99 h 318"/>
                <a:gd name="T68" fmla="*/ 99 w 303"/>
                <a:gd name="T69" fmla="*/ 100 h 318"/>
                <a:gd name="T70" fmla="*/ 94 w 303"/>
                <a:gd name="T71" fmla="*/ 105 h 318"/>
                <a:gd name="T72" fmla="*/ 89 w 303"/>
                <a:gd name="T73" fmla="*/ 101 h 318"/>
                <a:gd name="T74" fmla="*/ 92 w 303"/>
                <a:gd name="T75" fmla="*/ 98 h 318"/>
                <a:gd name="T76" fmla="*/ 90 w 303"/>
                <a:gd name="T77" fmla="*/ 93 h 318"/>
                <a:gd name="T78" fmla="*/ 69 w 303"/>
                <a:gd name="T79" fmla="*/ 93 h 318"/>
                <a:gd name="T80" fmla="*/ 52 w 303"/>
                <a:gd name="T81" fmla="*/ 93 h 318"/>
                <a:gd name="T82" fmla="*/ 19 w 303"/>
                <a:gd name="T83" fmla="*/ 82 h 318"/>
                <a:gd name="T84" fmla="*/ 20 w 303"/>
                <a:gd name="T85" fmla="*/ 51 h 318"/>
                <a:gd name="T86" fmla="*/ 20 w 303"/>
                <a:gd name="T87" fmla="*/ 36 h 318"/>
                <a:gd name="T88" fmla="*/ 16 w 303"/>
                <a:gd name="T89" fmla="*/ 33 h 318"/>
                <a:gd name="T90" fmla="*/ 13 w 303"/>
                <a:gd name="T91" fmla="*/ 27 h 318"/>
                <a:gd name="T92" fmla="*/ 13 w 303"/>
                <a:gd name="T93" fmla="*/ 21 h 318"/>
                <a:gd name="T94" fmla="*/ 14 w 303"/>
                <a:gd name="T95" fmla="*/ 20 h 318"/>
                <a:gd name="T96" fmla="*/ 13 w 303"/>
                <a:gd name="T97" fmla="*/ 17 h 318"/>
                <a:gd name="T98" fmla="*/ 9 w 303"/>
                <a:gd name="T99" fmla="*/ 16 h 31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03"/>
                <a:gd name="T151" fmla="*/ 0 h 318"/>
                <a:gd name="T152" fmla="*/ 303 w 303"/>
                <a:gd name="T153" fmla="*/ 318 h 31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03" h="318">
                  <a:moveTo>
                    <a:pt x="19" y="41"/>
                  </a:moveTo>
                  <a:lnTo>
                    <a:pt x="15" y="37"/>
                  </a:lnTo>
                  <a:lnTo>
                    <a:pt x="17" y="34"/>
                  </a:lnTo>
                  <a:lnTo>
                    <a:pt x="15" y="30"/>
                  </a:lnTo>
                  <a:lnTo>
                    <a:pt x="13" y="28"/>
                  </a:lnTo>
                  <a:lnTo>
                    <a:pt x="12" y="25"/>
                  </a:lnTo>
                  <a:lnTo>
                    <a:pt x="10" y="24"/>
                  </a:lnTo>
                  <a:lnTo>
                    <a:pt x="9" y="21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3" y="7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8" y="0"/>
                  </a:lnTo>
                  <a:lnTo>
                    <a:pt x="51" y="2"/>
                  </a:lnTo>
                  <a:lnTo>
                    <a:pt x="89" y="2"/>
                  </a:lnTo>
                  <a:lnTo>
                    <a:pt x="99" y="0"/>
                  </a:lnTo>
                  <a:lnTo>
                    <a:pt x="162" y="0"/>
                  </a:lnTo>
                  <a:lnTo>
                    <a:pt x="172" y="0"/>
                  </a:lnTo>
                  <a:lnTo>
                    <a:pt x="183" y="0"/>
                  </a:lnTo>
                  <a:lnTo>
                    <a:pt x="184" y="3"/>
                  </a:lnTo>
                  <a:lnTo>
                    <a:pt x="187" y="4"/>
                  </a:lnTo>
                  <a:lnTo>
                    <a:pt x="188" y="7"/>
                  </a:lnTo>
                  <a:lnTo>
                    <a:pt x="191" y="9"/>
                  </a:lnTo>
                  <a:lnTo>
                    <a:pt x="192" y="13"/>
                  </a:lnTo>
                  <a:lnTo>
                    <a:pt x="195" y="16"/>
                  </a:lnTo>
                  <a:lnTo>
                    <a:pt x="192" y="26"/>
                  </a:lnTo>
                  <a:lnTo>
                    <a:pt x="192" y="28"/>
                  </a:lnTo>
                  <a:lnTo>
                    <a:pt x="191" y="32"/>
                  </a:lnTo>
                  <a:lnTo>
                    <a:pt x="192" y="40"/>
                  </a:lnTo>
                  <a:lnTo>
                    <a:pt x="194" y="42"/>
                  </a:lnTo>
                  <a:lnTo>
                    <a:pt x="195" y="46"/>
                  </a:lnTo>
                  <a:lnTo>
                    <a:pt x="194" y="51"/>
                  </a:lnTo>
                  <a:lnTo>
                    <a:pt x="197" y="57"/>
                  </a:lnTo>
                  <a:lnTo>
                    <a:pt x="198" y="59"/>
                  </a:lnTo>
                  <a:lnTo>
                    <a:pt x="198" y="61"/>
                  </a:lnTo>
                  <a:lnTo>
                    <a:pt x="200" y="62"/>
                  </a:lnTo>
                  <a:lnTo>
                    <a:pt x="201" y="65"/>
                  </a:lnTo>
                  <a:lnTo>
                    <a:pt x="206" y="70"/>
                  </a:lnTo>
                  <a:lnTo>
                    <a:pt x="208" y="72"/>
                  </a:lnTo>
                  <a:lnTo>
                    <a:pt x="211" y="79"/>
                  </a:lnTo>
                  <a:lnTo>
                    <a:pt x="216" y="83"/>
                  </a:lnTo>
                  <a:lnTo>
                    <a:pt x="217" y="83"/>
                  </a:lnTo>
                  <a:lnTo>
                    <a:pt x="219" y="85"/>
                  </a:lnTo>
                  <a:lnTo>
                    <a:pt x="224" y="90"/>
                  </a:lnTo>
                  <a:lnTo>
                    <a:pt x="227" y="95"/>
                  </a:lnTo>
                  <a:lnTo>
                    <a:pt x="227" y="101"/>
                  </a:lnTo>
                  <a:lnTo>
                    <a:pt x="228" y="104"/>
                  </a:lnTo>
                  <a:lnTo>
                    <a:pt x="227" y="107"/>
                  </a:lnTo>
                  <a:lnTo>
                    <a:pt x="228" y="111"/>
                  </a:lnTo>
                  <a:lnTo>
                    <a:pt x="230" y="115"/>
                  </a:lnTo>
                  <a:lnTo>
                    <a:pt x="230" y="117"/>
                  </a:lnTo>
                  <a:lnTo>
                    <a:pt x="231" y="119"/>
                  </a:lnTo>
                  <a:lnTo>
                    <a:pt x="232" y="121"/>
                  </a:lnTo>
                  <a:lnTo>
                    <a:pt x="235" y="119"/>
                  </a:lnTo>
                  <a:lnTo>
                    <a:pt x="237" y="116"/>
                  </a:lnTo>
                  <a:lnTo>
                    <a:pt x="240" y="114"/>
                  </a:lnTo>
                  <a:lnTo>
                    <a:pt x="241" y="114"/>
                  </a:lnTo>
                  <a:lnTo>
                    <a:pt x="245" y="116"/>
                  </a:lnTo>
                  <a:lnTo>
                    <a:pt x="249" y="116"/>
                  </a:lnTo>
                  <a:lnTo>
                    <a:pt x="253" y="121"/>
                  </a:lnTo>
                  <a:lnTo>
                    <a:pt x="254" y="124"/>
                  </a:lnTo>
                  <a:lnTo>
                    <a:pt x="253" y="127"/>
                  </a:lnTo>
                  <a:lnTo>
                    <a:pt x="252" y="127"/>
                  </a:lnTo>
                  <a:lnTo>
                    <a:pt x="251" y="128"/>
                  </a:lnTo>
                  <a:lnTo>
                    <a:pt x="251" y="134"/>
                  </a:lnTo>
                  <a:lnTo>
                    <a:pt x="252" y="138"/>
                  </a:lnTo>
                  <a:lnTo>
                    <a:pt x="247" y="144"/>
                  </a:lnTo>
                  <a:lnTo>
                    <a:pt x="246" y="149"/>
                  </a:lnTo>
                  <a:lnTo>
                    <a:pt x="243" y="154"/>
                  </a:lnTo>
                  <a:lnTo>
                    <a:pt x="242" y="157"/>
                  </a:lnTo>
                  <a:lnTo>
                    <a:pt x="243" y="162"/>
                  </a:lnTo>
                  <a:lnTo>
                    <a:pt x="243" y="165"/>
                  </a:lnTo>
                  <a:lnTo>
                    <a:pt x="246" y="167"/>
                  </a:lnTo>
                  <a:lnTo>
                    <a:pt x="248" y="170"/>
                  </a:lnTo>
                  <a:lnTo>
                    <a:pt x="251" y="174"/>
                  </a:lnTo>
                  <a:lnTo>
                    <a:pt x="253" y="174"/>
                  </a:lnTo>
                  <a:lnTo>
                    <a:pt x="254" y="178"/>
                  </a:lnTo>
                  <a:lnTo>
                    <a:pt x="260" y="182"/>
                  </a:lnTo>
                  <a:lnTo>
                    <a:pt x="262" y="182"/>
                  </a:lnTo>
                  <a:lnTo>
                    <a:pt x="261" y="183"/>
                  </a:lnTo>
                  <a:lnTo>
                    <a:pt x="264" y="188"/>
                  </a:lnTo>
                  <a:lnTo>
                    <a:pt x="267" y="187"/>
                  </a:lnTo>
                  <a:lnTo>
                    <a:pt x="272" y="191"/>
                  </a:lnTo>
                  <a:lnTo>
                    <a:pt x="275" y="193"/>
                  </a:lnTo>
                  <a:lnTo>
                    <a:pt x="276" y="197"/>
                  </a:lnTo>
                  <a:lnTo>
                    <a:pt x="282" y="202"/>
                  </a:lnTo>
                  <a:lnTo>
                    <a:pt x="282" y="204"/>
                  </a:lnTo>
                  <a:lnTo>
                    <a:pt x="281" y="209"/>
                  </a:lnTo>
                  <a:lnTo>
                    <a:pt x="282" y="212"/>
                  </a:lnTo>
                  <a:lnTo>
                    <a:pt x="285" y="218"/>
                  </a:lnTo>
                  <a:lnTo>
                    <a:pt x="286" y="223"/>
                  </a:lnTo>
                  <a:lnTo>
                    <a:pt x="282" y="226"/>
                  </a:lnTo>
                  <a:lnTo>
                    <a:pt x="282" y="228"/>
                  </a:lnTo>
                  <a:lnTo>
                    <a:pt x="284" y="230"/>
                  </a:lnTo>
                  <a:lnTo>
                    <a:pt x="284" y="232"/>
                  </a:lnTo>
                  <a:lnTo>
                    <a:pt x="285" y="236"/>
                  </a:lnTo>
                  <a:lnTo>
                    <a:pt x="287" y="239"/>
                  </a:lnTo>
                  <a:lnTo>
                    <a:pt x="287" y="240"/>
                  </a:lnTo>
                  <a:lnTo>
                    <a:pt x="287" y="242"/>
                  </a:lnTo>
                  <a:lnTo>
                    <a:pt x="289" y="245"/>
                  </a:lnTo>
                  <a:lnTo>
                    <a:pt x="291" y="247"/>
                  </a:lnTo>
                  <a:lnTo>
                    <a:pt x="293" y="247"/>
                  </a:lnTo>
                  <a:lnTo>
                    <a:pt x="291" y="244"/>
                  </a:lnTo>
                  <a:lnTo>
                    <a:pt x="291" y="242"/>
                  </a:lnTo>
                  <a:lnTo>
                    <a:pt x="294" y="242"/>
                  </a:lnTo>
                  <a:lnTo>
                    <a:pt x="297" y="247"/>
                  </a:lnTo>
                  <a:lnTo>
                    <a:pt x="298" y="249"/>
                  </a:lnTo>
                  <a:lnTo>
                    <a:pt x="300" y="249"/>
                  </a:lnTo>
                  <a:lnTo>
                    <a:pt x="302" y="249"/>
                  </a:lnTo>
                  <a:lnTo>
                    <a:pt x="300" y="256"/>
                  </a:lnTo>
                  <a:lnTo>
                    <a:pt x="298" y="259"/>
                  </a:lnTo>
                  <a:lnTo>
                    <a:pt x="298" y="261"/>
                  </a:lnTo>
                  <a:lnTo>
                    <a:pt x="300" y="266"/>
                  </a:lnTo>
                  <a:lnTo>
                    <a:pt x="299" y="269"/>
                  </a:lnTo>
                  <a:lnTo>
                    <a:pt x="297" y="271"/>
                  </a:lnTo>
                  <a:lnTo>
                    <a:pt x="297" y="274"/>
                  </a:lnTo>
                  <a:lnTo>
                    <a:pt x="297" y="276"/>
                  </a:lnTo>
                  <a:lnTo>
                    <a:pt x="294" y="278"/>
                  </a:lnTo>
                  <a:lnTo>
                    <a:pt x="291" y="274"/>
                  </a:lnTo>
                  <a:lnTo>
                    <a:pt x="290" y="272"/>
                  </a:lnTo>
                  <a:lnTo>
                    <a:pt x="287" y="282"/>
                  </a:lnTo>
                  <a:lnTo>
                    <a:pt x="286" y="283"/>
                  </a:lnTo>
                  <a:lnTo>
                    <a:pt x="284" y="285"/>
                  </a:lnTo>
                  <a:lnTo>
                    <a:pt x="284" y="279"/>
                  </a:lnTo>
                  <a:lnTo>
                    <a:pt x="280" y="277"/>
                  </a:lnTo>
                  <a:lnTo>
                    <a:pt x="282" y="281"/>
                  </a:lnTo>
                  <a:lnTo>
                    <a:pt x="280" y="283"/>
                  </a:lnTo>
                  <a:lnTo>
                    <a:pt x="280" y="286"/>
                  </a:lnTo>
                  <a:lnTo>
                    <a:pt x="282" y="290"/>
                  </a:lnTo>
                  <a:lnTo>
                    <a:pt x="280" y="292"/>
                  </a:lnTo>
                  <a:lnTo>
                    <a:pt x="277" y="293"/>
                  </a:lnTo>
                  <a:lnTo>
                    <a:pt x="279" y="297"/>
                  </a:lnTo>
                  <a:lnTo>
                    <a:pt x="279" y="300"/>
                  </a:lnTo>
                  <a:lnTo>
                    <a:pt x="277" y="298"/>
                  </a:lnTo>
                  <a:lnTo>
                    <a:pt x="275" y="298"/>
                  </a:lnTo>
                  <a:lnTo>
                    <a:pt x="273" y="300"/>
                  </a:lnTo>
                  <a:lnTo>
                    <a:pt x="277" y="303"/>
                  </a:lnTo>
                  <a:lnTo>
                    <a:pt x="276" y="310"/>
                  </a:lnTo>
                  <a:lnTo>
                    <a:pt x="273" y="312"/>
                  </a:lnTo>
                  <a:lnTo>
                    <a:pt x="272" y="316"/>
                  </a:lnTo>
                  <a:lnTo>
                    <a:pt x="261" y="316"/>
                  </a:lnTo>
                  <a:lnTo>
                    <a:pt x="246" y="317"/>
                  </a:lnTo>
                  <a:lnTo>
                    <a:pt x="243" y="316"/>
                  </a:lnTo>
                  <a:lnTo>
                    <a:pt x="247" y="308"/>
                  </a:lnTo>
                  <a:lnTo>
                    <a:pt x="251" y="304"/>
                  </a:lnTo>
                  <a:lnTo>
                    <a:pt x="251" y="302"/>
                  </a:lnTo>
                  <a:lnTo>
                    <a:pt x="253" y="301"/>
                  </a:lnTo>
                  <a:lnTo>
                    <a:pt x="254" y="297"/>
                  </a:lnTo>
                  <a:lnTo>
                    <a:pt x="255" y="296"/>
                  </a:lnTo>
                  <a:lnTo>
                    <a:pt x="256" y="292"/>
                  </a:lnTo>
                  <a:lnTo>
                    <a:pt x="256" y="290"/>
                  </a:lnTo>
                  <a:lnTo>
                    <a:pt x="254" y="289"/>
                  </a:lnTo>
                  <a:lnTo>
                    <a:pt x="253" y="283"/>
                  </a:lnTo>
                  <a:lnTo>
                    <a:pt x="252" y="282"/>
                  </a:lnTo>
                  <a:lnTo>
                    <a:pt x="209" y="282"/>
                  </a:lnTo>
                  <a:lnTo>
                    <a:pt x="195" y="283"/>
                  </a:lnTo>
                  <a:lnTo>
                    <a:pt x="193" y="283"/>
                  </a:lnTo>
                  <a:lnTo>
                    <a:pt x="184" y="282"/>
                  </a:lnTo>
                  <a:lnTo>
                    <a:pt x="164" y="283"/>
                  </a:lnTo>
                  <a:lnTo>
                    <a:pt x="163" y="283"/>
                  </a:lnTo>
                  <a:lnTo>
                    <a:pt x="144" y="282"/>
                  </a:lnTo>
                  <a:lnTo>
                    <a:pt x="51" y="282"/>
                  </a:lnTo>
                  <a:lnTo>
                    <a:pt x="51" y="269"/>
                  </a:lnTo>
                  <a:lnTo>
                    <a:pt x="51" y="263"/>
                  </a:lnTo>
                  <a:lnTo>
                    <a:pt x="51" y="246"/>
                  </a:lnTo>
                  <a:lnTo>
                    <a:pt x="51" y="225"/>
                  </a:lnTo>
                  <a:lnTo>
                    <a:pt x="51" y="222"/>
                  </a:lnTo>
                  <a:lnTo>
                    <a:pt x="51" y="176"/>
                  </a:lnTo>
                  <a:lnTo>
                    <a:pt x="52" y="153"/>
                  </a:lnTo>
                  <a:lnTo>
                    <a:pt x="51" y="147"/>
                  </a:lnTo>
                  <a:lnTo>
                    <a:pt x="52" y="128"/>
                  </a:lnTo>
                  <a:lnTo>
                    <a:pt x="51" y="122"/>
                  </a:lnTo>
                  <a:lnTo>
                    <a:pt x="52" y="107"/>
                  </a:lnTo>
                  <a:lnTo>
                    <a:pt x="53" y="100"/>
                  </a:lnTo>
                  <a:lnTo>
                    <a:pt x="49" y="98"/>
                  </a:lnTo>
                  <a:lnTo>
                    <a:pt x="46" y="99"/>
                  </a:lnTo>
                  <a:lnTo>
                    <a:pt x="43" y="97"/>
                  </a:lnTo>
                  <a:lnTo>
                    <a:pt x="41" y="92"/>
                  </a:lnTo>
                  <a:lnTo>
                    <a:pt x="39" y="87"/>
                  </a:lnTo>
                  <a:lnTo>
                    <a:pt x="39" y="84"/>
                  </a:lnTo>
                  <a:lnTo>
                    <a:pt x="37" y="83"/>
                  </a:lnTo>
                  <a:lnTo>
                    <a:pt x="34" y="79"/>
                  </a:lnTo>
                  <a:lnTo>
                    <a:pt x="29" y="74"/>
                  </a:lnTo>
                  <a:lnTo>
                    <a:pt x="33" y="65"/>
                  </a:lnTo>
                  <a:lnTo>
                    <a:pt x="36" y="62"/>
                  </a:lnTo>
                  <a:lnTo>
                    <a:pt x="36" y="59"/>
                  </a:lnTo>
                  <a:lnTo>
                    <a:pt x="38" y="60"/>
                  </a:lnTo>
                  <a:lnTo>
                    <a:pt x="40" y="59"/>
                  </a:lnTo>
                  <a:lnTo>
                    <a:pt x="38" y="57"/>
                  </a:lnTo>
                  <a:lnTo>
                    <a:pt x="39" y="57"/>
                  </a:lnTo>
                  <a:lnTo>
                    <a:pt x="39" y="51"/>
                  </a:lnTo>
                  <a:lnTo>
                    <a:pt x="36" y="51"/>
                  </a:lnTo>
                  <a:lnTo>
                    <a:pt x="36" y="48"/>
                  </a:lnTo>
                  <a:lnTo>
                    <a:pt x="33" y="49"/>
                  </a:lnTo>
                  <a:lnTo>
                    <a:pt x="29" y="51"/>
                  </a:lnTo>
                  <a:lnTo>
                    <a:pt x="25" y="46"/>
                  </a:lnTo>
                  <a:lnTo>
                    <a:pt x="23" y="44"/>
                  </a:lnTo>
                  <a:lnTo>
                    <a:pt x="19" y="41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0" name="Freeform 22"/>
            <p:cNvSpPr>
              <a:spLocks/>
            </p:cNvSpPr>
            <p:nvPr/>
          </p:nvSpPr>
          <p:spPr bwMode="auto">
            <a:xfrm>
              <a:off x="3884" y="1262"/>
              <a:ext cx="376" cy="195"/>
            </a:xfrm>
            <a:custGeom>
              <a:avLst/>
              <a:gdLst>
                <a:gd name="T0" fmla="*/ 0 w 396"/>
                <a:gd name="T1" fmla="*/ 0 h 207"/>
                <a:gd name="T2" fmla="*/ 19 w 396"/>
                <a:gd name="T3" fmla="*/ 0 h 207"/>
                <a:gd name="T4" fmla="*/ 34 w 396"/>
                <a:gd name="T5" fmla="*/ 0 h 207"/>
                <a:gd name="T6" fmla="*/ 77 w 396"/>
                <a:gd name="T7" fmla="*/ 0 h 207"/>
                <a:gd name="T8" fmla="*/ 94 w 396"/>
                <a:gd name="T9" fmla="*/ 0 h 207"/>
                <a:gd name="T10" fmla="*/ 94 w 396"/>
                <a:gd name="T11" fmla="*/ 4 h 207"/>
                <a:gd name="T12" fmla="*/ 95 w 396"/>
                <a:gd name="T13" fmla="*/ 5 h 207"/>
                <a:gd name="T14" fmla="*/ 98 w 396"/>
                <a:gd name="T15" fmla="*/ 7 h 207"/>
                <a:gd name="T16" fmla="*/ 99 w 396"/>
                <a:gd name="T17" fmla="*/ 8 h 207"/>
                <a:gd name="T18" fmla="*/ 101 w 396"/>
                <a:gd name="T19" fmla="*/ 8 h 207"/>
                <a:gd name="T20" fmla="*/ 103 w 396"/>
                <a:gd name="T21" fmla="*/ 8 h 207"/>
                <a:gd name="T22" fmla="*/ 104 w 396"/>
                <a:gd name="T23" fmla="*/ 8 h 207"/>
                <a:gd name="T24" fmla="*/ 105 w 396"/>
                <a:gd name="T25" fmla="*/ 8 h 207"/>
                <a:gd name="T26" fmla="*/ 107 w 396"/>
                <a:gd name="T27" fmla="*/ 8 h 207"/>
                <a:gd name="T28" fmla="*/ 109 w 396"/>
                <a:gd name="T29" fmla="*/ 8 h 207"/>
                <a:gd name="T30" fmla="*/ 113 w 396"/>
                <a:gd name="T31" fmla="*/ 8 h 207"/>
                <a:gd name="T32" fmla="*/ 115 w 396"/>
                <a:gd name="T33" fmla="*/ 8 h 207"/>
                <a:gd name="T34" fmla="*/ 116 w 396"/>
                <a:gd name="T35" fmla="*/ 8 h 207"/>
                <a:gd name="T36" fmla="*/ 117 w 396"/>
                <a:gd name="T37" fmla="*/ 8 h 207"/>
                <a:gd name="T38" fmla="*/ 120 w 396"/>
                <a:gd name="T39" fmla="*/ 8 h 207"/>
                <a:gd name="T40" fmla="*/ 121 w 396"/>
                <a:gd name="T41" fmla="*/ 8 h 207"/>
                <a:gd name="T42" fmla="*/ 122 w 396"/>
                <a:gd name="T43" fmla="*/ 8 h 207"/>
                <a:gd name="T44" fmla="*/ 123 w 396"/>
                <a:gd name="T45" fmla="*/ 8 h 207"/>
                <a:gd name="T46" fmla="*/ 125 w 396"/>
                <a:gd name="T47" fmla="*/ 8 h 207"/>
                <a:gd name="T48" fmla="*/ 127 w 396"/>
                <a:gd name="T49" fmla="*/ 10 h 207"/>
                <a:gd name="T50" fmla="*/ 128 w 396"/>
                <a:gd name="T51" fmla="*/ 11 h 207"/>
                <a:gd name="T52" fmla="*/ 130 w 396"/>
                <a:gd name="T53" fmla="*/ 12 h 207"/>
                <a:gd name="T54" fmla="*/ 130 w 396"/>
                <a:gd name="T55" fmla="*/ 15 h 207"/>
                <a:gd name="T56" fmla="*/ 130 w 396"/>
                <a:gd name="T57" fmla="*/ 17 h 207"/>
                <a:gd name="T58" fmla="*/ 130 w 396"/>
                <a:gd name="T59" fmla="*/ 20 h 207"/>
                <a:gd name="T60" fmla="*/ 131 w 396"/>
                <a:gd name="T61" fmla="*/ 21 h 207"/>
                <a:gd name="T62" fmla="*/ 133 w 396"/>
                <a:gd name="T63" fmla="*/ 22 h 207"/>
                <a:gd name="T64" fmla="*/ 134 w 396"/>
                <a:gd name="T65" fmla="*/ 22 h 207"/>
                <a:gd name="T66" fmla="*/ 134 w 396"/>
                <a:gd name="T67" fmla="*/ 24 h 207"/>
                <a:gd name="T68" fmla="*/ 135 w 396"/>
                <a:gd name="T69" fmla="*/ 27 h 207"/>
                <a:gd name="T70" fmla="*/ 134 w 396"/>
                <a:gd name="T71" fmla="*/ 30 h 207"/>
                <a:gd name="T72" fmla="*/ 136 w 396"/>
                <a:gd name="T73" fmla="*/ 31 h 207"/>
                <a:gd name="T74" fmla="*/ 135 w 396"/>
                <a:gd name="T75" fmla="*/ 33 h 207"/>
                <a:gd name="T76" fmla="*/ 137 w 396"/>
                <a:gd name="T77" fmla="*/ 33 h 207"/>
                <a:gd name="T78" fmla="*/ 137 w 396"/>
                <a:gd name="T79" fmla="*/ 34 h 207"/>
                <a:gd name="T80" fmla="*/ 137 w 396"/>
                <a:gd name="T81" fmla="*/ 37 h 207"/>
                <a:gd name="T82" fmla="*/ 138 w 396"/>
                <a:gd name="T83" fmla="*/ 37 h 207"/>
                <a:gd name="T84" fmla="*/ 137 w 396"/>
                <a:gd name="T85" fmla="*/ 39 h 207"/>
                <a:gd name="T86" fmla="*/ 138 w 396"/>
                <a:gd name="T87" fmla="*/ 40 h 207"/>
                <a:gd name="T88" fmla="*/ 138 w 396"/>
                <a:gd name="T89" fmla="*/ 41 h 207"/>
                <a:gd name="T90" fmla="*/ 138 w 396"/>
                <a:gd name="T91" fmla="*/ 43 h 207"/>
                <a:gd name="T92" fmla="*/ 139 w 396"/>
                <a:gd name="T93" fmla="*/ 46 h 207"/>
                <a:gd name="T94" fmla="*/ 139 w 396"/>
                <a:gd name="T95" fmla="*/ 48 h 207"/>
                <a:gd name="T96" fmla="*/ 138 w 396"/>
                <a:gd name="T97" fmla="*/ 50 h 207"/>
                <a:gd name="T98" fmla="*/ 140 w 396"/>
                <a:gd name="T99" fmla="*/ 52 h 207"/>
                <a:gd name="T100" fmla="*/ 140 w 396"/>
                <a:gd name="T101" fmla="*/ 53 h 207"/>
                <a:gd name="T102" fmla="*/ 141 w 396"/>
                <a:gd name="T103" fmla="*/ 54 h 207"/>
                <a:gd name="T104" fmla="*/ 143 w 396"/>
                <a:gd name="T105" fmla="*/ 56 h 207"/>
                <a:gd name="T106" fmla="*/ 143 w 396"/>
                <a:gd name="T107" fmla="*/ 58 h 207"/>
                <a:gd name="T108" fmla="*/ 144 w 396"/>
                <a:gd name="T109" fmla="*/ 59 h 207"/>
                <a:gd name="T110" fmla="*/ 144 w 396"/>
                <a:gd name="T111" fmla="*/ 62 h 207"/>
                <a:gd name="T112" fmla="*/ 146 w 396"/>
                <a:gd name="T113" fmla="*/ 63 h 207"/>
                <a:gd name="T114" fmla="*/ 147 w 396"/>
                <a:gd name="T115" fmla="*/ 66 h 207"/>
                <a:gd name="T116" fmla="*/ 84 w 396"/>
                <a:gd name="T117" fmla="*/ 66 h 207"/>
                <a:gd name="T118" fmla="*/ 75 w 396"/>
                <a:gd name="T119" fmla="*/ 66 h 207"/>
                <a:gd name="T120" fmla="*/ 34 w 396"/>
                <a:gd name="T121" fmla="*/ 43 h 2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96"/>
                <a:gd name="T184" fmla="*/ 0 h 207"/>
                <a:gd name="T185" fmla="*/ 396 w 396"/>
                <a:gd name="T186" fmla="*/ 207 h 2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96" h="207">
                  <a:moveTo>
                    <a:pt x="0" y="136"/>
                  </a:moveTo>
                  <a:lnTo>
                    <a:pt x="0" y="0"/>
                  </a:lnTo>
                  <a:lnTo>
                    <a:pt x="24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90" y="0"/>
                  </a:lnTo>
                  <a:lnTo>
                    <a:pt x="174" y="0"/>
                  </a:lnTo>
                  <a:lnTo>
                    <a:pt x="204" y="0"/>
                  </a:lnTo>
                  <a:lnTo>
                    <a:pt x="216" y="0"/>
                  </a:lnTo>
                  <a:lnTo>
                    <a:pt x="251" y="0"/>
                  </a:lnTo>
                  <a:lnTo>
                    <a:pt x="253" y="2"/>
                  </a:lnTo>
                  <a:lnTo>
                    <a:pt x="253" y="4"/>
                  </a:lnTo>
                  <a:lnTo>
                    <a:pt x="255" y="5"/>
                  </a:lnTo>
                  <a:lnTo>
                    <a:pt x="256" y="5"/>
                  </a:lnTo>
                  <a:lnTo>
                    <a:pt x="260" y="9"/>
                  </a:lnTo>
                  <a:lnTo>
                    <a:pt x="261" y="7"/>
                  </a:lnTo>
                  <a:lnTo>
                    <a:pt x="263" y="10"/>
                  </a:lnTo>
                  <a:lnTo>
                    <a:pt x="266" y="11"/>
                  </a:lnTo>
                  <a:lnTo>
                    <a:pt x="268" y="14"/>
                  </a:lnTo>
                  <a:lnTo>
                    <a:pt x="271" y="15"/>
                  </a:lnTo>
                  <a:lnTo>
                    <a:pt x="273" y="15"/>
                  </a:lnTo>
                  <a:lnTo>
                    <a:pt x="275" y="17"/>
                  </a:lnTo>
                  <a:lnTo>
                    <a:pt x="278" y="14"/>
                  </a:lnTo>
                  <a:lnTo>
                    <a:pt x="279" y="11"/>
                  </a:lnTo>
                  <a:lnTo>
                    <a:pt x="283" y="11"/>
                  </a:lnTo>
                  <a:lnTo>
                    <a:pt x="284" y="12"/>
                  </a:lnTo>
                  <a:lnTo>
                    <a:pt x="286" y="11"/>
                  </a:lnTo>
                  <a:lnTo>
                    <a:pt x="288" y="12"/>
                  </a:lnTo>
                  <a:lnTo>
                    <a:pt x="289" y="12"/>
                  </a:lnTo>
                  <a:lnTo>
                    <a:pt x="291" y="11"/>
                  </a:lnTo>
                  <a:lnTo>
                    <a:pt x="301" y="11"/>
                  </a:lnTo>
                  <a:lnTo>
                    <a:pt x="303" y="10"/>
                  </a:lnTo>
                  <a:lnTo>
                    <a:pt x="305" y="10"/>
                  </a:lnTo>
                  <a:lnTo>
                    <a:pt x="308" y="11"/>
                  </a:lnTo>
                  <a:lnTo>
                    <a:pt x="309" y="12"/>
                  </a:lnTo>
                  <a:lnTo>
                    <a:pt x="309" y="14"/>
                  </a:lnTo>
                  <a:lnTo>
                    <a:pt x="311" y="14"/>
                  </a:lnTo>
                  <a:lnTo>
                    <a:pt x="314" y="17"/>
                  </a:lnTo>
                  <a:lnTo>
                    <a:pt x="316" y="17"/>
                  </a:lnTo>
                  <a:lnTo>
                    <a:pt x="320" y="18"/>
                  </a:lnTo>
                  <a:lnTo>
                    <a:pt x="321" y="19"/>
                  </a:lnTo>
                  <a:lnTo>
                    <a:pt x="323" y="19"/>
                  </a:lnTo>
                  <a:lnTo>
                    <a:pt x="325" y="20"/>
                  </a:lnTo>
                  <a:lnTo>
                    <a:pt x="328" y="20"/>
                  </a:lnTo>
                  <a:lnTo>
                    <a:pt x="329" y="22"/>
                  </a:lnTo>
                  <a:lnTo>
                    <a:pt x="331" y="22"/>
                  </a:lnTo>
                  <a:lnTo>
                    <a:pt x="332" y="27"/>
                  </a:lnTo>
                  <a:lnTo>
                    <a:pt x="335" y="30"/>
                  </a:lnTo>
                  <a:lnTo>
                    <a:pt x="337" y="34"/>
                  </a:lnTo>
                  <a:lnTo>
                    <a:pt x="339" y="33"/>
                  </a:lnTo>
                  <a:lnTo>
                    <a:pt x="340" y="35"/>
                  </a:lnTo>
                  <a:lnTo>
                    <a:pt x="342" y="36"/>
                  </a:lnTo>
                  <a:lnTo>
                    <a:pt x="345" y="36"/>
                  </a:lnTo>
                  <a:lnTo>
                    <a:pt x="347" y="37"/>
                  </a:lnTo>
                  <a:lnTo>
                    <a:pt x="347" y="41"/>
                  </a:lnTo>
                  <a:lnTo>
                    <a:pt x="346" y="44"/>
                  </a:lnTo>
                  <a:lnTo>
                    <a:pt x="346" y="46"/>
                  </a:lnTo>
                  <a:lnTo>
                    <a:pt x="350" y="50"/>
                  </a:lnTo>
                  <a:lnTo>
                    <a:pt x="350" y="55"/>
                  </a:lnTo>
                  <a:lnTo>
                    <a:pt x="350" y="59"/>
                  </a:lnTo>
                  <a:lnTo>
                    <a:pt x="351" y="60"/>
                  </a:lnTo>
                  <a:lnTo>
                    <a:pt x="352" y="63"/>
                  </a:lnTo>
                  <a:lnTo>
                    <a:pt x="355" y="66"/>
                  </a:lnTo>
                  <a:lnTo>
                    <a:pt x="355" y="68"/>
                  </a:lnTo>
                  <a:lnTo>
                    <a:pt x="356" y="68"/>
                  </a:lnTo>
                  <a:lnTo>
                    <a:pt x="358" y="69"/>
                  </a:lnTo>
                  <a:lnTo>
                    <a:pt x="358" y="75"/>
                  </a:lnTo>
                  <a:lnTo>
                    <a:pt x="359" y="78"/>
                  </a:lnTo>
                  <a:lnTo>
                    <a:pt x="360" y="80"/>
                  </a:lnTo>
                  <a:lnTo>
                    <a:pt x="360" y="85"/>
                  </a:lnTo>
                  <a:lnTo>
                    <a:pt x="359" y="88"/>
                  </a:lnTo>
                  <a:lnTo>
                    <a:pt x="359" y="93"/>
                  </a:lnTo>
                  <a:lnTo>
                    <a:pt x="362" y="94"/>
                  </a:lnTo>
                  <a:lnTo>
                    <a:pt x="362" y="95"/>
                  </a:lnTo>
                  <a:lnTo>
                    <a:pt x="362" y="97"/>
                  </a:lnTo>
                  <a:lnTo>
                    <a:pt x="360" y="100"/>
                  </a:lnTo>
                  <a:lnTo>
                    <a:pt x="362" y="100"/>
                  </a:lnTo>
                  <a:lnTo>
                    <a:pt x="364" y="102"/>
                  </a:lnTo>
                  <a:lnTo>
                    <a:pt x="364" y="103"/>
                  </a:lnTo>
                  <a:lnTo>
                    <a:pt x="367" y="105"/>
                  </a:lnTo>
                  <a:lnTo>
                    <a:pt x="367" y="107"/>
                  </a:lnTo>
                  <a:lnTo>
                    <a:pt x="367" y="113"/>
                  </a:lnTo>
                  <a:lnTo>
                    <a:pt x="369" y="115"/>
                  </a:lnTo>
                  <a:lnTo>
                    <a:pt x="371" y="115"/>
                  </a:lnTo>
                  <a:lnTo>
                    <a:pt x="371" y="117"/>
                  </a:lnTo>
                  <a:lnTo>
                    <a:pt x="369" y="119"/>
                  </a:lnTo>
                  <a:lnTo>
                    <a:pt x="370" y="121"/>
                  </a:lnTo>
                  <a:lnTo>
                    <a:pt x="370" y="125"/>
                  </a:lnTo>
                  <a:lnTo>
                    <a:pt x="371" y="126"/>
                  </a:lnTo>
                  <a:lnTo>
                    <a:pt x="371" y="128"/>
                  </a:lnTo>
                  <a:lnTo>
                    <a:pt x="371" y="131"/>
                  </a:lnTo>
                  <a:lnTo>
                    <a:pt x="371" y="135"/>
                  </a:lnTo>
                  <a:lnTo>
                    <a:pt x="372" y="140"/>
                  </a:lnTo>
                  <a:lnTo>
                    <a:pt x="372" y="143"/>
                  </a:lnTo>
                  <a:lnTo>
                    <a:pt x="371" y="146"/>
                  </a:lnTo>
                  <a:lnTo>
                    <a:pt x="372" y="150"/>
                  </a:lnTo>
                  <a:lnTo>
                    <a:pt x="371" y="152"/>
                  </a:lnTo>
                  <a:lnTo>
                    <a:pt x="371" y="155"/>
                  </a:lnTo>
                  <a:lnTo>
                    <a:pt x="372" y="158"/>
                  </a:lnTo>
                  <a:lnTo>
                    <a:pt x="375" y="162"/>
                  </a:lnTo>
                  <a:lnTo>
                    <a:pt x="375" y="164"/>
                  </a:lnTo>
                  <a:lnTo>
                    <a:pt x="375" y="165"/>
                  </a:lnTo>
                  <a:lnTo>
                    <a:pt x="375" y="167"/>
                  </a:lnTo>
                  <a:lnTo>
                    <a:pt x="377" y="169"/>
                  </a:lnTo>
                  <a:lnTo>
                    <a:pt x="379" y="170"/>
                  </a:lnTo>
                  <a:lnTo>
                    <a:pt x="381" y="175"/>
                  </a:lnTo>
                  <a:lnTo>
                    <a:pt x="382" y="179"/>
                  </a:lnTo>
                  <a:lnTo>
                    <a:pt x="382" y="183"/>
                  </a:lnTo>
                  <a:lnTo>
                    <a:pt x="385" y="184"/>
                  </a:lnTo>
                  <a:lnTo>
                    <a:pt x="385" y="186"/>
                  </a:lnTo>
                  <a:lnTo>
                    <a:pt x="388" y="187"/>
                  </a:lnTo>
                  <a:lnTo>
                    <a:pt x="389" y="191"/>
                  </a:lnTo>
                  <a:lnTo>
                    <a:pt x="391" y="193"/>
                  </a:lnTo>
                  <a:lnTo>
                    <a:pt x="392" y="196"/>
                  </a:lnTo>
                  <a:lnTo>
                    <a:pt x="391" y="200"/>
                  </a:lnTo>
                  <a:lnTo>
                    <a:pt x="395" y="203"/>
                  </a:lnTo>
                  <a:lnTo>
                    <a:pt x="393" y="205"/>
                  </a:lnTo>
                  <a:lnTo>
                    <a:pt x="225" y="205"/>
                  </a:lnTo>
                  <a:lnTo>
                    <a:pt x="220" y="206"/>
                  </a:lnTo>
                  <a:lnTo>
                    <a:pt x="200" y="205"/>
                  </a:lnTo>
                  <a:lnTo>
                    <a:pt x="91" y="205"/>
                  </a:lnTo>
                  <a:lnTo>
                    <a:pt x="91" y="136"/>
                  </a:lnTo>
                  <a:lnTo>
                    <a:pt x="0" y="136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1" name="Freeform 23"/>
            <p:cNvSpPr>
              <a:spLocks/>
            </p:cNvSpPr>
            <p:nvPr/>
          </p:nvSpPr>
          <p:spPr bwMode="auto">
            <a:xfrm>
              <a:off x="4740" y="1682"/>
              <a:ext cx="379" cy="176"/>
            </a:xfrm>
            <a:custGeom>
              <a:avLst/>
              <a:gdLst>
                <a:gd name="T0" fmla="*/ 9 w 399"/>
                <a:gd name="T1" fmla="*/ 28 h 187"/>
                <a:gd name="T2" fmla="*/ 9 w 399"/>
                <a:gd name="T3" fmla="*/ 22 h 187"/>
                <a:gd name="T4" fmla="*/ 18 w 399"/>
                <a:gd name="T5" fmla="*/ 21 h 187"/>
                <a:gd name="T6" fmla="*/ 23 w 399"/>
                <a:gd name="T7" fmla="*/ 18 h 187"/>
                <a:gd name="T8" fmla="*/ 28 w 399"/>
                <a:gd name="T9" fmla="*/ 11 h 187"/>
                <a:gd name="T10" fmla="*/ 34 w 399"/>
                <a:gd name="T11" fmla="*/ 9 h 187"/>
                <a:gd name="T12" fmla="*/ 40 w 399"/>
                <a:gd name="T13" fmla="*/ 8 h 187"/>
                <a:gd name="T14" fmla="*/ 44 w 399"/>
                <a:gd name="T15" fmla="*/ 8 h 187"/>
                <a:gd name="T16" fmla="*/ 59 w 399"/>
                <a:gd name="T17" fmla="*/ 2 h 187"/>
                <a:gd name="T18" fmla="*/ 136 w 399"/>
                <a:gd name="T19" fmla="*/ 4 h 187"/>
                <a:gd name="T20" fmla="*/ 145 w 399"/>
                <a:gd name="T21" fmla="*/ 7 h 187"/>
                <a:gd name="T22" fmla="*/ 145 w 399"/>
                <a:gd name="T23" fmla="*/ 8 h 187"/>
                <a:gd name="T24" fmla="*/ 149 w 399"/>
                <a:gd name="T25" fmla="*/ 16 h 187"/>
                <a:gd name="T26" fmla="*/ 146 w 399"/>
                <a:gd name="T27" fmla="*/ 11 h 187"/>
                <a:gd name="T28" fmla="*/ 145 w 399"/>
                <a:gd name="T29" fmla="*/ 2 h 187"/>
                <a:gd name="T30" fmla="*/ 141 w 399"/>
                <a:gd name="T31" fmla="*/ 8 h 187"/>
                <a:gd name="T32" fmla="*/ 139 w 399"/>
                <a:gd name="T33" fmla="*/ 8 h 187"/>
                <a:gd name="T34" fmla="*/ 134 w 399"/>
                <a:gd name="T35" fmla="*/ 10 h 187"/>
                <a:gd name="T36" fmla="*/ 131 w 399"/>
                <a:gd name="T37" fmla="*/ 10 h 187"/>
                <a:gd name="T38" fmla="*/ 131 w 399"/>
                <a:gd name="T39" fmla="*/ 8 h 187"/>
                <a:gd name="T40" fmla="*/ 130 w 399"/>
                <a:gd name="T41" fmla="*/ 15 h 187"/>
                <a:gd name="T42" fmla="*/ 138 w 399"/>
                <a:gd name="T43" fmla="*/ 15 h 187"/>
                <a:gd name="T44" fmla="*/ 141 w 399"/>
                <a:gd name="T45" fmla="*/ 18 h 187"/>
                <a:gd name="T46" fmla="*/ 142 w 399"/>
                <a:gd name="T47" fmla="*/ 19 h 187"/>
                <a:gd name="T48" fmla="*/ 146 w 399"/>
                <a:gd name="T49" fmla="*/ 17 h 187"/>
                <a:gd name="T50" fmla="*/ 145 w 399"/>
                <a:gd name="T51" fmla="*/ 22 h 187"/>
                <a:gd name="T52" fmla="*/ 139 w 399"/>
                <a:gd name="T53" fmla="*/ 26 h 187"/>
                <a:gd name="T54" fmla="*/ 132 w 399"/>
                <a:gd name="T55" fmla="*/ 25 h 187"/>
                <a:gd name="T56" fmla="*/ 131 w 399"/>
                <a:gd name="T57" fmla="*/ 23 h 187"/>
                <a:gd name="T58" fmla="*/ 124 w 399"/>
                <a:gd name="T59" fmla="*/ 23 h 187"/>
                <a:gd name="T60" fmla="*/ 131 w 399"/>
                <a:gd name="T61" fmla="*/ 28 h 187"/>
                <a:gd name="T62" fmla="*/ 132 w 399"/>
                <a:gd name="T63" fmla="*/ 29 h 187"/>
                <a:gd name="T64" fmla="*/ 129 w 399"/>
                <a:gd name="T65" fmla="*/ 34 h 187"/>
                <a:gd name="T66" fmla="*/ 125 w 399"/>
                <a:gd name="T67" fmla="*/ 34 h 187"/>
                <a:gd name="T68" fmla="*/ 131 w 399"/>
                <a:gd name="T69" fmla="*/ 35 h 187"/>
                <a:gd name="T70" fmla="*/ 136 w 399"/>
                <a:gd name="T71" fmla="*/ 35 h 187"/>
                <a:gd name="T72" fmla="*/ 132 w 399"/>
                <a:gd name="T73" fmla="*/ 39 h 187"/>
                <a:gd name="T74" fmla="*/ 123 w 399"/>
                <a:gd name="T75" fmla="*/ 40 h 187"/>
                <a:gd name="T76" fmla="*/ 118 w 399"/>
                <a:gd name="T77" fmla="*/ 42 h 187"/>
                <a:gd name="T78" fmla="*/ 117 w 399"/>
                <a:gd name="T79" fmla="*/ 45 h 187"/>
                <a:gd name="T80" fmla="*/ 110 w 399"/>
                <a:gd name="T81" fmla="*/ 54 h 187"/>
                <a:gd name="T82" fmla="*/ 107 w 399"/>
                <a:gd name="T83" fmla="*/ 57 h 187"/>
                <a:gd name="T84" fmla="*/ 101 w 399"/>
                <a:gd name="T85" fmla="*/ 57 h 187"/>
                <a:gd name="T86" fmla="*/ 83 w 399"/>
                <a:gd name="T87" fmla="*/ 42 h 187"/>
                <a:gd name="T88" fmla="*/ 60 w 399"/>
                <a:gd name="T89" fmla="*/ 36 h 187"/>
                <a:gd name="T90" fmla="*/ 57 w 399"/>
                <a:gd name="T91" fmla="*/ 31 h 187"/>
                <a:gd name="T92" fmla="*/ 36 w 399"/>
                <a:gd name="T93" fmla="*/ 30 h 187"/>
                <a:gd name="T94" fmla="*/ 27 w 399"/>
                <a:gd name="T95" fmla="*/ 33 h 187"/>
                <a:gd name="T96" fmla="*/ 9 w 399"/>
                <a:gd name="T97" fmla="*/ 35 h 18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99"/>
                <a:gd name="T148" fmla="*/ 0 h 187"/>
                <a:gd name="T149" fmla="*/ 399 w 399"/>
                <a:gd name="T150" fmla="*/ 187 h 18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99" h="187">
                  <a:moveTo>
                    <a:pt x="0" y="108"/>
                  </a:moveTo>
                  <a:lnTo>
                    <a:pt x="1" y="93"/>
                  </a:lnTo>
                  <a:lnTo>
                    <a:pt x="9" y="92"/>
                  </a:lnTo>
                  <a:lnTo>
                    <a:pt x="13" y="88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22" y="72"/>
                  </a:lnTo>
                  <a:lnTo>
                    <a:pt x="28" y="69"/>
                  </a:lnTo>
                  <a:lnTo>
                    <a:pt x="33" y="70"/>
                  </a:lnTo>
                  <a:lnTo>
                    <a:pt x="36" y="70"/>
                  </a:lnTo>
                  <a:lnTo>
                    <a:pt x="42" y="65"/>
                  </a:lnTo>
                  <a:lnTo>
                    <a:pt x="45" y="63"/>
                  </a:lnTo>
                  <a:lnTo>
                    <a:pt x="49" y="58"/>
                  </a:lnTo>
                  <a:lnTo>
                    <a:pt x="52" y="57"/>
                  </a:lnTo>
                  <a:lnTo>
                    <a:pt x="57" y="54"/>
                  </a:lnTo>
                  <a:lnTo>
                    <a:pt x="60" y="54"/>
                  </a:lnTo>
                  <a:lnTo>
                    <a:pt x="65" y="48"/>
                  </a:lnTo>
                  <a:lnTo>
                    <a:pt x="68" y="45"/>
                  </a:lnTo>
                  <a:lnTo>
                    <a:pt x="69" y="40"/>
                  </a:lnTo>
                  <a:lnTo>
                    <a:pt x="75" y="35"/>
                  </a:lnTo>
                  <a:lnTo>
                    <a:pt x="77" y="40"/>
                  </a:lnTo>
                  <a:lnTo>
                    <a:pt x="85" y="39"/>
                  </a:lnTo>
                  <a:lnTo>
                    <a:pt x="87" y="35"/>
                  </a:lnTo>
                  <a:lnTo>
                    <a:pt x="91" y="31"/>
                  </a:lnTo>
                  <a:lnTo>
                    <a:pt x="97" y="30"/>
                  </a:lnTo>
                  <a:lnTo>
                    <a:pt x="102" y="33"/>
                  </a:lnTo>
                  <a:lnTo>
                    <a:pt x="104" y="30"/>
                  </a:lnTo>
                  <a:lnTo>
                    <a:pt x="106" y="26"/>
                  </a:lnTo>
                  <a:lnTo>
                    <a:pt x="111" y="17"/>
                  </a:lnTo>
                  <a:lnTo>
                    <a:pt x="114" y="16"/>
                  </a:lnTo>
                  <a:lnTo>
                    <a:pt x="118" y="17"/>
                  </a:lnTo>
                  <a:lnTo>
                    <a:pt x="117" y="12"/>
                  </a:lnTo>
                  <a:lnTo>
                    <a:pt x="119" y="7"/>
                  </a:lnTo>
                  <a:lnTo>
                    <a:pt x="120" y="0"/>
                  </a:lnTo>
                  <a:lnTo>
                    <a:pt x="133" y="0"/>
                  </a:lnTo>
                  <a:lnTo>
                    <a:pt x="155" y="2"/>
                  </a:lnTo>
                  <a:lnTo>
                    <a:pt x="191" y="2"/>
                  </a:lnTo>
                  <a:lnTo>
                    <a:pt x="195" y="4"/>
                  </a:lnTo>
                  <a:lnTo>
                    <a:pt x="353" y="4"/>
                  </a:lnTo>
                  <a:lnTo>
                    <a:pt x="361" y="4"/>
                  </a:lnTo>
                  <a:lnTo>
                    <a:pt x="372" y="2"/>
                  </a:lnTo>
                  <a:lnTo>
                    <a:pt x="375" y="2"/>
                  </a:lnTo>
                  <a:lnTo>
                    <a:pt x="378" y="7"/>
                  </a:lnTo>
                  <a:lnTo>
                    <a:pt x="382" y="7"/>
                  </a:lnTo>
                  <a:lnTo>
                    <a:pt x="380" y="2"/>
                  </a:lnTo>
                  <a:lnTo>
                    <a:pt x="383" y="2"/>
                  </a:lnTo>
                  <a:lnTo>
                    <a:pt x="386" y="14"/>
                  </a:lnTo>
                  <a:lnTo>
                    <a:pt x="387" y="20"/>
                  </a:lnTo>
                  <a:lnTo>
                    <a:pt x="389" y="29"/>
                  </a:lnTo>
                  <a:lnTo>
                    <a:pt x="391" y="35"/>
                  </a:lnTo>
                  <a:lnTo>
                    <a:pt x="396" y="43"/>
                  </a:lnTo>
                  <a:lnTo>
                    <a:pt x="396" y="48"/>
                  </a:lnTo>
                  <a:lnTo>
                    <a:pt x="398" y="53"/>
                  </a:lnTo>
                  <a:lnTo>
                    <a:pt x="394" y="48"/>
                  </a:lnTo>
                  <a:lnTo>
                    <a:pt x="392" y="42"/>
                  </a:lnTo>
                  <a:lnTo>
                    <a:pt x="388" y="36"/>
                  </a:lnTo>
                  <a:lnTo>
                    <a:pt x="388" y="28"/>
                  </a:lnTo>
                  <a:lnTo>
                    <a:pt x="385" y="21"/>
                  </a:lnTo>
                  <a:lnTo>
                    <a:pt x="384" y="14"/>
                  </a:lnTo>
                  <a:lnTo>
                    <a:pt x="382" y="2"/>
                  </a:lnTo>
                  <a:lnTo>
                    <a:pt x="375" y="2"/>
                  </a:lnTo>
                  <a:lnTo>
                    <a:pt x="377" y="20"/>
                  </a:lnTo>
                  <a:lnTo>
                    <a:pt x="380" y="28"/>
                  </a:lnTo>
                  <a:lnTo>
                    <a:pt x="374" y="23"/>
                  </a:lnTo>
                  <a:lnTo>
                    <a:pt x="371" y="20"/>
                  </a:lnTo>
                  <a:lnTo>
                    <a:pt x="371" y="26"/>
                  </a:lnTo>
                  <a:lnTo>
                    <a:pt x="374" y="29"/>
                  </a:lnTo>
                  <a:lnTo>
                    <a:pt x="370" y="30"/>
                  </a:lnTo>
                  <a:lnTo>
                    <a:pt x="366" y="27"/>
                  </a:lnTo>
                  <a:lnTo>
                    <a:pt x="366" y="31"/>
                  </a:lnTo>
                  <a:lnTo>
                    <a:pt x="361" y="29"/>
                  </a:lnTo>
                  <a:lnTo>
                    <a:pt x="356" y="34"/>
                  </a:lnTo>
                  <a:lnTo>
                    <a:pt x="356" y="38"/>
                  </a:lnTo>
                  <a:lnTo>
                    <a:pt x="353" y="39"/>
                  </a:lnTo>
                  <a:lnTo>
                    <a:pt x="350" y="37"/>
                  </a:lnTo>
                  <a:lnTo>
                    <a:pt x="346" y="33"/>
                  </a:lnTo>
                  <a:lnTo>
                    <a:pt x="345" y="26"/>
                  </a:lnTo>
                  <a:lnTo>
                    <a:pt x="346" y="20"/>
                  </a:lnTo>
                  <a:lnTo>
                    <a:pt x="342" y="17"/>
                  </a:lnTo>
                  <a:lnTo>
                    <a:pt x="345" y="21"/>
                  </a:lnTo>
                  <a:lnTo>
                    <a:pt x="342" y="27"/>
                  </a:lnTo>
                  <a:lnTo>
                    <a:pt x="344" y="34"/>
                  </a:lnTo>
                  <a:lnTo>
                    <a:pt x="345" y="39"/>
                  </a:lnTo>
                  <a:lnTo>
                    <a:pt x="344" y="45"/>
                  </a:lnTo>
                  <a:lnTo>
                    <a:pt x="351" y="43"/>
                  </a:lnTo>
                  <a:lnTo>
                    <a:pt x="356" y="42"/>
                  </a:lnTo>
                  <a:lnTo>
                    <a:pt x="359" y="42"/>
                  </a:lnTo>
                  <a:lnTo>
                    <a:pt x="363" y="45"/>
                  </a:lnTo>
                  <a:lnTo>
                    <a:pt x="370" y="40"/>
                  </a:lnTo>
                  <a:lnTo>
                    <a:pt x="374" y="42"/>
                  </a:lnTo>
                  <a:lnTo>
                    <a:pt x="376" y="48"/>
                  </a:lnTo>
                  <a:lnTo>
                    <a:pt x="375" y="53"/>
                  </a:lnTo>
                  <a:lnTo>
                    <a:pt x="374" y="58"/>
                  </a:lnTo>
                  <a:lnTo>
                    <a:pt x="370" y="60"/>
                  </a:lnTo>
                  <a:lnTo>
                    <a:pt x="374" y="63"/>
                  </a:lnTo>
                  <a:lnTo>
                    <a:pt x="377" y="57"/>
                  </a:lnTo>
                  <a:lnTo>
                    <a:pt x="378" y="48"/>
                  </a:lnTo>
                  <a:lnTo>
                    <a:pt x="382" y="46"/>
                  </a:lnTo>
                  <a:lnTo>
                    <a:pt x="387" y="45"/>
                  </a:lnTo>
                  <a:lnTo>
                    <a:pt x="390" y="52"/>
                  </a:lnTo>
                  <a:lnTo>
                    <a:pt x="390" y="60"/>
                  </a:lnTo>
                  <a:lnTo>
                    <a:pt x="388" y="67"/>
                  </a:lnTo>
                  <a:lnTo>
                    <a:pt x="385" y="70"/>
                  </a:lnTo>
                  <a:lnTo>
                    <a:pt x="382" y="69"/>
                  </a:lnTo>
                  <a:lnTo>
                    <a:pt x="378" y="75"/>
                  </a:lnTo>
                  <a:lnTo>
                    <a:pt x="374" y="77"/>
                  </a:lnTo>
                  <a:lnTo>
                    <a:pt x="374" y="82"/>
                  </a:lnTo>
                  <a:lnTo>
                    <a:pt x="371" y="84"/>
                  </a:lnTo>
                  <a:lnTo>
                    <a:pt x="367" y="85"/>
                  </a:lnTo>
                  <a:lnTo>
                    <a:pt x="361" y="80"/>
                  </a:lnTo>
                  <a:lnTo>
                    <a:pt x="356" y="80"/>
                  </a:lnTo>
                  <a:lnTo>
                    <a:pt x="353" y="82"/>
                  </a:lnTo>
                  <a:lnTo>
                    <a:pt x="353" y="77"/>
                  </a:lnTo>
                  <a:lnTo>
                    <a:pt x="356" y="73"/>
                  </a:lnTo>
                  <a:lnTo>
                    <a:pt x="354" y="69"/>
                  </a:lnTo>
                  <a:lnTo>
                    <a:pt x="350" y="72"/>
                  </a:lnTo>
                  <a:lnTo>
                    <a:pt x="350" y="80"/>
                  </a:lnTo>
                  <a:lnTo>
                    <a:pt x="342" y="79"/>
                  </a:lnTo>
                  <a:lnTo>
                    <a:pt x="339" y="77"/>
                  </a:lnTo>
                  <a:lnTo>
                    <a:pt x="332" y="73"/>
                  </a:lnTo>
                  <a:lnTo>
                    <a:pt x="335" y="78"/>
                  </a:lnTo>
                  <a:lnTo>
                    <a:pt x="340" y="80"/>
                  </a:lnTo>
                  <a:lnTo>
                    <a:pt x="344" y="82"/>
                  </a:lnTo>
                  <a:lnTo>
                    <a:pt x="348" y="88"/>
                  </a:lnTo>
                  <a:lnTo>
                    <a:pt x="351" y="86"/>
                  </a:lnTo>
                  <a:lnTo>
                    <a:pt x="354" y="87"/>
                  </a:lnTo>
                  <a:lnTo>
                    <a:pt x="354" y="92"/>
                  </a:lnTo>
                  <a:lnTo>
                    <a:pt x="351" y="92"/>
                  </a:lnTo>
                  <a:lnTo>
                    <a:pt x="348" y="95"/>
                  </a:lnTo>
                  <a:lnTo>
                    <a:pt x="353" y="98"/>
                  </a:lnTo>
                  <a:lnTo>
                    <a:pt x="348" y="105"/>
                  </a:lnTo>
                  <a:lnTo>
                    <a:pt x="342" y="107"/>
                  </a:lnTo>
                  <a:lnTo>
                    <a:pt x="338" y="107"/>
                  </a:lnTo>
                  <a:lnTo>
                    <a:pt x="333" y="103"/>
                  </a:lnTo>
                  <a:lnTo>
                    <a:pt x="329" y="98"/>
                  </a:lnTo>
                  <a:lnTo>
                    <a:pt x="333" y="107"/>
                  </a:lnTo>
                  <a:lnTo>
                    <a:pt x="338" y="113"/>
                  </a:lnTo>
                  <a:lnTo>
                    <a:pt x="342" y="113"/>
                  </a:lnTo>
                  <a:lnTo>
                    <a:pt x="345" y="111"/>
                  </a:lnTo>
                  <a:lnTo>
                    <a:pt x="347" y="110"/>
                  </a:lnTo>
                  <a:lnTo>
                    <a:pt x="351" y="113"/>
                  </a:lnTo>
                  <a:lnTo>
                    <a:pt x="354" y="108"/>
                  </a:lnTo>
                  <a:lnTo>
                    <a:pt x="359" y="110"/>
                  </a:lnTo>
                  <a:lnTo>
                    <a:pt x="361" y="110"/>
                  </a:lnTo>
                  <a:lnTo>
                    <a:pt x="363" y="114"/>
                  </a:lnTo>
                  <a:lnTo>
                    <a:pt x="359" y="116"/>
                  </a:lnTo>
                  <a:lnTo>
                    <a:pt x="354" y="123"/>
                  </a:lnTo>
                  <a:lnTo>
                    <a:pt x="351" y="122"/>
                  </a:lnTo>
                  <a:lnTo>
                    <a:pt x="346" y="125"/>
                  </a:lnTo>
                  <a:lnTo>
                    <a:pt x="337" y="127"/>
                  </a:lnTo>
                  <a:lnTo>
                    <a:pt x="329" y="128"/>
                  </a:lnTo>
                  <a:lnTo>
                    <a:pt x="327" y="127"/>
                  </a:lnTo>
                  <a:lnTo>
                    <a:pt x="325" y="132"/>
                  </a:lnTo>
                  <a:lnTo>
                    <a:pt x="322" y="133"/>
                  </a:lnTo>
                  <a:lnTo>
                    <a:pt x="319" y="138"/>
                  </a:lnTo>
                  <a:lnTo>
                    <a:pt x="315" y="135"/>
                  </a:lnTo>
                  <a:lnTo>
                    <a:pt x="314" y="128"/>
                  </a:lnTo>
                  <a:lnTo>
                    <a:pt x="312" y="133"/>
                  </a:lnTo>
                  <a:lnTo>
                    <a:pt x="316" y="140"/>
                  </a:lnTo>
                  <a:lnTo>
                    <a:pt x="309" y="144"/>
                  </a:lnTo>
                  <a:lnTo>
                    <a:pt x="304" y="149"/>
                  </a:lnTo>
                  <a:lnTo>
                    <a:pt x="300" y="155"/>
                  </a:lnTo>
                  <a:lnTo>
                    <a:pt x="295" y="164"/>
                  </a:lnTo>
                  <a:lnTo>
                    <a:pt x="292" y="170"/>
                  </a:lnTo>
                  <a:lnTo>
                    <a:pt x="291" y="179"/>
                  </a:lnTo>
                  <a:lnTo>
                    <a:pt x="290" y="172"/>
                  </a:lnTo>
                  <a:lnTo>
                    <a:pt x="288" y="178"/>
                  </a:lnTo>
                  <a:lnTo>
                    <a:pt x="285" y="181"/>
                  </a:lnTo>
                  <a:lnTo>
                    <a:pt x="278" y="183"/>
                  </a:lnTo>
                  <a:lnTo>
                    <a:pt x="275" y="183"/>
                  </a:lnTo>
                  <a:lnTo>
                    <a:pt x="271" y="183"/>
                  </a:lnTo>
                  <a:lnTo>
                    <a:pt x="267" y="184"/>
                  </a:lnTo>
                  <a:lnTo>
                    <a:pt x="263" y="186"/>
                  </a:lnTo>
                  <a:lnTo>
                    <a:pt x="257" y="180"/>
                  </a:lnTo>
                  <a:lnTo>
                    <a:pt x="238" y="156"/>
                  </a:lnTo>
                  <a:lnTo>
                    <a:pt x="221" y="135"/>
                  </a:lnTo>
                  <a:lnTo>
                    <a:pt x="210" y="121"/>
                  </a:lnTo>
                  <a:lnTo>
                    <a:pt x="171" y="121"/>
                  </a:lnTo>
                  <a:lnTo>
                    <a:pt x="161" y="120"/>
                  </a:lnTo>
                  <a:lnTo>
                    <a:pt x="161" y="113"/>
                  </a:lnTo>
                  <a:lnTo>
                    <a:pt x="157" y="107"/>
                  </a:lnTo>
                  <a:lnTo>
                    <a:pt x="153" y="101"/>
                  </a:lnTo>
                  <a:lnTo>
                    <a:pt x="148" y="104"/>
                  </a:lnTo>
                  <a:lnTo>
                    <a:pt x="149" y="98"/>
                  </a:lnTo>
                  <a:lnTo>
                    <a:pt x="135" y="96"/>
                  </a:lnTo>
                  <a:lnTo>
                    <a:pt x="115" y="95"/>
                  </a:lnTo>
                  <a:lnTo>
                    <a:pt x="105" y="95"/>
                  </a:lnTo>
                  <a:lnTo>
                    <a:pt x="95" y="94"/>
                  </a:lnTo>
                  <a:lnTo>
                    <a:pt x="88" y="95"/>
                  </a:lnTo>
                  <a:lnTo>
                    <a:pt x="85" y="96"/>
                  </a:lnTo>
                  <a:lnTo>
                    <a:pt x="76" y="100"/>
                  </a:lnTo>
                  <a:lnTo>
                    <a:pt x="71" y="103"/>
                  </a:lnTo>
                  <a:lnTo>
                    <a:pt x="60" y="107"/>
                  </a:lnTo>
                  <a:lnTo>
                    <a:pt x="55" y="108"/>
                  </a:lnTo>
                  <a:lnTo>
                    <a:pt x="34" y="108"/>
                  </a:lnTo>
                  <a:lnTo>
                    <a:pt x="17" y="110"/>
                  </a:lnTo>
                  <a:lnTo>
                    <a:pt x="7" y="110"/>
                  </a:lnTo>
                  <a:lnTo>
                    <a:pt x="0" y="108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2" name="Freeform 24"/>
            <p:cNvSpPr>
              <a:spLocks/>
            </p:cNvSpPr>
            <p:nvPr/>
          </p:nvSpPr>
          <p:spPr bwMode="auto">
            <a:xfrm>
              <a:off x="3929" y="1653"/>
              <a:ext cx="370" cy="219"/>
            </a:xfrm>
            <a:custGeom>
              <a:avLst/>
              <a:gdLst>
                <a:gd name="T0" fmla="*/ 26 w 389"/>
                <a:gd name="T1" fmla="*/ 1 h 232"/>
                <a:gd name="T2" fmla="*/ 50 w 389"/>
                <a:gd name="T3" fmla="*/ 1 h 232"/>
                <a:gd name="T4" fmla="*/ 69 w 389"/>
                <a:gd name="T5" fmla="*/ 1 h 232"/>
                <a:gd name="T6" fmla="*/ 97 w 389"/>
                <a:gd name="T7" fmla="*/ 1 h 232"/>
                <a:gd name="T8" fmla="*/ 112 w 389"/>
                <a:gd name="T9" fmla="*/ 1 h 232"/>
                <a:gd name="T10" fmla="*/ 132 w 389"/>
                <a:gd name="T11" fmla="*/ 1 h 232"/>
                <a:gd name="T12" fmla="*/ 146 w 389"/>
                <a:gd name="T13" fmla="*/ 8 h 232"/>
                <a:gd name="T14" fmla="*/ 147 w 389"/>
                <a:gd name="T15" fmla="*/ 22 h 232"/>
                <a:gd name="T16" fmla="*/ 150 w 389"/>
                <a:gd name="T17" fmla="*/ 36 h 232"/>
                <a:gd name="T18" fmla="*/ 150 w 389"/>
                <a:gd name="T19" fmla="*/ 53 h 232"/>
                <a:gd name="T20" fmla="*/ 149 w 389"/>
                <a:gd name="T21" fmla="*/ 77 h 232"/>
                <a:gd name="T22" fmla="*/ 146 w 389"/>
                <a:gd name="T23" fmla="*/ 76 h 232"/>
                <a:gd name="T24" fmla="*/ 144 w 389"/>
                <a:gd name="T25" fmla="*/ 75 h 232"/>
                <a:gd name="T26" fmla="*/ 143 w 389"/>
                <a:gd name="T27" fmla="*/ 74 h 232"/>
                <a:gd name="T28" fmla="*/ 139 w 389"/>
                <a:gd name="T29" fmla="*/ 72 h 232"/>
                <a:gd name="T30" fmla="*/ 137 w 389"/>
                <a:gd name="T31" fmla="*/ 70 h 232"/>
                <a:gd name="T32" fmla="*/ 135 w 389"/>
                <a:gd name="T33" fmla="*/ 72 h 232"/>
                <a:gd name="T34" fmla="*/ 130 w 389"/>
                <a:gd name="T35" fmla="*/ 72 h 232"/>
                <a:gd name="T36" fmla="*/ 129 w 389"/>
                <a:gd name="T37" fmla="*/ 71 h 232"/>
                <a:gd name="T38" fmla="*/ 127 w 389"/>
                <a:gd name="T39" fmla="*/ 72 h 232"/>
                <a:gd name="T40" fmla="*/ 123 w 389"/>
                <a:gd name="T41" fmla="*/ 72 h 232"/>
                <a:gd name="T42" fmla="*/ 120 w 389"/>
                <a:gd name="T43" fmla="*/ 74 h 232"/>
                <a:gd name="T44" fmla="*/ 117 w 389"/>
                <a:gd name="T45" fmla="*/ 75 h 232"/>
                <a:gd name="T46" fmla="*/ 115 w 389"/>
                <a:gd name="T47" fmla="*/ 75 h 232"/>
                <a:gd name="T48" fmla="*/ 112 w 389"/>
                <a:gd name="T49" fmla="*/ 74 h 232"/>
                <a:gd name="T50" fmla="*/ 112 w 389"/>
                <a:gd name="T51" fmla="*/ 72 h 232"/>
                <a:gd name="T52" fmla="*/ 111 w 389"/>
                <a:gd name="T53" fmla="*/ 72 h 232"/>
                <a:gd name="T54" fmla="*/ 107 w 389"/>
                <a:gd name="T55" fmla="*/ 72 h 232"/>
                <a:gd name="T56" fmla="*/ 107 w 389"/>
                <a:gd name="T57" fmla="*/ 71 h 232"/>
                <a:gd name="T58" fmla="*/ 106 w 389"/>
                <a:gd name="T59" fmla="*/ 72 h 232"/>
                <a:gd name="T60" fmla="*/ 103 w 389"/>
                <a:gd name="T61" fmla="*/ 74 h 232"/>
                <a:gd name="T62" fmla="*/ 103 w 389"/>
                <a:gd name="T63" fmla="*/ 76 h 232"/>
                <a:gd name="T64" fmla="*/ 102 w 389"/>
                <a:gd name="T65" fmla="*/ 74 h 232"/>
                <a:gd name="T66" fmla="*/ 102 w 389"/>
                <a:gd name="T67" fmla="*/ 72 h 232"/>
                <a:gd name="T68" fmla="*/ 99 w 389"/>
                <a:gd name="T69" fmla="*/ 72 h 232"/>
                <a:gd name="T70" fmla="*/ 97 w 389"/>
                <a:gd name="T71" fmla="*/ 74 h 232"/>
                <a:gd name="T72" fmla="*/ 96 w 389"/>
                <a:gd name="T73" fmla="*/ 71 h 232"/>
                <a:gd name="T74" fmla="*/ 94 w 389"/>
                <a:gd name="T75" fmla="*/ 70 h 232"/>
                <a:gd name="T76" fmla="*/ 92 w 389"/>
                <a:gd name="T77" fmla="*/ 71 h 232"/>
                <a:gd name="T78" fmla="*/ 89 w 389"/>
                <a:gd name="T79" fmla="*/ 72 h 232"/>
                <a:gd name="T80" fmla="*/ 88 w 389"/>
                <a:gd name="T81" fmla="*/ 70 h 232"/>
                <a:gd name="T82" fmla="*/ 87 w 389"/>
                <a:gd name="T83" fmla="*/ 70 h 232"/>
                <a:gd name="T84" fmla="*/ 85 w 389"/>
                <a:gd name="T85" fmla="*/ 66 h 232"/>
                <a:gd name="T86" fmla="*/ 83 w 389"/>
                <a:gd name="T87" fmla="*/ 66 h 232"/>
                <a:gd name="T88" fmla="*/ 80 w 389"/>
                <a:gd name="T89" fmla="*/ 68 h 232"/>
                <a:gd name="T90" fmla="*/ 77 w 389"/>
                <a:gd name="T91" fmla="*/ 66 h 232"/>
                <a:gd name="T92" fmla="*/ 76 w 389"/>
                <a:gd name="T93" fmla="*/ 66 h 232"/>
                <a:gd name="T94" fmla="*/ 72 w 389"/>
                <a:gd name="T95" fmla="*/ 66 h 232"/>
                <a:gd name="T96" fmla="*/ 69 w 389"/>
                <a:gd name="T97" fmla="*/ 64 h 232"/>
                <a:gd name="T98" fmla="*/ 66 w 389"/>
                <a:gd name="T99" fmla="*/ 64 h 232"/>
                <a:gd name="T100" fmla="*/ 65 w 389"/>
                <a:gd name="T101" fmla="*/ 60 h 232"/>
                <a:gd name="T102" fmla="*/ 63 w 389"/>
                <a:gd name="T103" fmla="*/ 59 h 232"/>
                <a:gd name="T104" fmla="*/ 62 w 389"/>
                <a:gd name="T105" fmla="*/ 60 h 232"/>
                <a:gd name="T106" fmla="*/ 59 w 389"/>
                <a:gd name="T107" fmla="*/ 60 h 232"/>
                <a:gd name="T108" fmla="*/ 56 w 389"/>
                <a:gd name="T109" fmla="*/ 59 h 232"/>
                <a:gd name="T110" fmla="*/ 53 w 389"/>
                <a:gd name="T111" fmla="*/ 56 h 232"/>
                <a:gd name="T112" fmla="*/ 52 w 389"/>
                <a:gd name="T113" fmla="*/ 12 h 232"/>
                <a:gd name="T114" fmla="*/ 0 w 389"/>
                <a:gd name="T115" fmla="*/ 2 h 2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89"/>
                <a:gd name="T175" fmla="*/ 0 h 232"/>
                <a:gd name="T176" fmla="*/ 389 w 389"/>
                <a:gd name="T177" fmla="*/ 232 h 2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89" h="232">
                  <a:moveTo>
                    <a:pt x="43" y="2"/>
                  </a:moveTo>
                  <a:lnTo>
                    <a:pt x="45" y="2"/>
                  </a:lnTo>
                  <a:lnTo>
                    <a:pt x="66" y="1"/>
                  </a:lnTo>
                  <a:lnTo>
                    <a:pt x="87" y="2"/>
                  </a:lnTo>
                  <a:lnTo>
                    <a:pt x="107" y="2"/>
                  </a:lnTo>
                  <a:lnTo>
                    <a:pt x="132" y="1"/>
                  </a:lnTo>
                  <a:lnTo>
                    <a:pt x="135" y="2"/>
                  </a:lnTo>
                  <a:lnTo>
                    <a:pt x="159" y="2"/>
                  </a:lnTo>
                  <a:lnTo>
                    <a:pt x="180" y="1"/>
                  </a:lnTo>
                  <a:lnTo>
                    <a:pt x="202" y="2"/>
                  </a:lnTo>
                  <a:lnTo>
                    <a:pt x="235" y="2"/>
                  </a:lnTo>
                  <a:lnTo>
                    <a:pt x="251" y="1"/>
                  </a:lnTo>
                  <a:lnTo>
                    <a:pt x="264" y="2"/>
                  </a:lnTo>
                  <a:lnTo>
                    <a:pt x="284" y="2"/>
                  </a:lnTo>
                  <a:lnTo>
                    <a:pt x="292" y="1"/>
                  </a:lnTo>
                  <a:lnTo>
                    <a:pt x="326" y="1"/>
                  </a:lnTo>
                  <a:lnTo>
                    <a:pt x="338" y="0"/>
                  </a:lnTo>
                  <a:lnTo>
                    <a:pt x="343" y="1"/>
                  </a:lnTo>
                  <a:lnTo>
                    <a:pt x="378" y="1"/>
                  </a:lnTo>
                  <a:lnTo>
                    <a:pt x="379" y="17"/>
                  </a:lnTo>
                  <a:lnTo>
                    <a:pt x="378" y="23"/>
                  </a:lnTo>
                  <a:lnTo>
                    <a:pt x="379" y="36"/>
                  </a:lnTo>
                  <a:lnTo>
                    <a:pt x="381" y="58"/>
                  </a:lnTo>
                  <a:lnTo>
                    <a:pt x="383" y="63"/>
                  </a:lnTo>
                  <a:lnTo>
                    <a:pt x="384" y="87"/>
                  </a:lnTo>
                  <a:lnTo>
                    <a:pt x="386" y="94"/>
                  </a:lnTo>
                  <a:lnTo>
                    <a:pt x="388" y="108"/>
                  </a:lnTo>
                  <a:lnTo>
                    <a:pt x="388" y="112"/>
                  </a:lnTo>
                  <a:lnTo>
                    <a:pt x="387" y="139"/>
                  </a:lnTo>
                  <a:lnTo>
                    <a:pt x="386" y="157"/>
                  </a:lnTo>
                  <a:lnTo>
                    <a:pt x="386" y="171"/>
                  </a:lnTo>
                  <a:lnTo>
                    <a:pt x="385" y="193"/>
                  </a:lnTo>
                  <a:lnTo>
                    <a:pt x="385" y="230"/>
                  </a:lnTo>
                  <a:lnTo>
                    <a:pt x="383" y="231"/>
                  </a:lnTo>
                  <a:lnTo>
                    <a:pt x="381" y="228"/>
                  </a:lnTo>
                  <a:lnTo>
                    <a:pt x="378" y="227"/>
                  </a:lnTo>
                  <a:lnTo>
                    <a:pt x="377" y="226"/>
                  </a:lnTo>
                  <a:lnTo>
                    <a:pt x="375" y="226"/>
                  </a:lnTo>
                  <a:lnTo>
                    <a:pt x="374" y="224"/>
                  </a:lnTo>
                  <a:lnTo>
                    <a:pt x="371" y="223"/>
                  </a:lnTo>
                  <a:lnTo>
                    <a:pt x="369" y="223"/>
                  </a:lnTo>
                  <a:lnTo>
                    <a:pt x="367" y="221"/>
                  </a:lnTo>
                  <a:lnTo>
                    <a:pt x="364" y="218"/>
                  </a:lnTo>
                  <a:lnTo>
                    <a:pt x="362" y="214"/>
                  </a:lnTo>
                  <a:lnTo>
                    <a:pt x="361" y="216"/>
                  </a:lnTo>
                  <a:lnTo>
                    <a:pt x="359" y="214"/>
                  </a:lnTo>
                  <a:lnTo>
                    <a:pt x="357" y="211"/>
                  </a:lnTo>
                  <a:lnTo>
                    <a:pt x="355" y="209"/>
                  </a:lnTo>
                  <a:lnTo>
                    <a:pt x="352" y="208"/>
                  </a:lnTo>
                  <a:lnTo>
                    <a:pt x="350" y="213"/>
                  </a:lnTo>
                  <a:lnTo>
                    <a:pt x="348" y="213"/>
                  </a:lnTo>
                  <a:lnTo>
                    <a:pt x="346" y="214"/>
                  </a:lnTo>
                  <a:lnTo>
                    <a:pt x="338" y="214"/>
                  </a:lnTo>
                  <a:lnTo>
                    <a:pt x="337" y="213"/>
                  </a:lnTo>
                  <a:lnTo>
                    <a:pt x="337" y="210"/>
                  </a:lnTo>
                  <a:lnTo>
                    <a:pt x="334" y="210"/>
                  </a:lnTo>
                  <a:lnTo>
                    <a:pt x="333" y="212"/>
                  </a:lnTo>
                  <a:lnTo>
                    <a:pt x="331" y="213"/>
                  </a:lnTo>
                  <a:lnTo>
                    <a:pt x="330" y="212"/>
                  </a:lnTo>
                  <a:lnTo>
                    <a:pt x="329" y="213"/>
                  </a:lnTo>
                  <a:lnTo>
                    <a:pt x="327" y="213"/>
                  </a:lnTo>
                  <a:lnTo>
                    <a:pt x="326" y="216"/>
                  </a:lnTo>
                  <a:lnTo>
                    <a:pt x="319" y="216"/>
                  </a:lnTo>
                  <a:lnTo>
                    <a:pt x="317" y="218"/>
                  </a:lnTo>
                  <a:lnTo>
                    <a:pt x="315" y="216"/>
                  </a:lnTo>
                  <a:lnTo>
                    <a:pt x="310" y="219"/>
                  </a:lnTo>
                  <a:lnTo>
                    <a:pt x="308" y="223"/>
                  </a:lnTo>
                  <a:lnTo>
                    <a:pt x="305" y="223"/>
                  </a:lnTo>
                  <a:lnTo>
                    <a:pt x="303" y="224"/>
                  </a:lnTo>
                  <a:lnTo>
                    <a:pt x="301" y="228"/>
                  </a:lnTo>
                  <a:lnTo>
                    <a:pt x="299" y="226"/>
                  </a:lnTo>
                  <a:lnTo>
                    <a:pt x="298" y="224"/>
                  </a:lnTo>
                  <a:lnTo>
                    <a:pt x="296" y="223"/>
                  </a:lnTo>
                  <a:lnTo>
                    <a:pt x="292" y="221"/>
                  </a:lnTo>
                  <a:lnTo>
                    <a:pt x="289" y="219"/>
                  </a:lnTo>
                  <a:lnTo>
                    <a:pt x="289" y="216"/>
                  </a:lnTo>
                  <a:lnTo>
                    <a:pt x="291" y="216"/>
                  </a:lnTo>
                  <a:lnTo>
                    <a:pt x="291" y="214"/>
                  </a:lnTo>
                  <a:lnTo>
                    <a:pt x="289" y="214"/>
                  </a:lnTo>
                  <a:lnTo>
                    <a:pt x="288" y="213"/>
                  </a:lnTo>
                  <a:lnTo>
                    <a:pt x="286" y="213"/>
                  </a:lnTo>
                  <a:lnTo>
                    <a:pt x="284" y="219"/>
                  </a:lnTo>
                  <a:lnTo>
                    <a:pt x="280" y="216"/>
                  </a:lnTo>
                  <a:lnTo>
                    <a:pt x="279" y="216"/>
                  </a:lnTo>
                  <a:lnTo>
                    <a:pt x="278" y="218"/>
                  </a:lnTo>
                  <a:lnTo>
                    <a:pt x="277" y="216"/>
                  </a:lnTo>
                  <a:lnTo>
                    <a:pt x="276" y="211"/>
                  </a:lnTo>
                  <a:lnTo>
                    <a:pt x="274" y="210"/>
                  </a:lnTo>
                  <a:lnTo>
                    <a:pt x="272" y="210"/>
                  </a:lnTo>
                  <a:lnTo>
                    <a:pt x="273" y="214"/>
                  </a:lnTo>
                  <a:lnTo>
                    <a:pt x="270" y="218"/>
                  </a:lnTo>
                  <a:lnTo>
                    <a:pt x="268" y="216"/>
                  </a:lnTo>
                  <a:lnTo>
                    <a:pt x="267" y="219"/>
                  </a:lnTo>
                  <a:lnTo>
                    <a:pt x="268" y="221"/>
                  </a:lnTo>
                  <a:lnTo>
                    <a:pt x="267" y="223"/>
                  </a:lnTo>
                  <a:lnTo>
                    <a:pt x="267" y="226"/>
                  </a:lnTo>
                  <a:lnTo>
                    <a:pt x="265" y="227"/>
                  </a:lnTo>
                  <a:lnTo>
                    <a:pt x="264" y="226"/>
                  </a:lnTo>
                  <a:lnTo>
                    <a:pt x="262" y="221"/>
                  </a:lnTo>
                  <a:lnTo>
                    <a:pt x="264" y="218"/>
                  </a:lnTo>
                  <a:lnTo>
                    <a:pt x="264" y="216"/>
                  </a:lnTo>
                  <a:lnTo>
                    <a:pt x="262" y="213"/>
                  </a:lnTo>
                  <a:lnTo>
                    <a:pt x="260" y="213"/>
                  </a:lnTo>
                  <a:lnTo>
                    <a:pt x="259" y="216"/>
                  </a:lnTo>
                  <a:lnTo>
                    <a:pt x="257" y="216"/>
                  </a:lnTo>
                  <a:lnTo>
                    <a:pt x="254" y="221"/>
                  </a:lnTo>
                  <a:lnTo>
                    <a:pt x="253" y="221"/>
                  </a:lnTo>
                  <a:lnTo>
                    <a:pt x="251" y="219"/>
                  </a:lnTo>
                  <a:lnTo>
                    <a:pt x="251" y="216"/>
                  </a:lnTo>
                  <a:lnTo>
                    <a:pt x="250" y="213"/>
                  </a:lnTo>
                  <a:lnTo>
                    <a:pt x="247" y="212"/>
                  </a:lnTo>
                  <a:lnTo>
                    <a:pt x="246" y="213"/>
                  </a:lnTo>
                  <a:lnTo>
                    <a:pt x="246" y="211"/>
                  </a:lnTo>
                  <a:lnTo>
                    <a:pt x="243" y="209"/>
                  </a:lnTo>
                  <a:lnTo>
                    <a:pt x="242" y="208"/>
                  </a:lnTo>
                  <a:lnTo>
                    <a:pt x="240" y="208"/>
                  </a:lnTo>
                  <a:lnTo>
                    <a:pt x="237" y="212"/>
                  </a:lnTo>
                  <a:lnTo>
                    <a:pt x="233" y="218"/>
                  </a:lnTo>
                  <a:lnTo>
                    <a:pt x="231" y="218"/>
                  </a:lnTo>
                  <a:lnTo>
                    <a:pt x="231" y="216"/>
                  </a:lnTo>
                  <a:lnTo>
                    <a:pt x="228" y="216"/>
                  </a:lnTo>
                  <a:lnTo>
                    <a:pt x="228" y="212"/>
                  </a:lnTo>
                  <a:lnTo>
                    <a:pt x="230" y="209"/>
                  </a:lnTo>
                  <a:lnTo>
                    <a:pt x="227" y="207"/>
                  </a:lnTo>
                  <a:lnTo>
                    <a:pt x="225" y="208"/>
                  </a:lnTo>
                  <a:lnTo>
                    <a:pt x="223" y="207"/>
                  </a:lnTo>
                  <a:lnTo>
                    <a:pt x="222" y="201"/>
                  </a:lnTo>
                  <a:lnTo>
                    <a:pt x="222" y="197"/>
                  </a:lnTo>
                  <a:lnTo>
                    <a:pt x="220" y="196"/>
                  </a:lnTo>
                  <a:lnTo>
                    <a:pt x="219" y="199"/>
                  </a:lnTo>
                  <a:lnTo>
                    <a:pt x="214" y="199"/>
                  </a:lnTo>
                  <a:lnTo>
                    <a:pt x="212" y="196"/>
                  </a:lnTo>
                  <a:lnTo>
                    <a:pt x="210" y="196"/>
                  </a:lnTo>
                  <a:lnTo>
                    <a:pt x="209" y="197"/>
                  </a:lnTo>
                  <a:lnTo>
                    <a:pt x="208" y="201"/>
                  </a:lnTo>
                  <a:lnTo>
                    <a:pt x="204" y="203"/>
                  </a:lnTo>
                  <a:lnTo>
                    <a:pt x="202" y="200"/>
                  </a:lnTo>
                  <a:lnTo>
                    <a:pt x="200" y="196"/>
                  </a:lnTo>
                  <a:lnTo>
                    <a:pt x="199" y="195"/>
                  </a:lnTo>
                  <a:lnTo>
                    <a:pt x="198" y="196"/>
                  </a:lnTo>
                  <a:lnTo>
                    <a:pt x="195" y="196"/>
                  </a:lnTo>
                  <a:lnTo>
                    <a:pt x="192" y="199"/>
                  </a:lnTo>
                  <a:lnTo>
                    <a:pt x="191" y="196"/>
                  </a:lnTo>
                  <a:lnTo>
                    <a:pt x="187" y="196"/>
                  </a:lnTo>
                  <a:lnTo>
                    <a:pt x="185" y="195"/>
                  </a:lnTo>
                  <a:lnTo>
                    <a:pt x="184" y="193"/>
                  </a:lnTo>
                  <a:lnTo>
                    <a:pt x="181" y="192"/>
                  </a:lnTo>
                  <a:lnTo>
                    <a:pt x="180" y="193"/>
                  </a:lnTo>
                  <a:lnTo>
                    <a:pt x="174" y="193"/>
                  </a:lnTo>
                  <a:lnTo>
                    <a:pt x="172" y="192"/>
                  </a:lnTo>
                  <a:lnTo>
                    <a:pt x="172" y="184"/>
                  </a:lnTo>
                  <a:lnTo>
                    <a:pt x="170" y="183"/>
                  </a:lnTo>
                  <a:lnTo>
                    <a:pt x="169" y="179"/>
                  </a:lnTo>
                  <a:lnTo>
                    <a:pt x="168" y="179"/>
                  </a:lnTo>
                  <a:lnTo>
                    <a:pt x="167" y="177"/>
                  </a:lnTo>
                  <a:lnTo>
                    <a:pt x="164" y="176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2" y="181"/>
                  </a:lnTo>
                  <a:lnTo>
                    <a:pt x="159" y="179"/>
                  </a:lnTo>
                  <a:lnTo>
                    <a:pt x="155" y="179"/>
                  </a:lnTo>
                  <a:lnTo>
                    <a:pt x="154" y="181"/>
                  </a:lnTo>
                  <a:lnTo>
                    <a:pt x="149" y="181"/>
                  </a:lnTo>
                  <a:lnTo>
                    <a:pt x="147" y="177"/>
                  </a:lnTo>
                  <a:lnTo>
                    <a:pt x="144" y="175"/>
                  </a:lnTo>
                  <a:lnTo>
                    <a:pt x="144" y="173"/>
                  </a:lnTo>
                  <a:lnTo>
                    <a:pt x="139" y="169"/>
                  </a:lnTo>
                  <a:lnTo>
                    <a:pt x="139" y="168"/>
                  </a:lnTo>
                  <a:lnTo>
                    <a:pt x="136" y="169"/>
                  </a:lnTo>
                  <a:lnTo>
                    <a:pt x="135" y="157"/>
                  </a:lnTo>
                  <a:lnTo>
                    <a:pt x="135" y="37"/>
                  </a:lnTo>
                  <a:lnTo>
                    <a:pt x="38" y="37"/>
                  </a:lnTo>
                  <a:lnTo>
                    <a:pt x="0" y="37"/>
                  </a:lnTo>
                  <a:lnTo>
                    <a:pt x="0" y="2"/>
                  </a:lnTo>
                  <a:lnTo>
                    <a:pt x="43" y="2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3" name="Freeform 25"/>
            <p:cNvSpPr>
              <a:spLocks/>
            </p:cNvSpPr>
            <p:nvPr/>
          </p:nvSpPr>
          <p:spPr bwMode="auto">
            <a:xfrm>
              <a:off x="4782" y="1772"/>
              <a:ext cx="207" cy="204"/>
            </a:xfrm>
            <a:custGeom>
              <a:avLst/>
              <a:gdLst>
                <a:gd name="T0" fmla="*/ 9 w 218"/>
                <a:gd name="T1" fmla="*/ 8 h 217"/>
                <a:gd name="T2" fmla="*/ 10 w 218"/>
                <a:gd name="T3" fmla="*/ 6 h 217"/>
                <a:gd name="T4" fmla="*/ 15 w 218"/>
                <a:gd name="T5" fmla="*/ 2 h 217"/>
                <a:gd name="T6" fmla="*/ 17 w 218"/>
                <a:gd name="T7" fmla="*/ 0 h 217"/>
                <a:gd name="T8" fmla="*/ 20 w 218"/>
                <a:gd name="T9" fmla="*/ 0 h 217"/>
                <a:gd name="T10" fmla="*/ 27 w 218"/>
                <a:gd name="T11" fmla="*/ 0 h 217"/>
                <a:gd name="T12" fmla="*/ 40 w 218"/>
                <a:gd name="T13" fmla="*/ 3 h 217"/>
                <a:gd name="T14" fmla="*/ 40 w 218"/>
                <a:gd name="T15" fmla="*/ 8 h 217"/>
                <a:gd name="T16" fmla="*/ 44 w 218"/>
                <a:gd name="T17" fmla="*/ 8 h 217"/>
                <a:gd name="T18" fmla="*/ 63 w 218"/>
                <a:gd name="T19" fmla="*/ 8 h 217"/>
                <a:gd name="T20" fmla="*/ 80 w 218"/>
                <a:gd name="T21" fmla="*/ 26 h 217"/>
                <a:gd name="T22" fmla="*/ 77 w 218"/>
                <a:gd name="T23" fmla="*/ 31 h 217"/>
                <a:gd name="T24" fmla="*/ 73 w 218"/>
                <a:gd name="T25" fmla="*/ 35 h 217"/>
                <a:gd name="T26" fmla="*/ 71 w 218"/>
                <a:gd name="T27" fmla="*/ 38 h 217"/>
                <a:gd name="T28" fmla="*/ 69 w 218"/>
                <a:gd name="T29" fmla="*/ 39 h 217"/>
                <a:gd name="T30" fmla="*/ 69 w 218"/>
                <a:gd name="T31" fmla="*/ 40 h 217"/>
                <a:gd name="T32" fmla="*/ 69 w 218"/>
                <a:gd name="T33" fmla="*/ 42 h 217"/>
                <a:gd name="T34" fmla="*/ 69 w 218"/>
                <a:gd name="T35" fmla="*/ 43 h 217"/>
                <a:gd name="T36" fmla="*/ 69 w 218"/>
                <a:gd name="T37" fmla="*/ 44 h 217"/>
                <a:gd name="T38" fmla="*/ 67 w 218"/>
                <a:gd name="T39" fmla="*/ 46 h 217"/>
                <a:gd name="T40" fmla="*/ 66 w 218"/>
                <a:gd name="T41" fmla="*/ 46 h 217"/>
                <a:gd name="T42" fmla="*/ 63 w 218"/>
                <a:gd name="T43" fmla="*/ 49 h 217"/>
                <a:gd name="T44" fmla="*/ 60 w 218"/>
                <a:gd name="T45" fmla="*/ 52 h 217"/>
                <a:gd name="T46" fmla="*/ 60 w 218"/>
                <a:gd name="T47" fmla="*/ 49 h 217"/>
                <a:gd name="T48" fmla="*/ 58 w 218"/>
                <a:gd name="T49" fmla="*/ 52 h 217"/>
                <a:gd name="T50" fmla="*/ 58 w 218"/>
                <a:gd name="T51" fmla="*/ 52 h 217"/>
                <a:gd name="T52" fmla="*/ 56 w 218"/>
                <a:gd name="T53" fmla="*/ 55 h 217"/>
                <a:gd name="T54" fmla="*/ 54 w 218"/>
                <a:gd name="T55" fmla="*/ 55 h 217"/>
                <a:gd name="T56" fmla="*/ 54 w 218"/>
                <a:gd name="T57" fmla="*/ 55 h 217"/>
                <a:gd name="T58" fmla="*/ 51 w 218"/>
                <a:gd name="T59" fmla="*/ 55 h 217"/>
                <a:gd name="T60" fmla="*/ 48 w 218"/>
                <a:gd name="T61" fmla="*/ 58 h 217"/>
                <a:gd name="T62" fmla="*/ 48 w 218"/>
                <a:gd name="T63" fmla="*/ 59 h 217"/>
                <a:gd name="T64" fmla="*/ 44 w 218"/>
                <a:gd name="T65" fmla="*/ 59 h 217"/>
                <a:gd name="T66" fmla="*/ 43 w 218"/>
                <a:gd name="T67" fmla="*/ 59 h 217"/>
                <a:gd name="T68" fmla="*/ 44 w 218"/>
                <a:gd name="T69" fmla="*/ 63 h 217"/>
                <a:gd name="T70" fmla="*/ 45 w 218"/>
                <a:gd name="T71" fmla="*/ 63 h 217"/>
                <a:gd name="T72" fmla="*/ 44 w 218"/>
                <a:gd name="T73" fmla="*/ 64 h 217"/>
                <a:gd name="T74" fmla="*/ 43 w 218"/>
                <a:gd name="T75" fmla="*/ 66 h 217"/>
                <a:gd name="T76" fmla="*/ 41 w 218"/>
                <a:gd name="T77" fmla="*/ 67 h 217"/>
                <a:gd name="T78" fmla="*/ 38 w 218"/>
                <a:gd name="T79" fmla="*/ 66 h 217"/>
                <a:gd name="T80" fmla="*/ 38 w 218"/>
                <a:gd name="T81" fmla="*/ 63 h 217"/>
                <a:gd name="T82" fmla="*/ 37 w 218"/>
                <a:gd name="T83" fmla="*/ 58 h 217"/>
                <a:gd name="T84" fmla="*/ 34 w 218"/>
                <a:gd name="T85" fmla="*/ 55 h 217"/>
                <a:gd name="T86" fmla="*/ 33 w 218"/>
                <a:gd name="T87" fmla="*/ 52 h 217"/>
                <a:gd name="T88" fmla="*/ 32 w 218"/>
                <a:gd name="T89" fmla="*/ 49 h 217"/>
                <a:gd name="T90" fmla="*/ 32 w 218"/>
                <a:gd name="T91" fmla="*/ 46 h 217"/>
                <a:gd name="T92" fmla="*/ 29 w 218"/>
                <a:gd name="T93" fmla="*/ 44 h 217"/>
                <a:gd name="T94" fmla="*/ 27 w 218"/>
                <a:gd name="T95" fmla="*/ 42 h 217"/>
                <a:gd name="T96" fmla="*/ 26 w 218"/>
                <a:gd name="T97" fmla="*/ 40 h 217"/>
                <a:gd name="T98" fmla="*/ 26 w 218"/>
                <a:gd name="T99" fmla="*/ 40 h 217"/>
                <a:gd name="T100" fmla="*/ 25 w 218"/>
                <a:gd name="T101" fmla="*/ 36 h 217"/>
                <a:gd name="T102" fmla="*/ 21 w 218"/>
                <a:gd name="T103" fmla="*/ 34 h 217"/>
                <a:gd name="T104" fmla="*/ 19 w 218"/>
                <a:gd name="T105" fmla="*/ 30 h 217"/>
                <a:gd name="T106" fmla="*/ 13 w 218"/>
                <a:gd name="T107" fmla="*/ 26 h 217"/>
                <a:gd name="T108" fmla="*/ 12 w 218"/>
                <a:gd name="T109" fmla="*/ 24 h 217"/>
                <a:gd name="T110" fmla="*/ 9 w 218"/>
                <a:gd name="T111" fmla="*/ 21 h 217"/>
                <a:gd name="T112" fmla="*/ 9 w 218"/>
                <a:gd name="T113" fmla="*/ 19 h 217"/>
                <a:gd name="T114" fmla="*/ 9 w 218"/>
                <a:gd name="T115" fmla="*/ 16 h 217"/>
                <a:gd name="T116" fmla="*/ 9 w 218"/>
                <a:gd name="T117" fmla="*/ 15 h 217"/>
                <a:gd name="T118" fmla="*/ 6 w 218"/>
                <a:gd name="T119" fmla="*/ 13 h 217"/>
                <a:gd name="T120" fmla="*/ 1 w 218"/>
                <a:gd name="T121" fmla="*/ 11 h 217"/>
                <a:gd name="T122" fmla="*/ 8 w 218"/>
                <a:gd name="T123" fmla="*/ 8 h 21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8"/>
                <a:gd name="T187" fmla="*/ 0 h 217"/>
                <a:gd name="T188" fmla="*/ 218 w 218"/>
                <a:gd name="T189" fmla="*/ 217 h 21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8" h="217">
                  <a:moveTo>
                    <a:pt x="11" y="14"/>
                  </a:moveTo>
                  <a:lnTo>
                    <a:pt x="16" y="12"/>
                  </a:lnTo>
                  <a:lnTo>
                    <a:pt x="17" y="12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30" y="6"/>
                  </a:lnTo>
                  <a:lnTo>
                    <a:pt x="31" y="5"/>
                  </a:lnTo>
                  <a:lnTo>
                    <a:pt x="33" y="5"/>
                  </a:lnTo>
                  <a:lnTo>
                    <a:pt x="40" y="2"/>
                  </a:lnTo>
                  <a:lnTo>
                    <a:pt x="40" y="0"/>
                  </a:lnTo>
                  <a:lnTo>
                    <a:pt x="42" y="2"/>
                  </a:lnTo>
                  <a:lnTo>
                    <a:pt x="43" y="0"/>
                  </a:lnTo>
                  <a:lnTo>
                    <a:pt x="45" y="0"/>
                  </a:lnTo>
                  <a:lnTo>
                    <a:pt x="47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61" y="0"/>
                  </a:lnTo>
                  <a:lnTo>
                    <a:pt x="71" y="0"/>
                  </a:lnTo>
                  <a:lnTo>
                    <a:pt x="90" y="2"/>
                  </a:lnTo>
                  <a:lnTo>
                    <a:pt x="92" y="2"/>
                  </a:lnTo>
                  <a:lnTo>
                    <a:pt x="105" y="3"/>
                  </a:lnTo>
                  <a:lnTo>
                    <a:pt x="105" y="6"/>
                  </a:lnTo>
                  <a:lnTo>
                    <a:pt x="104" y="7"/>
                  </a:lnTo>
                  <a:lnTo>
                    <a:pt x="105" y="10"/>
                  </a:lnTo>
                  <a:lnTo>
                    <a:pt x="110" y="6"/>
                  </a:lnTo>
                  <a:lnTo>
                    <a:pt x="113" y="12"/>
                  </a:lnTo>
                  <a:lnTo>
                    <a:pt x="117" y="19"/>
                  </a:lnTo>
                  <a:lnTo>
                    <a:pt x="117" y="26"/>
                  </a:lnTo>
                  <a:lnTo>
                    <a:pt x="127" y="27"/>
                  </a:lnTo>
                  <a:lnTo>
                    <a:pt x="166" y="27"/>
                  </a:lnTo>
                  <a:lnTo>
                    <a:pt x="177" y="40"/>
                  </a:lnTo>
                  <a:lnTo>
                    <a:pt x="194" y="61"/>
                  </a:lnTo>
                  <a:lnTo>
                    <a:pt x="212" y="86"/>
                  </a:lnTo>
                  <a:lnTo>
                    <a:pt x="217" y="90"/>
                  </a:lnTo>
                  <a:lnTo>
                    <a:pt x="212" y="94"/>
                  </a:lnTo>
                  <a:lnTo>
                    <a:pt x="207" y="99"/>
                  </a:lnTo>
                  <a:lnTo>
                    <a:pt x="197" y="109"/>
                  </a:lnTo>
                  <a:lnTo>
                    <a:pt x="196" y="111"/>
                  </a:lnTo>
                  <a:lnTo>
                    <a:pt x="196" y="112"/>
                  </a:lnTo>
                  <a:lnTo>
                    <a:pt x="194" y="116"/>
                  </a:lnTo>
                  <a:lnTo>
                    <a:pt x="192" y="120"/>
                  </a:lnTo>
                  <a:lnTo>
                    <a:pt x="190" y="125"/>
                  </a:lnTo>
                  <a:lnTo>
                    <a:pt x="187" y="127"/>
                  </a:lnTo>
                  <a:lnTo>
                    <a:pt x="186" y="129"/>
                  </a:lnTo>
                  <a:lnTo>
                    <a:pt x="186" y="128"/>
                  </a:lnTo>
                  <a:lnTo>
                    <a:pt x="186" y="125"/>
                  </a:lnTo>
                  <a:lnTo>
                    <a:pt x="184" y="125"/>
                  </a:lnTo>
                  <a:lnTo>
                    <a:pt x="184" y="132"/>
                  </a:lnTo>
                  <a:lnTo>
                    <a:pt x="185" y="132"/>
                  </a:lnTo>
                  <a:lnTo>
                    <a:pt x="187" y="132"/>
                  </a:lnTo>
                  <a:lnTo>
                    <a:pt x="187" y="136"/>
                  </a:lnTo>
                  <a:lnTo>
                    <a:pt x="187" y="138"/>
                  </a:lnTo>
                  <a:lnTo>
                    <a:pt x="187" y="139"/>
                  </a:lnTo>
                  <a:lnTo>
                    <a:pt x="186" y="138"/>
                  </a:lnTo>
                  <a:lnTo>
                    <a:pt x="185" y="139"/>
                  </a:lnTo>
                  <a:lnTo>
                    <a:pt x="186" y="140"/>
                  </a:lnTo>
                  <a:lnTo>
                    <a:pt x="182" y="144"/>
                  </a:lnTo>
                  <a:lnTo>
                    <a:pt x="181" y="144"/>
                  </a:lnTo>
                  <a:lnTo>
                    <a:pt x="180" y="145"/>
                  </a:lnTo>
                  <a:lnTo>
                    <a:pt x="180" y="146"/>
                  </a:lnTo>
                  <a:lnTo>
                    <a:pt x="177" y="146"/>
                  </a:lnTo>
                  <a:lnTo>
                    <a:pt x="176" y="149"/>
                  </a:lnTo>
                  <a:lnTo>
                    <a:pt x="173" y="149"/>
                  </a:lnTo>
                  <a:lnTo>
                    <a:pt x="170" y="152"/>
                  </a:lnTo>
                  <a:lnTo>
                    <a:pt x="168" y="154"/>
                  </a:lnTo>
                  <a:lnTo>
                    <a:pt x="166" y="156"/>
                  </a:lnTo>
                  <a:lnTo>
                    <a:pt x="168" y="158"/>
                  </a:lnTo>
                  <a:lnTo>
                    <a:pt x="163" y="161"/>
                  </a:lnTo>
                  <a:lnTo>
                    <a:pt x="161" y="165"/>
                  </a:lnTo>
                  <a:lnTo>
                    <a:pt x="160" y="166"/>
                  </a:lnTo>
                  <a:lnTo>
                    <a:pt x="157" y="166"/>
                  </a:lnTo>
                  <a:lnTo>
                    <a:pt x="157" y="162"/>
                  </a:lnTo>
                  <a:lnTo>
                    <a:pt x="155" y="162"/>
                  </a:lnTo>
                  <a:lnTo>
                    <a:pt x="155" y="165"/>
                  </a:lnTo>
                  <a:lnTo>
                    <a:pt x="154" y="168"/>
                  </a:lnTo>
                  <a:lnTo>
                    <a:pt x="155" y="168"/>
                  </a:lnTo>
                  <a:lnTo>
                    <a:pt x="155" y="169"/>
                  </a:lnTo>
                  <a:lnTo>
                    <a:pt x="154" y="171"/>
                  </a:lnTo>
                  <a:lnTo>
                    <a:pt x="152" y="175"/>
                  </a:lnTo>
                  <a:lnTo>
                    <a:pt x="150" y="175"/>
                  </a:lnTo>
                  <a:lnTo>
                    <a:pt x="147" y="176"/>
                  </a:lnTo>
                  <a:lnTo>
                    <a:pt x="146" y="176"/>
                  </a:lnTo>
                  <a:lnTo>
                    <a:pt x="145" y="178"/>
                  </a:lnTo>
                  <a:lnTo>
                    <a:pt x="144" y="178"/>
                  </a:lnTo>
                  <a:lnTo>
                    <a:pt x="144" y="177"/>
                  </a:lnTo>
                  <a:lnTo>
                    <a:pt x="142" y="177"/>
                  </a:lnTo>
                  <a:lnTo>
                    <a:pt x="142" y="181"/>
                  </a:lnTo>
                  <a:lnTo>
                    <a:pt x="138" y="183"/>
                  </a:lnTo>
                  <a:lnTo>
                    <a:pt x="136" y="185"/>
                  </a:lnTo>
                  <a:lnTo>
                    <a:pt x="134" y="183"/>
                  </a:lnTo>
                  <a:lnTo>
                    <a:pt x="132" y="184"/>
                  </a:lnTo>
                  <a:lnTo>
                    <a:pt x="127" y="184"/>
                  </a:lnTo>
                  <a:lnTo>
                    <a:pt x="127" y="187"/>
                  </a:lnTo>
                  <a:lnTo>
                    <a:pt x="129" y="188"/>
                  </a:lnTo>
                  <a:lnTo>
                    <a:pt x="130" y="189"/>
                  </a:lnTo>
                  <a:lnTo>
                    <a:pt x="127" y="192"/>
                  </a:lnTo>
                  <a:lnTo>
                    <a:pt x="124" y="197"/>
                  </a:lnTo>
                  <a:lnTo>
                    <a:pt x="120" y="197"/>
                  </a:lnTo>
                  <a:lnTo>
                    <a:pt x="118" y="194"/>
                  </a:lnTo>
                  <a:lnTo>
                    <a:pt x="116" y="188"/>
                  </a:lnTo>
                  <a:lnTo>
                    <a:pt x="115" y="188"/>
                  </a:lnTo>
                  <a:lnTo>
                    <a:pt x="114" y="192"/>
                  </a:lnTo>
                  <a:lnTo>
                    <a:pt x="114" y="194"/>
                  </a:lnTo>
                  <a:lnTo>
                    <a:pt x="117" y="197"/>
                  </a:lnTo>
                  <a:lnTo>
                    <a:pt x="117" y="200"/>
                  </a:lnTo>
                  <a:lnTo>
                    <a:pt x="116" y="203"/>
                  </a:lnTo>
                  <a:lnTo>
                    <a:pt x="119" y="201"/>
                  </a:lnTo>
                  <a:lnTo>
                    <a:pt x="119" y="200"/>
                  </a:lnTo>
                  <a:lnTo>
                    <a:pt x="121" y="202"/>
                  </a:lnTo>
                  <a:lnTo>
                    <a:pt x="120" y="206"/>
                  </a:lnTo>
                  <a:lnTo>
                    <a:pt x="117" y="209"/>
                  </a:lnTo>
                  <a:lnTo>
                    <a:pt x="116" y="210"/>
                  </a:lnTo>
                  <a:lnTo>
                    <a:pt x="114" y="209"/>
                  </a:lnTo>
                  <a:lnTo>
                    <a:pt x="113" y="212"/>
                  </a:lnTo>
                  <a:lnTo>
                    <a:pt x="111" y="216"/>
                  </a:lnTo>
                  <a:lnTo>
                    <a:pt x="110" y="215"/>
                  </a:lnTo>
                  <a:lnTo>
                    <a:pt x="108" y="215"/>
                  </a:lnTo>
                  <a:lnTo>
                    <a:pt x="104" y="212"/>
                  </a:lnTo>
                  <a:lnTo>
                    <a:pt x="102" y="212"/>
                  </a:lnTo>
                  <a:lnTo>
                    <a:pt x="101" y="211"/>
                  </a:lnTo>
                  <a:lnTo>
                    <a:pt x="99" y="209"/>
                  </a:lnTo>
                  <a:lnTo>
                    <a:pt x="99" y="206"/>
                  </a:lnTo>
                  <a:lnTo>
                    <a:pt x="100" y="203"/>
                  </a:lnTo>
                  <a:lnTo>
                    <a:pt x="101" y="196"/>
                  </a:lnTo>
                  <a:lnTo>
                    <a:pt x="98" y="189"/>
                  </a:lnTo>
                  <a:lnTo>
                    <a:pt x="98" y="187"/>
                  </a:lnTo>
                  <a:lnTo>
                    <a:pt x="93" y="181"/>
                  </a:lnTo>
                  <a:lnTo>
                    <a:pt x="90" y="180"/>
                  </a:lnTo>
                  <a:lnTo>
                    <a:pt x="89" y="177"/>
                  </a:lnTo>
                  <a:lnTo>
                    <a:pt x="88" y="173"/>
                  </a:lnTo>
                  <a:lnTo>
                    <a:pt x="87" y="169"/>
                  </a:lnTo>
                  <a:lnTo>
                    <a:pt x="88" y="168"/>
                  </a:lnTo>
                  <a:lnTo>
                    <a:pt x="88" y="166"/>
                  </a:lnTo>
                  <a:lnTo>
                    <a:pt x="87" y="161"/>
                  </a:lnTo>
                  <a:lnTo>
                    <a:pt x="86" y="160"/>
                  </a:lnTo>
                  <a:lnTo>
                    <a:pt x="86" y="158"/>
                  </a:lnTo>
                  <a:lnTo>
                    <a:pt x="85" y="154"/>
                  </a:lnTo>
                  <a:lnTo>
                    <a:pt x="85" y="151"/>
                  </a:lnTo>
                  <a:lnTo>
                    <a:pt x="84" y="149"/>
                  </a:lnTo>
                  <a:lnTo>
                    <a:pt x="82" y="147"/>
                  </a:lnTo>
                  <a:lnTo>
                    <a:pt x="79" y="144"/>
                  </a:lnTo>
                  <a:lnTo>
                    <a:pt x="72" y="142"/>
                  </a:lnTo>
                  <a:lnTo>
                    <a:pt x="71" y="138"/>
                  </a:lnTo>
                  <a:lnTo>
                    <a:pt x="72" y="136"/>
                  </a:lnTo>
                  <a:lnTo>
                    <a:pt x="71" y="135"/>
                  </a:lnTo>
                  <a:lnTo>
                    <a:pt x="70" y="136"/>
                  </a:lnTo>
                  <a:lnTo>
                    <a:pt x="69" y="134"/>
                  </a:lnTo>
                  <a:lnTo>
                    <a:pt x="68" y="134"/>
                  </a:lnTo>
                  <a:lnTo>
                    <a:pt x="69" y="132"/>
                  </a:lnTo>
                  <a:lnTo>
                    <a:pt x="67" y="129"/>
                  </a:lnTo>
                  <a:lnTo>
                    <a:pt x="64" y="126"/>
                  </a:lnTo>
                  <a:lnTo>
                    <a:pt x="64" y="121"/>
                  </a:lnTo>
                  <a:lnTo>
                    <a:pt x="65" y="118"/>
                  </a:lnTo>
                  <a:lnTo>
                    <a:pt x="61" y="117"/>
                  </a:lnTo>
                  <a:lnTo>
                    <a:pt x="57" y="110"/>
                  </a:lnTo>
                  <a:lnTo>
                    <a:pt x="54" y="110"/>
                  </a:lnTo>
                  <a:lnTo>
                    <a:pt x="52" y="106"/>
                  </a:lnTo>
                  <a:lnTo>
                    <a:pt x="51" y="101"/>
                  </a:lnTo>
                  <a:lnTo>
                    <a:pt x="47" y="97"/>
                  </a:lnTo>
                  <a:lnTo>
                    <a:pt x="45" y="93"/>
                  </a:lnTo>
                  <a:lnTo>
                    <a:pt x="40" y="90"/>
                  </a:lnTo>
                  <a:lnTo>
                    <a:pt x="36" y="86"/>
                  </a:lnTo>
                  <a:lnTo>
                    <a:pt x="36" y="85"/>
                  </a:lnTo>
                  <a:lnTo>
                    <a:pt x="35" y="81"/>
                  </a:lnTo>
                  <a:lnTo>
                    <a:pt x="33" y="77"/>
                  </a:lnTo>
                  <a:lnTo>
                    <a:pt x="30" y="73"/>
                  </a:lnTo>
                  <a:lnTo>
                    <a:pt x="29" y="70"/>
                  </a:lnTo>
                  <a:lnTo>
                    <a:pt x="27" y="64"/>
                  </a:lnTo>
                  <a:lnTo>
                    <a:pt x="25" y="61"/>
                  </a:lnTo>
                  <a:lnTo>
                    <a:pt x="24" y="59"/>
                  </a:lnTo>
                  <a:lnTo>
                    <a:pt x="23" y="56"/>
                  </a:lnTo>
                  <a:lnTo>
                    <a:pt x="23" y="52"/>
                  </a:lnTo>
                  <a:lnTo>
                    <a:pt x="22" y="49"/>
                  </a:lnTo>
                  <a:lnTo>
                    <a:pt x="19" y="49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1" y="46"/>
                  </a:lnTo>
                  <a:lnTo>
                    <a:pt x="9" y="41"/>
                  </a:lnTo>
                  <a:lnTo>
                    <a:pt x="7" y="40"/>
                  </a:lnTo>
                  <a:lnTo>
                    <a:pt x="6" y="40"/>
                  </a:lnTo>
                  <a:lnTo>
                    <a:pt x="4" y="40"/>
                  </a:lnTo>
                  <a:lnTo>
                    <a:pt x="3" y="37"/>
                  </a:lnTo>
                  <a:lnTo>
                    <a:pt x="1" y="35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8" y="20"/>
                  </a:lnTo>
                  <a:lnTo>
                    <a:pt x="11" y="17"/>
                  </a:lnTo>
                  <a:lnTo>
                    <a:pt x="11" y="14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4" name="Freeform 26"/>
            <p:cNvSpPr>
              <a:spLocks/>
            </p:cNvSpPr>
            <p:nvPr/>
          </p:nvSpPr>
          <p:spPr bwMode="auto">
            <a:xfrm>
              <a:off x="4480" y="1676"/>
              <a:ext cx="373" cy="109"/>
            </a:xfrm>
            <a:custGeom>
              <a:avLst/>
              <a:gdLst>
                <a:gd name="T0" fmla="*/ 1 w 393"/>
                <a:gd name="T1" fmla="*/ 40 h 115"/>
                <a:gd name="T2" fmla="*/ 7 w 393"/>
                <a:gd name="T3" fmla="*/ 39 h 115"/>
                <a:gd name="T4" fmla="*/ 9 w 393"/>
                <a:gd name="T5" fmla="*/ 36 h 115"/>
                <a:gd name="T6" fmla="*/ 8 w 393"/>
                <a:gd name="T7" fmla="*/ 31 h 115"/>
                <a:gd name="T8" fmla="*/ 7 w 393"/>
                <a:gd name="T9" fmla="*/ 29 h 115"/>
                <a:gd name="T10" fmla="*/ 9 w 393"/>
                <a:gd name="T11" fmla="*/ 31 h 115"/>
                <a:gd name="T12" fmla="*/ 9 w 393"/>
                <a:gd name="T13" fmla="*/ 27 h 115"/>
                <a:gd name="T14" fmla="*/ 9 w 393"/>
                <a:gd name="T15" fmla="*/ 25 h 115"/>
                <a:gd name="T16" fmla="*/ 9 w 393"/>
                <a:gd name="T17" fmla="*/ 23 h 115"/>
                <a:gd name="T18" fmla="*/ 9 w 393"/>
                <a:gd name="T19" fmla="*/ 22 h 115"/>
                <a:gd name="T20" fmla="*/ 9 w 393"/>
                <a:gd name="T21" fmla="*/ 20 h 115"/>
                <a:gd name="T22" fmla="*/ 10 w 393"/>
                <a:gd name="T23" fmla="*/ 19 h 115"/>
                <a:gd name="T24" fmla="*/ 10 w 393"/>
                <a:gd name="T25" fmla="*/ 14 h 115"/>
                <a:gd name="T26" fmla="*/ 9 w 393"/>
                <a:gd name="T27" fmla="*/ 10 h 115"/>
                <a:gd name="T28" fmla="*/ 10 w 393"/>
                <a:gd name="T29" fmla="*/ 9 h 115"/>
                <a:gd name="T30" fmla="*/ 10 w 393"/>
                <a:gd name="T31" fmla="*/ 9 h 115"/>
                <a:gd name="T32" fmla="*/ 12 w 393"/>
                <a:gd name="T33" fmla="*/ 9 h 115"/>
                <a:gd name="T34" fmla="*/ 12 w 393"/>
                <a:gd name="T35" fmla="*/ 9 h 115"/>
                <a:gd name="T36" fmla="*/ 13 w 393"/>
                <a:gd name="T37" fmla="*/ 9 h 115"/>
                <a:gd name="T38" fmla="*/ 14 w 393"/>
                <a:gd name="T39" fmla="*/ 7 h 115"/>
                <a:gd name="T40" fmla="*/ 14 w 393"/>
                <a:gd name="T41" fmla="*/ 9 h 115"/>
                <a:gd name="T42" fmla="*/ 38 w 393"/>
                <a:gd name="T43" fmla="*/ 9 h 115"/>
                <a:gd name="T44" fmla="*/ 40 w 393"/>
                <a:gd name="T45" fmla="*/ 0 h 115"/>
                <a:gd name="T46" fmla="*/ 59 w 393"/>
                <a:gd name="T47" fmla="*/ 2 h 115"/>
                <a:gd name="T48" fmla="*/ 62 w 393"/>
                <a:gd name="T49" fmla="*/ 2 h 115"/>
                <a:gd name="T50" fmla="*/ 65 w 393"/>
                <a:gd name="T51" fmla="*/ 0 h 115"/>
                <a:gd name="T52" fmla="*/ 72 w 393"/>
                <a:gd name="T53" fmla="*/ 3 h 115"/>
                <a:gd name="T54" fmla="*/ 93 w 393"/>
                <a:gd name="T55" fmla="*/ 4 h 115"/>
                <a:gd name="T56" fmla="*/ 111 w 393"/>
                <a:gd name="T57" fmla="*/ 4 h 115"/>
                <a:gd name="T58" fmla="*/ 141 w 393"/>
                <a:gd name="T59" fmla="*/ 3 h 115"/>
                <a:gd name="T60" fmla="*/ 143 w 393"/>
                <a:gd name="T61" fmla="*/ 5 h 115"/>
                <a:gd name="T62" fmla="*/ 143 w 393"/>
                <a:gd name="T63" fmla="*/ 9 h 115"/>
                <a:gd name="T64" fmla="*/ 143 w 393"/>
                <a:gd name="T65" fmla="*/ 9 h 115"/>
                <a:gd name="T66" fmla="*/ 142 w 393"/>
                <a:gd name="T67" fmla="*/ 9 h 115"/>
                <a:gd name="T68" fmla="*/ 140 w 393"/>
                <a:gd name="T69" fmla="*/ 10 h 115"/>
                <a:gd name="T70" fmla="*/ 138 w 393"/>
                <a:gd name="T71" fmla="*/ 14 h 115"/>
                <a:gd name="T72" fmla="*/ 136 w 393"/>
                <a:gd name="T73" fmla="*/ 12 h 115"/>
                <a:gd name="T74" fmla="*/ 134 w 393"/>
                <a:gd name="T75" fmla="*/ 13 h 115"/>
                <a:gd name="T76" fmla="*/ 132 w 393"/>
                <a:gd name="T77" fmla="*/ 17 h 115"/>
                <a:gd name="T78" fmla="*/ 129 w 393"/>
                <a:gd name="T79" fmla="*/ 17 h 115"/>
                <a:gd name="T80" fmla="*/ 128 w 393"/>
                <a:gd name="T81" fmla="*/ 15 h 115"/>
                <a:gd name="T82" fmla="*/ 126 w 393"/>
                <a:gd name="T83" fmla="*/ 18 h 115"/>
                <a:gd name="T84" fmla="*/ 124 w 393"/>
                <a:gd name="T85" fmla="*/ 19 h 115"/>
                <a:gd name="T86" fmla="*/ 122 w 393"/>
                <a:gd name="T87" fmla="*/ 22 h 115"/>
                <a:gd name="T88" fmla="*/ 121 w 393"/>
                <a:gd name="T89" fmla="*/ 22 h 115"/>
                <a:gd name="T90" fmla="*/ 118 w 393"/>
                <a:gd name="T91" fmla="*/ 25 h 115"/>
                <a:gd name="T92" fmla="*/ 116 w 393"/>
                <a:gd name="T93" fmla="*/ 25 h 115"/>
                <a:gd name="T94" fmla="*/ 114 w 393"/>
                <a:gd name="T95" fmla="*/ 26 h 115"/>
                <a:gd name="T96" fmla="*/ 110 w 393"/>
                <a:gd name="T97" fmla="*/ 26 h 115"/>
                <a:gd name="T98" fmla="*/ 104 w 393"/>
                <a:gd name="T99" fmla="*/ 29 h 115"/>
                <a:gd name="T100" fmla="*/ 104 w 393"/>
                <a:gd name="T101" fmla="*/ 34 h 115"/>
                <a:gd name="T102" fmla="*/ 102 w 393"/>
                <a:gd name="T103" fmla="*/ 34 h 115"/>
                <a:gd name="T104" fmla="*/ 94 w 393"/>
                <a:gd name="T105" fmla="*/ 41 h 115"/>
                <a:gd name="T106" fmla="*/ 75 w 393"/>
                <a:gd name="T107" fmla="*/ 41 h 115"/>
                <a:gd name="T108" fmla="*/ 35 w 393"/>
                <a:gd name="T109" fmla="*/ 41 h 11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393"/>
                <a:gd name="T166" fmla="*/ 0 h 115"/>
                <a:gd name="T167" fmla="*/ 393 w 393"/>
                <a:gd name="T168" fmla="*/ 115 h 11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393" h="115">
                  <a:moveTo>
                    <a:pt x="0" y="113"/>
                  </a:moveTo>
                  <a:lnTo>
                    <a:pt x="0" y="110"/>
                  </a:lnTo>
                  <a:lnTo>
                    <a:pt x="1" y="109"/>
                  </a:lnTo>
                  <a:lnTo>
                    <a:pt x="3" y="109"/>
                  </a:lnTo>
                  <a:lnTo>
                    <a:pt x="5" y="106"/>
                  </a:lnTo>
                  <a:lnTo>
                    <a:pt x="7" y="107"/>
                  </a:lnTo>
                  <a:lnTo>
                    <a:pt x="10" y="102"/>
                  </a:lnTo>
                  <a:lnTo>
                    <a:pt x="9" y="100"/>
                  </a:lnTo>
                  <a:lnTo>
                    <a:pt x="10" y="99"/>
                  </a:lnTo>
                  <a:lnTo>
                    <a:pt x="9" y="95"/>
                  </a:lnTo>
                  <a:lnTo>
                    <a:pt x="9" y="88"/>
                  </a:lnTo>
                  <a:lnTo>
                    <a:pt x="8" y="86"/>
                  </a:lnTo>
                  <a:lnTo>
                    <a:pt x="4" y="87"/>
                  </a:lnTo>
                  <a:lnTo>
                    <a:pt x="5" y="83"/>
                  </a:lnTo>
                  <a:lnTo>
                    <a:pt x="7" y="81"/>
                  </a:lnTo>
                  <a:lnTo>
                    <a:pt x="7" y="80"/>
                  </a:lnTo>
                  <a:lnTo>
                    <a:pt x="9" y="80"/>
                  </a:lnTo>
                  <a:lnTo>
                    <a:pt x="9" y="85"/>
                  </a:lnTo>
                  <a:lnTo>
                    <a:pt x="10" y="85"/>
                  </a:lnTo>
                  <a:lnTo>
                    <a:pt x="13" y="82"/>
                  </a:lnTo>
                  <a:lnTo>
                    <a:pt x="13" y="78"/>
                  </a:lnTo>
                  <a:lnTo>
                    <a:pt x="14" y="77"/>
                  </a:lnTo>
                  <a:lnTo>
                    <a:pt x="16" y="77"/>
                  </a:lnTo>
                  <a:lnTo>
                    <a:pt x="18" y="69"/>
                  </a:lnTo>
                  <a:lnTo>
                    <a:pt x="18" y="68"/>
                  </a:lnTo>
                  <a:lnTo>
                    <a:pt x="15" y="65"/>
                  </a:lnTo>
                  <a:lnTo>
                    <a:pt x="15" y="62"/>
                  </a:lnTo>
                  <a:lnTo>
                    <a:pt x="17" y="62"/>
                  </a:lnTo>
                  <a:lnTo>
                    <a:pt x="20" y="61"/>
                  </a:lnTo>
                  <a:lnTo>
                    <a:pt x="22" y="58"/>
                  </a:lnTo>
                  <a:lnTo>
                    <a:pt x="25" y="57"/>
                  </a:lnTo>
                  <a:lnTo>
                    <a:pt x="25" y="54"/>
                  </a:lnTo>
                  <a:lnTo>
                    <a:pt x="25" y="53"/>
                  </a:lnTo>
                  <a:lnTo>
                    <a:pt x="25" y="51"/>
                  </a:lnTo>
                  <a:lnTo>
                    <a:pt x="28" y="51"/>
                  </a:lnTo>
                  <a:lnTo>
                    <a:pt x="29" y="50"/>
                  </a:lnTo>
                  <a:lnTo>
                    <a:pt x="25" y="44"/>
                  </a:lnTo>
                  <a:lnTo>
                    <a:pt x="27" y="41"/>
                  </a:lnTo>
                  <a:lnTo>
                    <a:pt x="30" y="39"/>
                  </a:lnTo>
                  <a:lnTo>
                    <a:pt x="31" y="33"/>
                  </a:lnTo>
                  <a:lnTo>
                    <a:pt x="30" y="32"/>
                  </a:lnTo>
                  <a:lnTo>
                    <a:pt x="28" y="30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30" y="27"/>
                  </a:lnTo>
                  <a:lnTo>
                    <a:pt x="32" y="28"/>
                  </a:lnTo>
                  <a:lnTo>
                    <a:pt x="32" y="26"/>
                  </a:lnTo>
                  <a:lnTo>
                    <a:pt x="30" y="23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20"/>
                  </a:lnTo>
                  <a:lnTo>
                    <a:pt x="35" y="20"/>
                  </a:lnTo>
                  <a:lnTo>
                    <a:pt x="35" y="18"/>
                  </a:lnTo>
                  <a:lnTo>
                    <a:pt x="33" y="15"/>
                  </a:lnTo>
                  <a:lnTo>
                    <a:pt x="33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2" y="7"/>
                  </a:lnTo>
                  <a:lnTo>
                    <a:pt x="34" y="6"/>
                  </a:lnTo>
                  <a:lnTo>
                    <a:pt x="37" y="7"/>
                  </a:lnTo>
                  <a:lnTo>
                    <a:pt x="37" y="9"/>
                  </a:lnTo>
                  <a:lnTo>
                    <a:pt x="37" y="13"/>
                  </a:lnTo>
                  <a:lnTo>
                    <a:pt x="37" y="14"/>
                  </a:lnTo>
                  <a:lnTo>
                    <a:pt x="39" y="13"/>
                  </a:lnTo>
                  <a:lnTo>
                    <a:pt x="40" y="11"/>
                  </a:lnTo>
                  <a:lnTo>
                    <a:pt x="101" y="11"/>
                  </a:lnTo>
                  <a:lnTo>
                    <a:pt x="101" y="3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1" y="0"/>
                  </a:lnTo>
                  <a:lnTo>
                    <a:pt x="111" y="2"/>
                  </a:lnTo>
                  <a:lnTo>
                    <a:pt x="159" y="2"/>
                  </a:lnTo>
                  <a:lnTo>
                    <a:pt x="164" y="0"/>
                  </a:lnTo>
                  <a:lnTo>
                    <a:pt x="167" y="0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2" y="0"/>
                  </a:lnTo>
                  <a:lnTo>
                    <a:pt x="173" y="0"/>
                  </a:lnTo>
                  <a:lnTo>
                    <a:pt x="176" y="2"/>
                  </a:lnTo>
                  <a:lnTo>
                    <a:pt x="185" y="2"/>
                  </a:lnTo>
                  <a:lnTo>
                    <a:pt x="196" y="3"/>
                  </a:lnTo>
                  <a:lnTo>
                    <a:pt x="241" y="3"/>
                  </a:lnTo>
                  <a:lnTo>
                    <a:pt x="249" y="4"/>
                  </a:lnTo>
                  <a:lnTo>
                    <a:pt x="252" y="4"/>
                  </a:lnTo>
                  <a:lnTo>
                    <a:pt x="275" y="5"/>
                  </a:lnTo>
                  <a:lnTo>
                    <a:pt x="300" y="5"/>
                  </a:lnTo>
                  <a:lnTo>
                    <a:pt x="301" y="4"/>
                  </a:lnTo>
                  <a:lnTo>
                    <a:pt x="309" y="5"/>
                  </a:lnTo>
                  <a:lnTo>
                    <a:pt x="379" y="5"/>
                  </a:lnTo>
                  <a:lnTo>
                    <a:pt x="380" y="3"/>
                  </a:lnTo>
                  <a:lnTo>
                    <a:pt x="391" y="3"/>
                  </a:lnTo>
                  <a:lnTo>
                    <a:pt x="392" y="5"/>
                  </a:lnTo>
                  <a:lnTo>
                    <a:pt x="390" y="5"/>
                  </a:lnTo>
                  <a:lnTo>
                    <a:pt x="388" y="7"/>
                  </a:lnTo>
                  <a:lnTo>
                    <a:pt x="388" y="11"/>
                  </a:lnTo>
                  <a:lnTo>
                    <a:pt x="390" y="13"/>
                  </a:lnTo>
                  <a:lnTo>
                    <a:pt x="388" y="15"/>
                  </a:lnTo>
                  <a:lnTo>
                    <a:pt x="387" y="18"/>
                  </a:lnTo>
                  <a:lnTo>
                    <a:pt x="388" y="20"/>
                  </a:lnTo>
                  <a:lnTo>
                    <a:pt x="388" y="22"/>
                  </a:lnTo>
                  <a:lnTo>
                    <a:pt x="387" y="22"/>
                  </a:lnTo>
                  <a:lnTo>
                    <a:pt x="384" y="20"/>
                  </a:lnTo>
                  <a:lnTo>
                    <a:pt x="381" y="23"/>
                  </a:lnTo>
                  <a:lnTo>
                    <a:pt x="378" y="27"/>
                  </a:lnTo>
                  <a:lnTo>
                    <a:pt x="377" y="30"/>
                  </a:lnTo>
                  <a:lnTo>
                    <a:pt x="375" y="35"/>
                  </a:lnTo>
                  <a:lnTo>
                    <a:pt x="373" y="37"/>
                  </a:lnTo>
                  <a:lnTo>
                    <a:pt x="372" y="38"/>
                  </a:lnTo>
                  <a:lnTo>
                    <a:pt x="369" y="38"/>
                  </a:lnTo>
                  <a:lnTo>
                    <a:pt x="369" y="37"/>
                  </a:lnTo>
                  <a:lnTo>
                    <a:pt x="367" y="35"/>
                  </a:lnTo>
                  <a:lnTo>
                    <a:pt x="365" y="35"/>
                  </a:lnTo>
                  <a:lnTo>
                    <a:pt x="363" y="37"/>
                  </a:lnTo>
                  <a:lnTo>
                    <a:pt x="361" y="37"/>
                  </a:lnTo>
                  <a:lnTo>
                    <a:pt x="357" y="40"/>
                  </a:lnTo>
                  <a:lnTo>
                    <a:pt x="357" y="42"/>
                  </a:lnTo>
                  <a:lnTo>
                    <a:pt x="356" y="44"/>
                  </a:lnTo>
                  <a:lnTo>
                    <a:pt x="351" y="47"/>
                  </a:lnTo>
                  <a:lnTo>
                    <a:pt x="350" y="47"/>
                  </a:lnTo>
                  <a:lnTo>
                    <a:pt x="347" y="45"/>
                  </a:lnTo>
                  <a:lnTo>
                    <a:pt x="348" y="42"/>
                  </a:lnTo>
                  <a:lnTo>
                    <a:pt x="346" y="40"/>
                  </a:lnTo>
                  <a:lnTo>
                    <a:pt x="345" y="40"/>
                  </a:lnTo>
                  <a:lnTo>
                    <a:pt x="341" y="44"/>
                  </a:lnTo>
                  <a:lnTo>
                    <a:pt x="339" y="45"/>
                  </a:lnTo>
                  <a:lnTo>
                    <a:pt x="339" y="47"/>
                  </a:lnTo>
                  <a:lnTo>
                    <a:pt x="338" y="50"/>
                  </a:lnTo>
                  <a:lnTo>
                    <a:pt x="335" y="48"/>
                  </a:lnTo>
                  <a:lnTo>
                    <a:pt x="335" y="50"/>
                  </a:lnTo>
                  <a:lnTo>
                    <a:pt x="335" y="52"/>
                  </a:lnTo>
                  <a:lnTo>
                    <a:pt x="335" y="53"/>
                  </a:lnTo>
                  <a:lnTo>
                    <a:pt x="333" y="58"/>
                  </a:lnTo>
                  <a:lnTo>
                    <a:pt x="330" y="59"/>
                  </a:lnTo>
                  <a:lnTo>
                    <a:pt x="327" y="59"/>
                  </a:lnTo>
                  <a:lnTo>
                    <a:pt x="325" y="60"/>
                  </a:lnTo>
                  <a:lnTo>
                    <a:pt x="323" y="62"/>
                  </a:lnTo>
                  <a:lnTo>
                    <a:pt x="320" y="63"/>
                  </a:lnTo>
                  <a:lnTo>
                    <a:pt x="318" y="67"/>
                  </a:lnTo>
                  <a:lnTo>
                    <a:pt x="316" y="68"/>
                  </a:lnTo>
                  <a:lnTo>
                    <a:pt x="314" y="68"/>
                  </a:lnTo>
                  <a:lnTo>
                    <a:pt x="312" y="70"/>
                  </a:lnTo>
                  <a:lnTo>
                    <a:pt x="311" y="70"/>
                  </a:lnTo>
                  <a:lnTo>
                    <a:pt x="309" y="71"/>
                  </a:lnTo>
                  <a:lnTo>
                    <a:pt x="307" y="74"/>
                  </a:lnTo>
                  <a:lnTo>
                    <a:pt x="303" y="74"/>
                  </a:lnTo>
                  <a:lnTo>
                    <a:pt x="300" y="73"/>
                  </a:lnTo>
                  <a:lnTo>
                    <a:pt x="299" y="73"/>
                  </a:lnTo>
                  <a:lnTo>
                    <a:pt x="292" y="77"/>
                  </a:lnTo>
                  <a:lnTo>
                    <a:pt x="287" y="81"/>
                  </a:lnTo>
                  <a:lnTo>
                    <a:pt x="285" y="82"/>
                  </a:lnTo>
                  <a:lnTo>
                    <a:pt x="284" y="85"/>
                  </a:lnTo>
                  <a:lnTo>
                    <a:pt x="284" y="88"/>
                  </a:lnTo>
                  <a:lnTo>
                    <a:pt x="283" y="93"/>
                  </a:lnTo>
                  <a:lnTo>
                    <a:pt x="279" y="96"/>
                  </a:lnTo>
                  <a:lnTo>
                    <a:pt x="275" y="96"/>
                  </a:lnTo>
                  <a:lnTo>
                    <a:pt x="274" y="93"/>
                  </a:lnTo>
                  <a:lnTo>
                    <a:pt x="272" y="96"/>
                  </a:lnTo>
                  <a:lnTo>
                    <a:pt x="271" y="113"/>
                  </a:lnTo>
                  <a:lnTo>
                    <a:pt x="256" y="113"/>
                  </a:lnTo>
                  <a:lnTo>
                    <a:pt x="250" y="114"/>
                  </a:lnTo>
                  <a:lnTo>
                    <a:pt x="212" y="114"/>
                  </a:lnTo>
                  <a:lnTo>
                    <a:pt x="200" y="113"/>
                  </a:lnTo>
                  <a:lnTo>
                    <a:pt x="139" y="113"/>
                  </a:lnTo>
                  <a:lnTo>
                    <a:pt x="138" y="111"/>
                  </a:lnTo>
                  <a:lnTo>
                    <a:pt x="95" y="111"/>
                  </a:lnTo>
                  <a:lnTo>
                    <a:pt x="0" y="113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5" name="Freeform 27"/>
            <p:cNvSpPr>
              <a:spLocks/>
            </p:cNvSpPr>
            <p:nvPr/>
          </p:nvSpPr>
          <p:spPr bwMode="auto">
            <a:xfrm>
              <a:off x="3772" y="1689"/>
              <a:ext cx="569" cy="690"/>
            </a:xfrm>
            <a:custGeom>
              <a:avLst/>
              <a:gdLst>
                <a:gd name="T0" fmla="*/ 111 w 600"/>
                <a:gd name="T1" fmla="*/ 0 h 732"/>
                <a:gd name="T2" fmla="*/ 113 w 600"/>
                <a:gd name="T3" fmla="*/ 44 h 732"/>
                <a:gd name="T4" fmla="*/ 122 w 600"/>
                <a:gd name="T5" fmla="*/ 47 h 732"/>
                <a:gd name="T6" fmla="*/ 130 w 600"/>
                <a:gd name="T7" fmla="*/ 53 h 732"/>
                <a:gd name="T8" fmla="*/ 138 w 600"/>
                <a:gd name="T9" fmla="*/ 53 h 732"/>
                <a:gd name="T10" fmla="*/ 148 w 600"/>
                <a:gd name="T11" fmla="*/ 57 h 732"/>
                <a:gd name="T12" fmla="*/ 157 w 600"/>
                <a:gd name="T13" fmla="*/ 59 h 732"/>
                <a:gd name="T14" fmla="*/ 165 w 600"/>
                <a:gd name="T15" fmla="*/ 59 h 732"/>
                <a:gd name="T16" fmla="*/ 174 w 600"/>
                <a:gd name="T17" fmla="*/ 61 h 732"/>
                <a:gd name="T18" fmla="*/ 183 w 600"/>
                <a:gd name="T19" fmla="*/ 58 h 732"/>
                <a:gd name="T20" fmla="*/ 194 w 600"/>
                <a:gd name="T21" fmla="*/ 58 h 732"/>
                <a:gd name="T22" fmla="*/ 202 w 600"/>
                <a:gd name="T23" fmla="*/ 63 h 732"/>
                <a:gd name="T24" fmla="*/ 210 w 600"/>
                <a:gd name="T25" fmla="*/ 91 h 732"/>
                <a:gd name="T26" fmla="*/ 211 w 600"/>
                <a:gd name="T27" fmla="*/ 104 h 732"/>
                <a:gd name="T28" fmla="*/ 219 w 600"/>
                <a:gd name="T29" fmla="*/ 117 h 732"/>
                <a:gd name="T30" fmla="*/ 218 w 600"/>
                <a:gd name="T31" fmla="*/ 128 h 732"/>
                <a:gd name="T32" fmla="*/ 214 w 600"/>
                <a:gd name="T33" fmla="*/ 147 h 732"/>
                <a:gd name="T34" fmla="*/ 206 w 600"/>
                <a:gd name="T35" fmla="*/ 156 h 732"/>
                <a:gd name="T36" fmla="*/ 199 w 600"/>
                <a:gd name="T37" fmla="*/ 158 h 732"/>
                <a:gd name="T38" fmla="*/ 199 w 600"/>
                <a:gd name="T39" fmla="*/ 149 h 732"/>
                <a:gd name="T40" fmla="*/ 196 w 600"/>
                <a:gd name="T41" fmla="*/ 160 h 732"/>
                <a:gd name="T42" fmla="*/ 190 w 600"/>
                <a:gd name="T43" fmla="*/ 168 h 732"/>
                <a:gd name="T44" fmla="*/ 180 w 600"/>
                <a:gd name="T45" fmla="*/ 177 h 732"/>
                <a:gd name="T46" fmla="*/ 175 w 600"/>
                <a:gd name="T47" fmla="*/ 178 h 732"/>
                <a:gd name="T48" fmla="*/ 175 w 600"/>
                <a:gd name="T49" fmla="*/ 178 h 732"/>
                <a:gd name="T50" fmla="*/ 171 w 600"/>
                <a:gd name="T51" fmla="*/ 177 h 732"/>
                <a:gd name="T52" fmla="*/ 169 w 600"/>
                <a:gd name="T53" fmla="*/ 182 h 732"/>
                <a:gd name="T54" fmla="*/ 165 w 600"/>
                <a:gd name="T55" fmla="*/ 185 h 732"/>
                <a:gd name="T56" fmla="*/ 156 w 600"/>
                <a:gd name="T57" fmla="*/ 189 h 732"/>
                <a:gd name="T58" fmla="*/ 154 w 600"/>
                <a:gd name="T59" fmla="*/ 194 h 732"/>
                <a:gd name="T60" fmla="*/ 154 w 600"/>
                <a:gd name="T61" fmla="*/ 201 h 732"/>
                <a:gd name="T62" fmla="*/ 148 w 600"/>
                <a:gd name="T63" fmla="*/ 203 h 732"/>
                <a:gd name="T64" fmla="*/ 154 w 600"/>
                <a:gd name="T65" fmla="*/ 208 h 732"/>
                <a:gd name="T66" fmla="*/ 154 w 600"/>
                <a:gd name="T67" fmla="*/ 225 h 732"/>
                <a:gd name="T68" fmla="*/ 156 w 600"/>
                <a:gd name="T69" fmla="*/ 234 h 732"/>
                <a:gd name="T70" fmla="*/ 156 w 600"/>
                <a:gd name="T71" fmla="*/ 238 h 732"/>
                <a:gd name="T72" fmla="*/ 145 w 600"/>
                <a:gd name="T73" fmla="*/ 236 h 732"/>
                <a:gd name="T74" fmla="*/ 134 w 600"/>
                <a:gd name="T75" fmla="*/ 231 h 732"/>
                <a:gd name="T76" fmla="*/ 126 w 600"/>
                <a:gd name="T77" fmla="*/ 226 h 732"/>
                <a:gd name="T78" fmla="*/ 123 w 600"/>
                <a:gd name="T79" fmla="*/ 217 h 732"/>
                <a:gd name="T80" fmla="*/ 119 w 600"/>
                <a:gd name="T81" fmla="*/ 206 h 732"/>
                <a:gd name="T82" fmla="*/ 113 w 600"/>
                <a:gd name="T83" fmla="*/ 194 h 732"/>
                <a:gd name="T84" fmla="*/ 106 w 600"/>
                <a:gd name="T85" fmla="*/ 183 h 732"/>
                <a:gd name="T86" fmla="*/ 99 w 600"/>
                <a:gd name="T87" fmla="*/ 168 h 732"/>
                <a:gd name="T88" fmla="*/ 91 w 600"/>
                <a:gd name="T89" fmla="*/ 158 h 732"/>
                <a:gd name="T90" fmla="*/ 86 w 600"/>
                <a:gd name="T91" fmla="*/ 152 h 732"/>
                <a:gd name="T92" fmla="*/ 77 w 600"/>
                <a:gd name="T93" fmla="*/ 150 h 732"/>
                <a:gd name="T94" fmla="*/ 67 w 600"/>
                <a:gd name="T95" fmla="*/ 152 h 732"/>
                <a:gd name="T96" fmla="*/ 60 w 600"/>
                <a:gd name="T97" fmla="*/ 167 h 732"/>
                <a:gd name="T98" fmla="*/ 51 w 600"/>
                <a:gd name="T99" fmla="*/ 167 h 732"/>
                <a:gd name="T100" fmla="*/ 44 w 600"/>
                <a:gd name="T101" fmla="*/ 162 h 732"/>
                <a:gd name="T102" fmla="*/ 36 w 600"/>
                <a:gd name="T103" fmla="*/ 154 h 732"/>
                <a:gd name="T104" fmla="*/ 32 w 600"/>
                <a:gd name="T105" fmla="*/ 142 h 732"/>
                <a:gd name="T106" fmla="*/ 26 w 600"/>
                <a:gd name="T107" fmla="*/ 131 h 732"/>
                <a:gd name="T108" fmla="*/ 13 w 600"/>
                <a:gd name="T109" fmla="*/ 117 h 732"/>
                <a:gd name="T110" fmla="*/ 9 w 600"/>
                <a:gd name="T111" fmla="*/ 109 h 732"/>
                <a:gd name="T112" fmla="*/ 0 w 600"/>
                <a:gd name="T113" fmla="*/ 102 h 732"/>
                <a:gd name="T114" fmla="*/ 60 w 600"/>
                <a:gd name="T115" fmla="*/ 70 h 732"/>
                <a:gd name="T116" fmla="*/ 61 w 600"/>
                <a:gd name="T117" fmla="*/ 0 h 73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00"/>
                <a:gd name="T178" fmla="*/ 0 h 732"/>
                <a:gd name="T179" fmla="*/ 600 w 600"/>
                <a:gd name="T180" fmla="*/ 732 h 73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00" h="732">
                  <a:moveTo>
                    <a:pt x="166" y="0"/>
                  </a:moveTo>
                  <a:lnTo>
                    <a:pt x="204" y="0"/>
                  </a:lnTo>
                  <a:lnTo>
                    <a:pt x="303" y="0"/>
                  </a:lnTo>
                  <a:lnTo>
                    <a:pt x="303" y="121"/>
                  </a:lnTo>
                  <a:lnTo>
                    <a:pt x="304" y="133"/>
                  </a:lnTo>
                  <a:lnTo>
                    <a:pt x="311" y="137"/>
                  </a:lnTo>
                  <a:lnTo>
                    <a:pt x="317" y="145"/>
                  </a:lnTo>
                  <a:lnTo>
                    <a:pt x="327" y="144"/>
                  </a:lnTo>
                  <a:lnTo>
                    <a:pt x="335" y="144"/>
                  </a:lnTo>
                  <a:lnTo>
                    <a:pt x="340" y="157"/>
                  </a:lnTo>
                  <a:lnTo>
                    <a:pt x="349" y="158"/>
                  </a:lnTo>
                  <a:lnTo>
                    <a:pt x="355" y="161"/>
                  </a:lnTo>
                  <a:lnTo>
                    <a:pt x="363" y="161"/>
                  </a:lnTo>
                  <a:lnTo>
                    <a:pt x="369" y="163"/>
                  </a:lnTo>
                  <a:lnTo>
                    <a:pt x="377" y="163"/>
                  </a:lnTo>
                  <a:lnTo>
                    <a:pt x="388" y="163"/>
                  </a:lnTo>
                  <a:lnTo>
                    <a:pt x="391" y="172"/>
                  </a:lnTo>
                  <a:lnTo>
                    <a:pt x="407" y="174"/>
                  </a:lnTo>
                  <a:lnTo>
                    <a:pt x="414" y="176"/>
                  </a:lnTo>
                  <a:lnTo>
                    <a:pt x="426" y="181"/>
                  </a:lnTo>
                  <a:lnTo>
                    <a:pt x="432" y="183"/>
                  </a:lnTo>
                  <a:lnTo>
                    <a:pt x="432" y="191"/>
                  </a:lnTo>
                  <a:lnTo>
                    <a:pt x="442" y="179"/>
                  </a:lnTo>
                  <a:lnTo>
                    <a:pt x="453" y="184"/>
                  </a:lnTo>
                  <a:lnTo>
                    <a:pt x="459" y="179"/>
                  </a:lnTo>
                  <a:lnTo>
                    <a:pt x="470" y="193"/>
                  </a:lnTo>
                  <a:lnTo>
                    <a:pt x="475" y="189"/>
                  </a:lnTo>
                  <a:lnTo>
                    <a:pt x="484" y="181"/>
                  </a:lnTo>
                  <a:lnTo>
                    <a:pt x="496" y="180"/>
                  </a:lnTo>
                  <a:lnTo>
                    <a:pt x="502" y="178"/>
                  </a:lnTo>
                  <a:lnTo>
                    <a:pt x="516" y="179"/>
                  </a:lnTo>
                  <a:lnTo>
                    <a:pt x="521" y="172"/>
                  </a:lnTo>
                  <a:lnTo>
                    <a:pt x="531" y="180"/>
                  </a:lnTo>
                  <a:lnTo>
                    <a:pt x="537" y="186"/>
                  </a:lnTo>
                  <a:lnTo>
                    <a:pt x="548" y="191"/>
                  </a:lnTo>
                  <a:lnTo>
                    <a:pt x="555" y="194"/>
                  </a:lnTo>
                  <a:lnTo>
                    <a:pt x="565" y="201"/>
                  </a:lnTo>
                  <a:lnTo>
                    <a:pt x="572" y="200"/>
                  </a:lnTo>
                  <a:lnTo>
                    <a:pt x="575" y="282"/>
                  </a:lnTo>
                  <a:lnTo>
                    <a:pt x="576" y="296"/>
                  </a:lnTo>
                  <a:lnTo>
                    <a:pt x="575" y="310"/>
                  </a:lnTo>
                  <a:lnTo>
                    <a:pt x="583" y="321"/>
                  </a:lnTo>
                  <a:lnTo>
                    <a:pt x="586" y="342"/>
                  </a:lnTo>
                  <a:lnTo>
                    <a:pt x="591" y="351"/>
                  </a:lnTo>
                  <a:lnTo>
                    <a:pt x="599" y="365"/>
                  </a:lnTo>
                  <a:lnTo>
                    <a:pt x="599" y="375"/>
                  </a:lnTo>
                  <a:lnTo>
                    <a:pt x="599" y="383"/>
                  </a:lnTo>
                  <a:lnTo>
                    <a:pt x="597" y="393"/>
                  </a:lnTo>
                  <a:lnTo>
                    <a:pt x="589" y="414"/>
                  </a:lnTo>
                  <a:lnTo>
                    <a:pt x="593" y="436"/>
                  </a:lnTo>
                  <a:lnTo>
                    <a:pt x="586" y="451"/>
                  </a:lnTo>
                  <a:lnTo>
                    <a:pt x="585" y="467"/>
                  </a:lnTo>
                  <a:lnTo>
                    <a:pt x="576" y="469"/>
                  </a:lnTo>
                  <a:lnTo>
                    <a:pt x="563" y="476"/>
                  </a:lnTo>
                  <a:lnTo>
                    <a:pt x="556" y="480"/>
                  </a:lnTo>
                  <a:lnTo>
                    <a:pt x="550" y="483"/>
                  </a:lnTo>
                  <a:lnTo>
                    <a:pt x="545" y="489"/>
                  </a:lnTo>
                  <a:lnTo>
                    <a:pt x="554" y="480"/>
                  </a:lnTo>
                  <a:lnTo>
                    <a:pt x="543" y="480"/>
                  </a:lnTo>
                  <a:lnTo>
                    <a:pt x="546" y="462"/>
                  </a:lnTo>
                  <a:lnTo>
                    <a:pt x="537" y="468"/>
                  </a:lnTo>
                  <a:lnTo>
                    <a:pt x="531" y="479"/>
                  </a:lnTo>
                  <a:lnTo>
                    <a:pt x="536" y="494"/>
                  </a:lnTo>
                  <a:lnTo>
                    <a:pt x="529" y="501"/>
                  </a:lnTo>
                  <a:lnTo>
                    <a:pt x="521" y="510"/>
                  </a:lnTo>
                  <a:lnTo>
                    <a:pt x="519" y="520"/>
                  </a:lnTo>
                  <a:lnTo>
                    <a:pt x="507" y="529"/>
                  </a:lnTo>
                  <a:lnTo>
                    <a:pt x="498" y="537"/>
                  </a:lnTo>
                  <a:lnTo>
                    <a:pt x="492" y="542"/>
                  </a:lnTo>
                  <a:lnTo>
                    <a:pt x="486" y="544"/>
                  </a:lnTo>
                  <a:lnTo>
                    <a:pt x="473" y="555"/>
                  </a:lnTo>
                  <a:lnTo>
                    <a:pt x="481" y="547"/>
                  </a:lnTo>
                  <a:lnTo>
                    <a:pt x="487" y="541"/>
                  </a:lnTo>
                  <a:lnTo>
                    <a:pt x="496" y="537"/>
                  </a:lnTo>
                  <a:lnTo>
                    <a:pt x="481" y="544"/>
                  </a:lnTo>
                  <a:lnTo>
                    <a:pt x="475" y="546"/>
                  </a:lnTo>
                  <a:lnTo>
                    <a:pt x="477" y="537"/>
                  </a:lnTo>
                  <a:lnTo>
                    <a:pt x="468" y="541"/>
                  </a:lnTo>
                  <a:lnTo>
                    <a:pt x="455" y="537"/>
                  </a:lnTo>
                  <a:lnTo>
                    <a:pt x="462" y="548"/>
                  </a:lnTo>
                  <a:lnTo>
                    <a:pt x="461" y="560"/>
                  </a:lnTo>
                  <a:lnTo>
                    <a:pt x="454" y="563"/>
                  </a:lnTo>
                  <a:lnTo>
                    <a:pt x="449" y="552"/>
                  </a:lnTo>
                  <a:lnTo>
                    <a:pt x="450" y="567"/>
                  </a:lnTo>
                  <a:lnTo>
                    <a:pt x="446" y="574"/>
                  </a:lnTo>
                  <a:lnTo>
                    <a:pt x="441" y="570"/>
                  </a:lnTo>
                  <a:lnTo>
                    <a:pt x="429" y="581"/>
                  </a:lnTo>
                  <a:lnTo>
                    <a:pt x="437" y="579"/>
                  </a:lnTo>
                  <a:lnTo>
                    <a:pt x="436" y="587"/>
                  </a:lnTo>
                  <a:lnTo>
                    <a:pt x="424" y="597"/>
                  </a:lnTo>
                  <a:lnTo>
                    <a:pt x="419" y="597"/>
                  </a:lnTo>
                  <a:lnTo>
                    <a:pt x="424" y="609"/>
                  </a:lnTo>
                  <a:lnTo>
                    <a:pt x="424" y="618"/>
                  </a:lnTo>
                  <a:lnTo>
                    <a:pt x="422" y="632"/>
                  </a:lnTo>
                  <a:lnTo>
                    <a:pt x="410" y="634"/>
                  </a:lnTo>
                  <a:lnTo>
                    <a:pt x="405" y="626"/>
                  </a:lnTo>
                  <a:lnTo>
                    <a:pt x="406" y="634"/>
                  </a:lnTo>
                  <a:lnTo>
                    <a:pt x="414" y="639"/>
                  </a:lnTo>
                  <a:lnTo>
                    <a:pt x="420" y="639"/>
                  </a:lnTo>
                  <a:lnTo>
                    <a:pt x="419" y="655"/>
                  </a:lnTo>
                  <a:lnTo>
                    <a:pt x="419" y="674"/>
                  </a:lnTo>
                  <a:lnTo>
                    <a:pt x="420" y="688"/>
                  </a:lnTo>
                  <a:lnTo>
                    <a:pt x="420" y="697"/>
                  </a:lnTo>
                  <a:lnTo>
                    <a:pt x="424" y="705"/>
                  </a:lnTo>
                  <a:lnTo>
                    <a:pt x="428" y="719"/>
                  </a:lnTo>
                  <a:lnTo>
                    <a:pt x="433" y="722"/>
                  </a:lnTo>
                  <a:lnTo>
                    <a:pt x="432" y="729"/>
                  </a:lnTo>
                  <a:lnTo>
                    <a:pt x="427" y="729"/>
                  </a:lnTo>
                  <a:lnTo>
                    <a:pt x="417" y="731"/>
                  </a:lnTo>
                  <a:lnTo>
                    <a:pt x="407" y="724"/>
                  </a:lnTo>
                  <a:lnTo>
                    <a:pt x="397" y="722"/>
                  </a:lnTo>
                  <a:lnTo>
                    <a:pt x="391" y="722"/>
                  </a:lnTo>
                  <a:lnTo>
                    <a:pt x="380" y="717"/>
                  </a:lnTo>
                  <a:lnTo>
                    <a:pt x="369" y="710"/>
                  </a:lnTo>
                  <a:lnTo>
                    <a:pt x="361" y="705"/>
                  </a:lnTo>
                  <a:lnTo>
                    <a:pt x="353" y="702"/>
                  </a:lnTo>
                  <a:lnTo>
                    <a:pt x="347" y="699"/>
                  </a:lnTo>
                  <a:lnTo>
                    <a:pt x="342" y="689"/>
                  </a:lnTo>
                  <a:lnTo>
                    <a:pt x="340" y="681"/>
                  </a:lnTo>
                  <a:lnTo>
                    <a:pt x="336" y="668"/>
                  </a:lnTo>
                  <a:lnTo>
                    <a:pt x="330" y="656"/>
                  </a:lnTo>
                  <a:lnTo>
                    <a:pt x="329" y="641"/>
                  </a:lnTo>
                  <a:lnTo>
                    <a:pt x="326" y="632"/>
                  </a:lnTo>
                  <a:lnTo>
                    <a:pt x="325" y="616"/>
                  </a:lnTo>
                  <a:lnTo>
                    <a:pt x="316" y="612"/>
                  </a:lnTo>
                  <a:lnTo>
                    <a:pt x="308" y="597"/>
                  </a:lnTo>
                  <a:lnTo>
                    <a:pt x="302" y="586"/>
                  </a:lnTo>
                  <a:lnTo>
                    <a:pt x="294" y="574"/>
                  </a:lnTo>
                  <a:lnTo>
                    <a:pt x="289" y="563"/>
                  </a:lnTo>
                  <a:lnTo>
                    <a:pt x="282" y="544"/>
                  </a:lnTo>
                  <a:lnTo>
                    <a:pt x="277" y="532"/>
                  </a:lnTo>
                  <a:lnTo>
                    <a:pt x="271" y="514"/>
                  </a:lnTo>
                  <a:lnTo>
                    <a:pt x="266" y="502"/>
                  </a:lnTo>
                  <a:lnTo>
                    <a:pt x="260" y="495"/>
                  </a:lnTo>
                  <a:lnTo>
                    <a:pt x="250" y="485"/>
                  </a:lnTo>
                  <a:lnTo>
                    <a:pt x="247" y="478"/>
                  </a:lnTo>
                  <a:lnTo>
                    <a:pt x="239" y="467"/>
                  </a:lnTo>
                  <a:lnTo>
                    <a:pt x="233" y="467"/>
                  </a:lnTo>
                  <a:lnTo>
                    <a:pt x="223" y="467"/>
                  </a:lnTo>
                  <a:lnTo>
                    <a:pt x="215" y="465"/>
                  </a:lnTo>
                  <a:lnTo>
                    <a:pt x="209" y="465"/>
                  </a:lnTo>
                  <a:lnTo>
                    <a:pt x="202" y="460"/>
                  </a:lnTo>
                  <a:lnTo>
                    <a:pt x="195" y="465"/>
                  </a:lnTo>
                  <a:lnTo>
                    <a:pt x="186" y="467"/>
                  </a:lnTo>
                  <a:lnTo>
                    <a:pt x="175" y="482"/>
                  </a:lnTo>
                  <a:lnTo>
                    <a:pt x="174" y="494"/>
                  </a:lnTo>
                  <a:lnTo>
                    <a:pt x="164" y="511"/>
                  </a:lnTo>
                  <a:lnTo>
                    <a:pt x="158" y="520"/>
                  </a:lnTo>
                  <a:lnTo>
                    <a:pt x="150" y="516"/>
                  </a:lnTo>
                  <a:lnTo>
                    <a:pt x="140" y="508"/>
                  </a:lnTo>
                  <a:lnTo>
                    <a:pt x="134" y="508"/>
                  </a:lnTo>
                  <a:lnTo>
                    <a:pt x="128" y="500"/>
                  </a:lnTo>
                  <a:lnTo>
                    <a:pt x="120" y="498"/>
                  </a:lnTo>
                  <a:lnTo>
                    <a:pt x="114" y="493"/>
                  </a:lnTo>
                  <a:lnTo>
                    <a:pt x="105" y="482"/>
                  </a:lnTo>
                  <a:lnTo>
                    <a:pt x="96" y="473"/>
                  </a:lnTo>
                  <a:lnTo>
                    <a:pt x="94" y="465"/>
                  </a:lnTo>
                  <a:lnTo>
                    <a:pt x="89" y="448"/>
                  </a:lnTo>
                  <a:lnTo>
                    <a:pt x="89" y="439"/>
                  </a:lnTo>
                  <a:lnTo>
                    <a:pt x="82" y="423"/>
                  </a:lnTo>
                  <a:lnTo>
                    <a:pt x="79" y="411"/>
                  </a:lnTo>
                  <a:lnTo>
                    <a:pt x="70" y="400"/>
                  </a:lnTo>
                  <a:lnTo>
                    <a:pt x="61" y="394"/>
                  </a:lnTo>
                  <a:lnTo>
                    <a:pt x="48" y="376"/>
                  </a:lnTo>
                  <a:lnTo>
                    <a:pt x="35" y="361"/>
                  </a:lnTo>
                  <a:lnTo>
                    <a:pt x="29" y="354"/>
                  </a:lnTo>
                  <a:lnTo>
                    <a:pt x="18" y="348"/>
                  </a:lnTo>
                  <a:lnTo>
                    <a:pt x="13" y="333"/>
                  </a:lnTo>
                  <a:lnTo>
                    <a:pt x="8" y="329"/>
                  </a:lnTo>
                  <a:lnTo>
                    <a:pt x="1" y="323"/>
                  </a:lnTo>
                  <a:lnTo>
                    <a:pt x="0" y="312"/>
                  </a:lnTo>
                  <a:lnTo>
                    <a:pt x="163" y="311"/>
                  </a:lnTo>
                  <a:lnTo>
                    <a:pt x="163" y="246"/>
                  </a:lnTo>
                  <a:lnTo>
                    <a:pt x="164" y="214"/>
                  </a:lnTo>
                  <a:lnTo>
                    <a:pt x="164" y="151"/>
                  </a:lnTo>
                  <a:lnTo>
                    <a:pt x="164" y="121"/>
                  </a:lnTo>
                  <a:lnTo>
                    <a:pt x="166" y="0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6" name="Freeform 28"/>
            <p:cNvSpPr>
              <a:spLocks/>
            </p:cNvSpPr>
            <p:nvPr/>
          </p:nvSpPr>
          <p:spPr bwMode="auto">
            <a:xfrm>
              <a:off x="4759" y="1933"/>
              <a:ext cx="41" cy="18"/>
            </a:xfrm>
            <a:custGeom>
              <a:avLst/>
              <a:gdLst>
                <a:gd name="T0" fmla="*/ 18 w 43"/>
                <a:gd name="T1" fmla="*/ 0 h 19"/>
                <a:gd name="T2" fmla="*/ 16 w 43"/>
                <a:gd name="T3" fmla="*/ 0 h 19"/>
                <a:gd name="T4" fmla="*/ 15 w 43"/>
                <a:gd name="T5" fmla="*/ 0 h 19"/>
                <a:gd name="T6" fmla="*/ 14 w 43"/>
                <a:gd name="T7" fmla="*/ 1 h 19"/>
                <a:gd name="T8" fmla="*/ 13 w 43"/>
                <a:gd name="T9" fmla="*/ 2 h 19"/>
                <a:gd name="T10" fmla="*/ 11 w 43"/>
                <a:gd name="T11" fmla="*/ 4 h 19"/>
                <a:gd name="T12" fmla="*/ 10 w 43"/>
                <a:gd name="T13" fmla="*/ 6 h 19"/>
                <a:gd name="T14" fmla="*/ 10 w 43"/>
                <a:gd name="T15" fmla="*/ 7 h 19"/>
                <a:gd name="T16" fmla="*/ 10 w 43"/>
                <a:gd name="T17" fmla="*/ 9 h 19"/>
                <a:gd name="T18" fmla="*/ 10 w 43"/>
                <a:gd name="T19" fmla="*/ 9 h 19"/>
                <a:gd name="T20" fmla="*/ 10 w 43"/>
                <a:gd name="T21" fmla="*/ 9 h 19"/>
                <a:gd name="T22" fmla="*/ 10 w 43"/>
                <a:gd name="T23" fmla="*/ 9 h 19"/>
                <a:gd name="T24" fmla="*/ 9 w 43"/>
                <a:gd name="T25" fmla="*/ 9 h 19"/>
                <a:gd name="T26" fmla="*/ 6 w 43"/>
                <a:gd name="T27" fmla="*/ 9 h 19"/>
                <a:gd name="T28" fmla="*/ 4 w 43"/>
                <a:gd name="T29" fmla="*/ 9 h 19"/>
                <a:gd name="T30" fmla="*/ 3 w 43"/>
                <a:gd name="T31" fmla="*/ 9 h 19"/>
                <a:gd name="T32" fmla="*/ 0 w 43"/>
                <a:gd name="T33" fmla="*/ 9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3"/>
                <a:gd name="T52" fmla="*/ 0 h 19"/>
                <a:gd name="T53" fmla="*/ 43 w 43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3" h="19">
                  <a:moveTo>
                    <a:pt x="42" y="0"/>
                  </a:moveTo>
                  <a:lnTo>
                    <a:pt x="39" y="0"/>
                  </a:lnTo>
                  <a:lnTo>
                    <a:pt x="37" y="0"/>
                  </a:lnTo>
                  <a:lnTo>
                    <a:pt x="34" y="1"/>
                  </a:lnTo>
                  <a:lnTo>
                    <a:pt x="33" y="2"/>
                  </a:lnTo>
                  <a:lnTo>
                    <a:pt x="30" y="4"/>
                  </a:lnTo>
                  <a:lnTo>
                    <a:pt x="27" y="6"/>
                  </a:lnTo>
                  <a:lnTo>
                    <a:pt x="24" y="7"/>
                  </a:lnTo>
                  <a:lnTo>
                    <a:pt x="18" y="9"/>
                  </a:lnTo>
                  <a:lnTo>
                    <a:pt x="15" y="10"/>
                  </a:lnTo>
                  <a:lnTo>
                    <a:pt x="13" y="11"/>
                  </a:lnTo>
                  <a:lnTo>
                    <a:pt x="10" y="13"/>
                  </a:lnTo>
                  <a:lnTo>
                    <a:pt x="9" y="14"/>
                  </a:lnTo>
                  <a:lnTo>
                    <a:pt x="6" y="16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0" y="18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7" name="Freeform 29"/>
            <p:cNvSpPr>
              <a:spLocks/>
            </p:cNvSpPr>
            <p:nvPr/>
          </p:nvSpPr>
          <p:spPr bwMode="auto">
            <a:xfrm>
              <a:off x="4561" y="1786"/>
              <a:ext cx="152" cy="308"/>
            </a:xfrm>
            <a:custGeom>
              <a:avLst/>
              <a:gdLst>
                <a:gd name="T0" fmla="*/ 2 w 160"/>
                <a:gd name="T1" fmla="*/ 88 h 327"/>
                <a:gd name="T2" fmla="*/ 0 w 160"/>
                <a:gd name="T3" fmla="*/ 73 h 327"/>
                <a:gd name="T4" fmla="*/ 2 w 160"/>
                <a:gd name="T5" fmla="*/ 59 h 327"/>
                <a:gd name="T6" fmla="*/ 5 w 160"/>
                <a:gd name="T7" fmla="*/ 44 h 327"/>
                <a:gd name="T8" fmla="*/ 9 w 160"/>
                <a:gd name="T9" fmla="*/ 28 h 327"/>
                <a:gd name="T10" fmla="*/ 10 w 160"/>
                <a:gd name="T11" fmla="*/ 16 h 327"/>
                <a:gd name="T12" fmla="*/ 10 w 160"/>
                <a:gd name="T13" fmla="*/ 7 h 327"/>
                <a:gd name="T14" fmla="*/ 10 w 160"/>
                <a:gd name="T15" fmla="*/ 0 h 327"/>
                <a:gd name="T16" fmla="*/ 44 w 160"/>
                <a:gd name="T17" fmla="*/ 0 h 327"/>
                <a:gd name="T18" fmla="*/ 49 w 160"/>
                <a:gd name="T19" fmla="*/ 8 h 327"/>
                <a:gd name="T20" fmla="*/ 51 w 160"/>
                <a:gd name="T21" fmla="*/ 21 h 327"/>
                <a:gd name="T22" fmla="*/ 54 w 160"/>
                <a:gd name="T23" fmla="*/ 34 h 327"/>
                <a:gd name="T24" fmla="*/ 55 w 160"/>
                <a:gd name="T25" fmla="*/ 41 h 327"/>
                <a:gd name="T26" fmla="*/ 57 w 160"/>
                <a:gd name="T27" fmla="*/ 49 h 327"/>
                <a:gd name="T28" fmla="*/ 57 w 160"/>
                <a:gd name="T29" fmla="*/ 53 h 327"/>
                <a:gd name="T30" fmla="*/ 59 w 160"/>
                <a:gd name="T31" fmla="*/ 56 h 327"/>
                <a:gd name="T32" fmla="*/ 59 w 160"/>
                <a:gd name="T33" fmla="*/ 59 h 327"/>
                <a:gd name="T34" fmla="*/ 58 w 160"/>
                <a:gd name="T35" fmla="*/ 62 h 327"/>
                <a:gd name="T36" fmla="*/ 57 w 160"/>
                <a:gd name="T37" fmla="*/ 65 h 327"/>
                <a:gd name="T38" fmla="*/ 57 w 160"/>
                <a:gd name="T39" fmla="*/ 67 h 327"/>
                <a:gd name="T40" fmla="*/ 57 w 160"/>
                <a:gd name="T41" fmla="*/ 71 h 327"/>
                <a:gd name="T42" fmla="*/ 57 w 160"/>
                <a:gd name="T43" fmla="*/ 75 h 327"/>
                <a:gd name="T44" fmla="*/ 57 w 160"/>
                <a:gd name="T45" fmla="*/ 81 h 327"/>
                <a:gd name="T46" fmla="*/ 57 w 160"/>
                <a:gd name="T47" fmla="*/ 85 h 327"/>
                <a:gd name="T48" fmla="*/ 58 w 160"/>
                <a:gd name="T49" fmla="*/ 88 h 327"/>
                <a:gd name="T50" fmla="*/ 14 w 160"/>
                <a:gd name="T51" fmla="*/ 89 h 327"/>
                <a:gd name="T52" fmla="*/ 14 w 160"/>
                <a:gd name="T53" fmla="*/ 90 h 327"/>
                <a:gd name="T54" fmla="*/ 19 w 160"/>
                <a:gd name="T55" fmla="*/ 96 h 327"/>
                <a:gd name="T56" fmla="*/ 18 w 160"/>
                <a:gd name="T57" fmla="*/ 99 h 327"/>
                <a:gd name="T58" fmla="*/ 18 w 160"/>
                <a:gd name="T59" fmla="*/ 101 h 327"/>
                <a:gd name="T60" fmla="*/ 16 w 160"/>
                <a:gd name="T61" fmla="*/ 102 h 327"/>
                <a:gd name="T62" fmla="*/ 13 w 160"/>
                <a:gd name="T63" fmla="*/ 102 h 327"/>
                <a:gd name="T64" fmla="*/ 10 w 160"/>
                <a:gd name="T65" fmla="*/ 105 h 327"/>
                <a:gd name="T66" fmla="*/ 10 w 160"/>
                <a:gd name="T67" fmla="*/ 102 h 327"/>
                <a:gd name="T68" fmla="*/ 10 w 160"/>
                <a:gd name="T69" fmla="*/ 102 h 327"/>
                <a:gd name="T70" fmla="*/ 10 w 160"/>
                <a:gd name="T71" fmla="*/ 101 h 327"/>
                <a:gd name="T72" fmla="*/ 10 w 160"/>
                <a:gd name="T73" fmla="*/ 96 h 327"/>
                <a:gd name="T74" fmla="*/ 10 w 160"/>
                <a:gd name="T75" fmla="*/ 91 h 327"/>
                <a:gd name="T76" fmla="*/ 10 w 160"/>
                <a:gd name="T77" fmla="*/ 95 h 327"/>
                <a:gd name="T78" fmla="*/ 10 w 160"/>
                <a:gd name="T79" fmla="*/ 96 h 327"/>
                <a:gd name="T80" fmla="*/ 10 w 160"/>
                <a:gd name="T81" fmla="*/ 102 h 327"/>
                <a:gd name="T82" fmla="*/ 7 w 160"/>
                <a:gd name="T83" fmla="*/ 102 h 32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60"/>
                <a:gd name="T127" fmla="*/ 0 h 327"/>
                <a:gd name="T128" fmla="*/ 160 w 160"/>
                <a:gd name="T129" fmla="*/ 327 h 32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60" h="327">
                  <a:moveTo>
                    <a:pt x="3" y="314"/>
                  </a:moveTo>
                  <a:lnTo>
                    <a:pt x="2" y="291"/>
                  </a:lnTo>
                  <a:lnTo>
                    <a:pt x="2" y="274"/>
                  </a:lnTo>
                  <a:lnTo>
                    <a:pt x="2" y="265"/>
                  </a:lnTo>
                  <a:lnTo>
                    <a:pt x="0" y="245"/>
                  </a:lnTo>
                  <a:lnTo>
                    <a:pt x="0" y="226"/>
                  </a:lnTo>
                  <a:lnTo>
                    <a:pt x="0" y="213"/>
                  </a:lnTo>
                  <a:lnTo>
                    <a:pt x="2" y="190"/>
                  </a:lnTo>
                  <a:lnTo>
                    <a:pt x="2" y="184"/>
                  </a:lnTo>
                  <a:lnTo>
                    <a:pt x="3" y="166"/>
                  </a:lnTo>
                  <a:lnTo>
                    <a:pt x="5" y="142"/>
                  </a:lnTo>
                  <a:lnTo>
                    <a:pt x="5" y="137"/>
                  </a:lnTo>
                  <a:lnTo>
                    <a:pt x="7" y="118"/>
                  </a:lnTo>
                  <a:lnTo>
                    <a:pt x="8" y="100"/>
                  </a:lnTo>
                  <a:lnTo>
                    <a:pt x="9" y="8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2" y="46"/>
                  </a:lnTo>
                  <a:lnTo>
                    <a:pt x="12" y="37"/>
                  </a:lnTo>
                  <a:lnTo>
                    <a:pt x="14" y="28"/>
                  </a:lnTo>
                  <a:lnTo>
                    <a:pt x="16" y="7"/>
                  </a:lnTo>
                  <a:lnTo>
                    <a:pt x="14" y="6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116" y="0"/>
                  </a:lnTo>
                  <a:lnTo>
                    <a:pt x="127" y="2"/>
                  </a:lnTo>
                  <a:lnTo>
                    <a:pt x="128" y="11"/>
                  </a:lnTo>
                  <a:lnTo>
                    <a:pt x="130" y="26"/>
                  </a:lnTo>
                  <a:lnTo>
                    <a:pt x="130" y="29"/>
                  </a:lnTo>
                  <a:lnTo>
                    <a:pt x="133" y="51"/>
                  </a:lnTo>
                  <a:lnTo>
                    <a:pt x="136" y="63"/>
                  </a:lnTo>
                  <a:lnTo>
                    <a:pt x="136" y="72"/>
                  </a:lnTo>
                  <a:lnTo>
                    <a:pt x="137" y="74"/>
                  </a:lnTo>
                  <a:lnTo>
                    <a:pt x="141" y="103"/>
                  </a:lnTo>
                  <a:lnTo>
                    <a:pt x="141" y="107"/>
                  </a:lnTo>
                  <a:lnTo>
                    <a:pt x="144" y="128"/>
                  </a:lnTo>
                  <a:lnTo>
                    <a:pt x="144" y="130"/>
                  </a:lnTo>
                  <a:lnTo>
                    <a:pt x="146" y="146"/>
                  </a:lnTo>
                  <a:lnTo>
                    <a:pt x="149" y="151"/>
                  </a:lnTo>
                  <a:lnTo>
                    <a:pt x="149" y="153"/>
                  </a:lnTo>
                  <a:lnTo>
                    <a:pt x="149" y="154"/>
                  </a:lnTo>
                  <a:lnTo>
                    <a:pt x="150" y="159"/>
                  </a:lnTo>
                  <a:lnTo>
                    <a:pt x="151" y="163"/>
                  </a:lnTo>
                  <a:lnTo>
                    <a:pt x="153" y="167"/>
                  </a:lnTo>
                  <a:lnTo>
                    <a:pt x="154" y="169"/>
                  </a:lnTo>
                  <a:lnTo>
                    <a:pt x="155" y="176"/>
                  </a:lnTo>
                  <a:lnTo>
                    <a:pt x="155" y="179"/>
                  </a:lnTo>
                  <a:lnTo>
                    <a:pt x="154" y="182"/>
                  </a:lnTo>
                  <a:lnTo>
                    <a:pt x="155" y="184"/>
                  </a:lnTo>
                  <a:lnTo>
                    <a:pt x="159" y="188"/>
                  </a:lnTo>
                  <a:lnTo>
                    <a:pt x="155" y="191"/>
                  </a:lnTo>
                  <a:lnTo>
                    <a:pt x="154" y="193"/>
                  </a:lnTo>
                  <a:lnTo>
                    <a:pt x="153" y="195"/>
                  </a:lnTo>
                  <a:lnTo>
                    <a:pt x="151" y="199"/>
                  </a:lnTo>
                  <a:lnTo>
                    <a:pt x="151" y="204"/>
                  </a:lnTo>
                  <a:lnTo>
                    <a:pt x="151" y="206"/>
                  </a:lnTo>
                  <a:lnTo>
                    <a:pt x="151" y="208"/>
                  </a:lnTo>
                  <a:lnTo>
                    <a:pt x="150" y="209"/>
                  </a:lnTo>
                  <a:lnTo>
                    <a:pt x="149" y="214"/>
                  </a:lnTo>
                  <a:lnTo>
                    <a:pt x="149" y="221"/>
                  </a:lnTo>
                  <a:lnTo>
                    <a:pt x="149" y="224"/>
                  </a:lnTo>
                  <a:lnTo>
                    <a:pt x="149" y="226"/>
                  </a:lnTo>
                  <a:lnTo>
                    <a:pt x="151" y="232"/>
                  </a:lnTo>
                  <a:lnTo>
                    <a:pt x="151" y="235"/>
                  </a:lnTo>
                  <a:lnTo>
                    <a:pt x="150" y="241"/>
                  </a:lnTo>
                  <a:lnTo>
                    <a:pt x="150" y="251"/>
                  </a:lnTo>
                  <a:lnTo>
                    <a:pt x="150" y="254"/>
                  </a:lnTo>
                  <a:lnTo>
                    <a:pt x="149" y="256"/>
                  </a:lnTo>
                  <a:lnTo>
                    <a:pt x="150" y="262"/>
                  </a:lnTo>
                  <a:lnTo>
                    <a:pt x="150" y="264"/>
                  </a:lnTo>
                  <a:lnTo>
                    <a:pt x="153" y="266"/>
                  </a:lnTo>
                  <a:lnTo>
                    <a:pt x="153" y="269"/>
                  </a:lnTo>
                  <a:lnTo>
                    <a:pt x="153" y="272"/>
                  </a:lnTo>
                  <a:lnTo>
                    <a:pt x="153" y="273"/>
                  </a:lnTo>
                  <a:lnTo>
                    <a:pt x="38" y="273"/>
                  </a:lnTo>
                  <a:lnTo>
                    <a:pt x="38" y="278"/>
                  </a:lnTo>
                  <a:lnTo>
                    <a:pt x="37" y="281"/>
                  </a:lnTo>
                  <a:lnTo>
                    <a:pt x="37" y="284"/>
                  </a:lnTo>
                  <a:lnTo>
                    <a:pt x="38" y="284"/>
                  </a:lnTo>
                  <a:lnTo>
                    <a:pt x="44" y="292"/>
                  </a:lnTo>
                  <a:lnTo>
                    <a:pt x="46" y="293"/>
                  </a:lnTo>
                  <a:lnTo>
                    <a:pt x="47" y="298"/>
                  </a:lnTo>
                  <a:lnTo>
                    <a:pt x="46" y="302"/>
                  </a:lnTo>
                  <a:lnTo>
                    <a:pt x="44" y="306"/>
                  </a:lnTo>
                  <a:lnTo>
                    <a:pt x="46" y="309"/>
                  </a:lnTo>
                  <a:lnTo>
                    <a:pt x="48" y="311"/>
                  </a:lnTo>
                  <a:lnTo>
                    <a:pt x="47" y="313"/>
                  </a:lnTo>
                  <a:lnTo>
                    <a:pt x="46" y="313"/>
                  </a:lnTo>
                  <a:lnTo>
                    <a:pt x="44" y="316"/>
                  </a:lnTo>
                  <a:lnTo>
                    <a:pt x="42" y="316"/>
                  </a:lnTo>
                  <a:lnTo>
                    <a:pt x="42" y="320"/>
                  </a:lnTo>
                  <a:lnTo>
                    <a:pt x="38" y="320"/>
                  </a:lnTo>
                  <a:lnTo>
                    <a:pt x="38" y="322"/>
                  </a:lnTo>
                  <a:lnTo>
                    <a:pt x="35" y="323"/>
                  </a:lnTo>
                  <a:lnTo>
                    <a:pt x="29" y="325"/>
                  </a:lnTo>
                  <a:lnTo>
                    <a:pt x="27" y="326"/>
                  </a:lnTo>
                  <a:lnTo>
                    <a:pt x="20" y="326"/>
                  </a:lnTo>
                  <a:lnTo>
                    <a:pt x="20" y="325"/>
                  </a:lnTo>
                  <a:lnTo>
                    <a:pt x="21" y="323"/>
                  </a:lnTo>
                  <a:lnTo>
                    <a:pt x="25" y="323"/>
                  </a:lnTo>
                  <a:lnTo>
                    <a:pt x="29" y="322"/>
                  </a:lnTo>
                  <a:lnTo>
                    <a:pt x="30" y="320"/>
                  </a:lnTo>
                  <a:lnTo>
                    <a:pt x="28" y="319"/>
                  </a:lnTo>
                  <a:lnTo>
                    <a:pt x="28" y="315"/>
                  </a:lnTo>
                  <a:lnTo>
                    <a:pt x="25" y="313"/>
                  </a:lnTo>
                  <a:lnTo>
                    <a:pt x="24" y="312"/>
                  </a:lnTo>
                  <a:lnTo>
                    <a:pt x="24" y="309"/>
                  </a:lnTo>
                  <a:lnTo>
                    <a:pt x="23" y="306"/>
                  </a:lnTo>
                  <a:lnTo>
                    <a:pt x="24" y="304"/>
                  </a:lnTo>
                  <a:lnTo>
                    <a:pt x="24" y="296"/>
                  </a:lnTo>
                  <a:lnTo>
                    <a:pt x="21" y="288"/>
                  </a:lnTo>
                  <a:lnTo>
                    <a:pt x="20" y="287"/>
                  </a:lnTo>
                  <a:lnTo>
                    <a:pt x="19" y="288"/>
                  </a:lnTo>
                  <a:lnTo>
                    <a:pt x="19" y="290"/>
                  </a:lnTo>
                  <a:lnTo>
                    <a:pt x="18" y="295"/>
                  </a:lnTo>
                  <a:lnTo>
                    <a:pt x="17" y="296"/>
                  </a:lnTo>
                  <a:lnTo>
                    <a:pt x="17" y="300"/>
                  </a:lnTo>
                  <a:lnTo>
                    <a:pt x="16" y="302"/>
                  </a:lnTo>
                  <a:lnTo>
                    <a:pt x="16" y="304"/>
                  </a:lnTo>
                  <a:lnTo>
                    <a:pt x="15" y="309"/>
                  </a:lnTo>
                  <a:lnTo>
                    <a:pt x="15" y="318"/>
                  </a:lnTo>
                  <a:lnTo>
                    <a:pt x="12" y="319"/>
                  </a:lnTo>
                  <a:lnTo>
                    <a:pt x="9" y="315"/>
                  </a:lnTo>
                  <a:lnTo>
                    <a:pt x="7" y="314"/>
                  </a:lnTo>
                  <a:lnTo>
                    <a:pt x="5" y="313"/>
                  </a:lnTo>
                  <a:lnTo>
                    <a:pt x="3" y="314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8" name="Freeform 30"/>
            <p:cNvSpPr>
              <a:spLocks/>
            </p:cNvSpPr>
            <p:nvPr/>
          </p:nvSpPr>
          <p:spPr bwMode="auto">
            <a:xfrm>
              <a:off x="4684" y="1787"/>
              <a:ext cx="204" cy="301"/>
            </a:xfrm>
            <a:custGeom>
              <a:avLst/>
              <a:gdLst>
                <a:gd name="T0" fmla="*/ 9 w 215"/>
                <a:gd name="T1" fmla="*/ 88 h 319"/>
                <a:gd name="T2" fmla="*/ 9 w 215"/>
                <a:gd name="T3" fmla="*/ 79 h 319"/>
                <a:gd name="T4" fmla="*/ 9 w 215"/>
                <a:gd name="T5" fmla="*/ 75 h 319"/>
                <a:gd name="T6" fmla="*/ 9 w 215"/>
                <a:gd name="T7" fmla="*/ 69 h 319"/>
                <a:gd name="T8" fmla="*/ 9 w 215"/>
                <a:gd name="T9" fmla="*/ 64 h 319"/>
                <a:gd name="T10" fmla="*/ 9 w 215"/>
                <a:gd name="T11" fmla="*/ 61 h 319"/>
                <a:gd name="T12" fmla="*/ 9 w 215"/>
                <a:gd name="T13" fmla="*/ 56 h 319"/>
                <a:gd name="T14" fmla="*/ 9 w 215"/>
                <a:gd name="T15" fmla="*/ 51 h 319"/>
                <a:gd name="T16" fmla="*/ 9 w 215"/>
                <a:gd name="T17" fmla="*/ 36 h 319"/>
                <a:gd name="T18" fmla="*/ 8 w 215"/>
                <a:gd name="T19" fmla="*/ 24 h 319"/>
                <a:gd name="T20" fmla="*/ 3 w 215"/>
                <a:gd name="T21" fmla="*/ 8 h 319"/>
                <a:gd name="T22" fmla="*/ 0 w 215"/>
                <a:gd name="T23" fmla="*/ 1 h 319"/>
                <a:gd name="T24" fmla="*/ 22 w 215"/>
                <a:gd name="T25" fmla="*/ 0 h 319"/>
                <a:gd name="T26" fmla="*/ 34 w 215"/>
                <a:gd name="T27" fmla="*/ 0 h 319"/>
                <a:gd name="T28" fmla="*/ 40 w 215"/>
                <a:gd name="T29" fmla="*/ 6 h 319"/>
                <a:gd name="T30" fmla="*/ 38 w 215"/>
                <a:gd name="T31" fmla="*/ 8 h 319"/>
                <a:gd name="T32" fmla="*/ 41 w 215"/>
                <a:gd name="T33" fmla="*/ 8 h 319"/>
                <a:gd name="T34" fmla="*/ 43 w 215"/>
                <a:gd name="T35" fmla="*/ 11 h 319"/>
                <a:gd name="T36" fmla="*/ 46 w 215"/>
                <a:gd name="T37" fmla="*/ 14 h 319"/>
                <a:gd name="T38" fmla="*/ 49 w 215"/>
                <a:gd name="T39" fmla="*/ 20 h 319"/>
                <a:gd name="T40" fmla="*/ 52 w 215"/>
                <a:gd name="T41" fmla="*/ 25 h 319"/>
                <a:gd name="T42" fmla="*/ 55 w 215"/>
                <a:gd name="T43" fmla="*/ 28 h 319"/>
                <a:gd name="T44" fmla="*/ 58 w 215"/>
                <a:gd name="T45" fmla="*/ 32 h 319"/>
                <a:gd name="T46" fmla="*/ 61 w 215"/>
                <a:gd name="T47" fmla="*/ 37 h 319"/>
                <a:gd name="T48" fmla="*/ 64 w 215"/>
                <a:gd name="T49" fmla="*/ 41 h 319"/>
                <a:gd name="T50" fmla="*/ 67 w 215"/>
                <a:gd name="T51" fmla="*/ 44 h 319"/>
                <a:gd name="T52" fmla="*/ 68 w 215"/>
                <a:gd name="T53" fmla="*/ 48 h 319"/>
                <a:gd name="T54" fmla="*/ 69 w 215"/>
                <a:gd name="T55" fmla="*/ 52 h 319"/>
                <a:gd name="T56" fmla="*/ 71 w 215"/>
                <a:gd name="T57" fmla="*/ 56 h 319"/>
                <a:gd name="T58" fmla="*/ 75 w 215"/>
                <a:gd name="T59" fmla="*/ 59 h 319"/>
                <a:gd name="T60" fmla="*/ 75 w 215"/>
                <a:gd name="T61" fmla="*/ 66 h 319"/>
                <a:gd name="T62" fmla="*/ 79 w 215"/>
                <a:gd name="T63" fmla="*/ 67 h 319"/>
                <a:gd name="T64" fmla="*/ 75 w 215"/>
                <a:gd name="T65" fmla="*/ 71 h 319"/>
                <a:gd name="T66" fmla="*/ 75 w 215"/>
                <a:gd name="T67" fmla="*/ 74 h 319"/>
                <a:gd name="T68" fmla="*/ 75 w 215"/>
                <a:gd name="T69" fmla="*/ 75 h 319"/>
                <a:gd name="T70" fmla="*/ 72 w 215"/>
                <a:gd name="T71" fmla="*/ 78 h 319"/>
                <a:gd name="T72" fmla="*/ 73 w 215"/>
                <a:gd name="T73" fmla="*/ 78 h 319"/>
                <a:gd name="T74" fmla="*/ 71 w 215"/>
                <a:gd name="T75" fmla="*/ 82 h 319"/>
                <a:gd name="T76" fmla="*/ 70 w 215"/>
                <a:gd name="T77" fmla="*/ 84 h 319"/>
                <a:gd name="T78" fmla="*/ 67 w 215"/>
                <a:gd name="T79" fmla="*/ 87 h 319"/>
                <a:gd name="T80" fmla="*/ 69 w 215"/>
                <a:gd name="T81" fmla="*/ 89 h 319"/>
                <a:gd name="T82" fmla="*/ 67 w 215"/>
                <a:gd name="T83" fmla="*/ 92 h 319"/>
                <a:gd name="T84" fmla="*/ 67 w 215"/>
                <a:gd name="T85" fmla="*/ 97 h 319"/>
                <a:gd name="T86" fmla="*/ 64 w 215"/>
                <a:gd name="T87" fmla="*/ 95 h 319"/>
                <a:gd name="T88" fmla="*/ 60 w 215"/>
                <a:gd name="T89" fmla="*/ 95 h 319"/>
                <a:gd name="T90" fmla="*/ 60 w 215"/>
                <a:gd name="T91" fmla="*/ 101 h 319"/>
                <a:gd name="T92" fmla="*/ 58 w 215"/>
                <a:gd name="T93" fmla="*/ 106 h 319"/>
                <a:gd name="T94" fmla="*/ 57 w 215"/>
                <a:gd name="T95" fmla="*/ 101 h 319"/>
                <a:gd name="T96" fmla="*/ 48 w 215"/>
                <a:gd name="T97" fmla="*/ 100 h 319"/>
                <a:gd name="T98" fmla="*/ 37 w 215"/>
                <a:gd name="T99" fmla="*/ 99 h 319"/>
                <a:gd name="T100" fmla="*/ 27 w 215"/>
                <a:gd name="T101" fmla="*/ 99 h 319"/>
                <a:gd name="T102" fmla="*/ 21 w 215"/>
                <a:gd name="T103" fmla="*/ 97 h 319"/>
                <a:gd name="T104" fmla="*/ 10 w 215"/>
                <a:gd name="T105" fmla="*/ 93 h 31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5"/>
                <a:gd name="T160" fmla="*/ 0 h 319"/>
                <a:gd name="T161" fmla="*/ 215 w 215"/>
                <a:gd name="T162" fmla="*/ 319 h 31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5" h="319">
                  <a:moveTo>
                    <a:pt x="27" y="274"/>
                  </a:moveTo>
                  <a:lnTo>
                    <a:pt x="25" y="268"/>
                  </a:lnTo>
                  <a:lnTo>
                    <a:pt x="23" y="263"/>
                  </a:lnTo>
                  <a:lnTo>
                    <a:pt x="22" y="255"/>
                  </a:lnTo>
                  <a:lnTo>
                    <a:pt x="23" y="250"/>
                  </a:lnTo>
                  <a:lnTo>
                    <a:pt x="23" y="241"/>
                  </a:lnTo>
                  <a:lnTo>
                    <a:pt x="24" y="235"/>
                  </a:lnTo>
                  <a:lnTo>
                    <a:pt x="23" y="231"/>
                  </a:lnTo>
                  <a:lnTo>
                    <a:pt x="22" y="226"/>
                  </a:lnTo>
                  <a:lnTo>
                    <a:pt x="21" y="218"/>
                  </a:lnTo>
                  <a:lnTo>
                    <a:pt x="21" y="213"/>
                  </a:lnTo>
                  <a:lnTo>
                    <a:pt x="22" y="208"/>
                  </a:lnTo>
                  <a:lnTo>
                    <a:pt x="23" y="205"/>
                  </a:lnTo>
                  <a:lnTo>
                    <a:pt x="24" y="196"/>
                  </a:lnTo>
                  <a:lnTo>
                    <a:pt x="27" y="193"/>
                  </a:lnTo>
                  <a:lnTo>
                    <a:pt x="29" y="189"/>
                  </a:lnTo>
                  <a:lnTo>
                    <a:pt x="31" y="187"/>
                  </a:lnTo>
                  <a:lnTo>
                    <a:pt x="28" y="183"/>
                  </a:lnTo>
                  <a:lnTo>
                    <a:pt x="28" y="179"/>
                  </a:lnTo>
                  <a:lnTo>
                    <a:pt x="28" y="176"/>
                  </a:lnTo>
                  <a:lnTo>
                    <a:pt x="27" y="171"/>
                  </a:lnTo>
                  <a:lnTo>
                    <a:pt x="25" y="166"/>
                  </a:lnTo>
                  <a:lnTo>
                    <a:pt x="22" y="159"/>
                  </a:lnTo>
                  <a:lnTo>
                    <a:pt x="22" y="153"/>
                  </a:lnTo>
                  <a:lnTo>
                    <a:pt x="19" y="146"/>
                  </a:lnTo>
                  <a:lnTo>
                    <a:pt x="16" y="129"/>
                  </a:lnTo>
                  <a:lnTo>
                    <a:pt x="13" y="106"/>
                  </a:lnTo>
                  <a:lnTo>
                    <a:pt x="13" y="102"/>
                  </a:lnTo>
                  <a:lnTo>
                    <a:pt x="9" y="74"/>
                  </a:lnTo>
                  <a:lnTo>
                    <a:pt x="8" y="71"/>
                  </a:lnTo>
                  <a:lnTo>
                    <a:pt x="8" y="62"/>
                  </a:lnTo>
                  <a:lnTo>
                    <a:pt x="6" y="49"/>
                  </a:lnTo>
                  <a:lnTo>
                    <a:pt x="3" y="28"/>
                  </a:lnTo>
                  <a:lnTo>
                    <a:pt x="3" y="24"/>
                  </a:lnTo>
                  <a:lnTo>
                    <a:pt x="0" y="10"/>
                  </a:lnTo>
                  <a:lnTo>
                    <a:pt x="0" y="1"/>
                  </a:lnTo>
                  <a:lnTo>
                    <a:pt x="37" y="1"/>
                  </a:lnTo>
                  <a:lnTo>
                    <a:pt x="43" y="0"/>
                  </a:lnTo>
                  <a:lnTo>
                    <a:pt x="57" y="0"/>
                  </a:lnTo>
                  <a:lnTo>
                    <a:pt x="65" y="1"/>
                  </a:lnTo>
                  <a:lnTo>
                    <a:pt x="75" y="1"/>
                  </a:lnTo>
                  <a:lnTo>
                    <a:pt x="91" y="0"/>
                  </a:lnTo>
                  <a:lnTo>
                    <a:pt x="112" y="0"/>
                  </a:lnTo>
                  <a:lnTo>
                    <a:pt x="111" y="3"/>
                  </a:lnTo>
                  <a:lnTo>
                    <a:pt x="108" y="6"/>
                  </a:lnTo>
                  <a:lnTo>
                    <a:pt x="103" y="13"/>
                  </a:lnTo>
                  <a:lnTo>
                    <a:pt x="101" y="16"/>
                  </a:lnTo>
                  <a:lnTo>
                    <a:pt x="102" y="21"/>
                  </a:lnTo>
                  <a:lnTo>
                    <a:pt x="105" y="24"/>
                  </a:lnTo>
                  <a:lnTo>
                    <a:pt x="108" y="25"/>
                  </a:lnTo>
                  <a:lnTo>
                    <a:pt x="110" y="28"/>
                  </a:lnTo>
                  <a:lnTo>
                    <a:pt x="112" y="31"/>
                  </a:lnTo>
                  <a:lnTo>
                    <a:pt x="115" y="34"/>
                  </a:lnTo>
                  <a:lnTo>
                    <a:pt x="117" y="34"/>
                  </a:lnTo>
                  <a:lnTo>
                    <a:pt x="119" y="34"/>
                  </a:lnTo>
                  <a:lnTo>
                    <a:pt x="122" y="34"/>
                  </a:lnTo>
                  <a:lnTo>
                    <a:pt x="124" y="41"/>
                  </a:lnTo>
                  <a:lnTo>
                    <a:pt x="126" y="46"/>
                  </a:lnTo>
                  <a:lnTo>
                    <a:pt x="129" y="55"/>
                  </a:lnTo>
                  <a:lnTo>
                    <a:pt x="132" y="58"/>
                  </a:lnTo>
                  <a:lnTo>
                    <a:pt x="136" y="66"/>
                  </a:lnTo>
                  <a:lnTo>
                    <a:pt x="137" y="71"/>
                  </a:lnTo>
                  <a:lnTo>
                    <a:pt x="141" y="75"/>
                  </a:lnTo>
                  <a:lnTo>
                    <a:pt x="143" y="77"/>
                  </a:lnTo>
                  <a:lnTo>
                    <a:pt x="145" y="78"/>
                  </a:lnTo>
                  <a:lnTo>
                    <a:pt x="150" y="84"/>
                  </a:lnTo>
                  <a:lnTo>
                    <a:pt x="153" y="92"/>
                  </a:lnTo>
                  <a:lnTo>
                    <a:pt x="155" y="95"/>
                  </a:lnTo>
                  <a:lnTo>
                    <a:pt x="158" y="95"/>
                  </a:lnTo>
                  <a:lnTo>
                    <a:pt x="162" y="102"/>
                  </a:lnTo>
                  <a:lnTo>
                    <a:pt x="166" y="104"/>
                  </a:lnTo>
                  <a:lnTo>
                    <a:pt x="165" y="109"/>
                  </a:lnTo>
                  <a:lnTo>
                    <a:pt x="168" y="115"/>
                  </a:lnTo>
                  <a:lnTo>
                    <a:pt x="169" y="120"/>
                  </a:lnTo>
                  <a:lnTo>
                    <a:pt x="171" y="122"/>
                  </a:lnTo>
                  <a:lnTo>
                    <a:pt x="174" y="127"/>
                  </a:lnTo>
                  <a:lnTo>
                    <a:pt x="179" y="129"/>
                  </a:lnTo>
                  <a:lnTo>
                    <a:pt x="183" y="133"/>
                  </a:lnTo>
                  <a:lnTo>
                    <a:pt x="185" y="135"/>
                  </a:lnTo>
                  <a:lnTo>
                    <a:pt x="186" y="140"/>
                  </a:lnTo>
                  <a:lnTo>
                    <a:pt x="187" y="144"/>
                  </a:lnTo>
                  <a:lnTo>
                    <a:pt x="188" y="147"/>
                  </a:lnTo>
                  <a:lnTo>
                    <a:pt x="189" y="151"/>
                  </a:lnTo>
                  <a:lnTo>
                    <a:pt x="188" y="156"/>
                  </a:lnTo>
                  <a:lnTo>
                    <a:pt x="189" y="160"/>
                  </a:lnTo>
                  <a:lnTo>
                    <a:pt x="191" y="165"/>
                  </a:lnTo>
                  <a:lnTo>
                    <a:pt x="194" y="166"/>
                  </a:lnTo>
                  <a:lnTo>
                    <a:pt x="199" y="172"/>
                  </a:lnTo>
                  <a:lnTo>
                    <a:pt x="199" y="176"/>
                  </a:lnTo>
                  <a:lnTo>
                    <a:pt x="201" y="181"/>
                  </a:lnTo>
                  <a:lnTo>
                    <a:pt x="201" y="189"/>
                  </a:lnTo>
                  <a:lnTo>
                    <a:pt x="201" y="194"/>
                  </a:lnTo>
                  <a:lnTo>
                    <a:pt x="202" y="197"/>
                  </a:lnTo>
                  <a:lnTo>
                    <a:pt x="205" y="198"/>
                  </a:lnTo>
                  <a:lnTo>
                    <a:pt x="209" y="201"/>
                  </a:lnTo>
                  <a:lnTo>
                    <a:pt x="214" y="202"/>
                  </a:lnTo>
                  <a:lnTo>
                    <a:pt x="210" y="207"/>
                  </a:lnTo>
                  <a:lnTo>
                    <a:pt x="208" y="213"/>
                  </a:lnTo>
                  <a:lnTo>
                    <a:pt x="206" y="212"/>
                  </a:lnTo>
                  <a:lnTo>
                    <a:pt x="203" y="212"/>
                  </a:lnTo>
                  <a:lnTo>
                    <a:pt x="204" y="215"/>
                  </a:lnTo>
                  <a:lnTo>
                    <a:pt x="203" y="221"/>
                  </a:lnTo>
                  <a:lnTo>
                    <a:pt x="201" y="222"/>
                  </a:lnTo>
                  <a:lnTo>
                    <a:pt x="198" y="222"/>
                  </a:lnTo>
                  <a:lnTo>
                    <a:pt x="200" y="227"/>
                  </a:lnTo>
                  <a:lnTo>
                    <a:pt x="201" y="231"/>
                  </a:lnTo>
                  <a:lnTo>
                    <a:pt x="201" y="235"/>
                  </a:lnTo>
                  <a:lnTo>
                    <a:pt x="197" y="234"/>
                  </a:lnTo>
                  <a:lnTo>
                    <a:pt x="195" y="235"/>
                  </a:lnTo>
                  <a:lnTo>
                    <a:pt x="195" y="238"/>
                  </a:lnTo>
                  <a:lnTo>
                    <a:pt x="198" y="236"/>
                  </a:lnTo>
                  <a:lnTo>
                    <a:pt x="197" y="242"/>
                  </a:lnTo>
                  <a:lnTo>
                    <a:pt x="197" y="246"/>
                  </a:lnTo>
                  <a:lnTo>
                    <a:pt x="192" y="246"/>
                  </a:lnTo>
                  <a:lnTo>
                    <a:pt x="192" y="250"/>
                  </a:lnTo>
                  <a:lnTo>
                    <a:pt x="188" y="250"/>
                  </a:lnTo>
                  <a:lnTo>
                    <a:pt x="189" y="255"/>
                  </a:lnTo>
                  <a:lnTo>
                    <a:pt x="188" y="258"/>
                  </a:lnTo>
                  <a:lnTo>
                    <a:pt x="188" y="263"/>
                  </a:lnTo>
                  <a:lnTo>
                    <a:pt x="183" y="260"/>
                  </a:lnTo>
                  <a:lnTo>
                    <a:pt x="183" y="264"/>
                  </a:lnTo>
                  <a:lnTo>
                    <a:pt x="186" y="267"/>
                  </a:lnTo>
                  <a:lnTo>
                    <a:pt x="188" y="268"/>
                  </a:lnTo>
                  <a:lnTo>
                    <a:pt x="186" y="274"/>
                  </a:lnTo>
                  <a:lnTo>
                    <a:pt x="188" y="277"/>
                  </a:lnTo>
                  <a:lnTo>
                    <a:pt x="186" y="278"/>
                  </a:lnTo>
                  <a:lnTo>
                    <a:pt x="185" y="284"/>
                  </a:lnTo>
                  <a:lnTo>
                    <a:pt x="186" y="289"/>
                  </a:lnTo>
                  <a:lnTo>
                    <a:pt x="185" y="292"/>
                  </a:lnTo>
                  <a:lnTo>
                    <a:pt x="178" y="292"/>
                  </a:lnTo>
                  <a:lnTo>
                    <a:pt x="174" y="289"/>
                  </a:lnTo>
                  <a:lnTo>
                    <a:pt x="171" y="287"/>
                  </a:lnTo>
                  <a:lnTo>
                    <a:pt x="167" y="285"/>
                  </a:lnTo>
                  <a:lnTo>
                    <a:pt x="164" y="285"/>
                  </a:lnTo>
                  <a:lnTo>
                    <a:pt x="161" y="287"/>
                  </a:lnTo>
                  <a:lnTo>
                    <a:pt x="160" y="290"/>
                  </a:lnTo>
                  <a:lnTo>
                    <a:pt x="160" y="299"/>
                  </a:lnTo>
                  <a:lnTo>
                    <a:pt x="161" y="304"/>
                  </a:lnTo>
                  <a:lnTo>
                    <a:pt x="160" y="311"/>
                  </a:lnTo>
                  <a:lnTo>
                    <a:pt x="160" y="318"/>
                  </a:lnTo>
                  <a:lnTo>
                    <a:pt x="155" y="318"/>
                  </a:lnTo>
                  <a:lnTo>
                    <a:pt x="153" y="315"/>
                  </a:lnTo>
                  <a:lnTo>
                    <a:pt x="153" y="309"/>
                  </a:lnTo>
                  <a:lnTo>
                    <a:pt x="153" y="304"/>
                  </a:lnTo>
                  <a:lnTo>
                    <a:pt x="142" y="303"/>
                  </a:lnTo>
                  <a:lnTo>
                    <a:pt x="135" y="301"/>
                  </a:lnTo>
                  <a:lnTo>
                    <a:pt x="131" y="301"/>
                  </a:lnTo>
                  <a:lnTo>
                    <a:pt x="111" y="299"/>
                  </a:lnTo>
                  <a:lnTo>
                    <a:pt x="105" y="299"/>
                  </a:lnTo>
                  <a:lnTo>
                    <a:pt x="100" y="298"/>
                  </a:lnTo>
                  <a:lnTo>
                    <a:pt x="91" y="298"/>
                  </a:lnTo>
                  <a:lnTo>
                    <a:pt x="83" y="297"/>
                  </a:lnTo>
                  <a:lnTo>
                    <a:pt x="72" y="296"/>
                  </a:lnTo>
                  <a:lnTo>
                    <a:pt x="68" y="296"/>
                  </a:lnTo>
                  <a:lnTo>
                    <a:pt x="58" y="294"/>
                  </a:lnTo>
                  <a:lnTo>
                    <a:pt x="55" y="294"/>
                  </a:lnTo>
                  <a:lnTo>
                    <a:pt x="32" y="292"/>
                  </a:lnTo>
                  <a:lnTo>
                    <a:pt x="29" y="287"/>
                  </a:lnTo>
                  <a:lnTo>
                    <a:pt x="29" y="281"/>
                  </a:lnTo>
                  <a:lnTo>
                    <a:pt x="27" y="274"/>
                  </a:lnTo>
                </a:path>
              </a:pathLst>
            </a:custGeom>
            <a:solidFill>
              <a:srgbClr val="FFFFFF"/>
            </a:solidFill>
            <a:ln w="254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39" name="Freeform 31"/>
            <p:cNvSpPr>
              <a:spLocks/>
            </p:cNvSpPr>
            <p:nvPr/>
          </p:nvSpPr>
          <p:spPr bwMode="auto">
            <a:xfrm>
              <a:off x="3843" y="2281"/>
              <a:ext cx="202" cy="152"/>
            </a:xfrm>
            <a:custGeom>
              <a:avLst/>
              <a:gdLst>
                <a:gd name="T0" fmla="*/ 0 w 213"/>
                <a:gd name="T1" fmla="*/ 54 h 161"/>
                <a:gd name="T2" fmla="*/ 9 w 213"/>
                <a:gd name="T3" fmla="*/ 40 h 161"/>
                <a:gd name="T4" fmla="*/ 9 w 213"/>
                <a:gd name="T5" fmla="*/ 38 h 161"/>
                <a:gd name="T6" fmla="*/ 13 w 213"/>
                <a:gd name="T7" fmla="*/ 29 h 161"/>
                <a:gd name="T8" fmla="*/ 21 w 213"/>
                <a:gd name="T9" fmla="*/ 22 h 161"/>
                <a:gd name="T10" fmla="*/ 30 w 213"/>
                <a:gd name="T11" fmla="*/ 16 h 161"/>
                <a:gd name="T12" fmla="*/ 46 w 213"/>
                <a:gd name="T13" fmla="*/ 8 h 161"/>
                <a:gd name="T14" fmla="*/ 61 w 213"/>
                <a:gd name="T15" fmla="*/ 7 h 161"/>
                <a:gd name="T16" fmla="*/ 78 w 213"/>
                <a:gd name="T17" fmla="*/ 0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3"/>
                <a:gd name="T28" fmla="*/ 0 h 161"/>
                <a:gd name="T29" fmla="*/ 213 w 213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3" h="161">
                  <a:moveTo>
                    <a:pt x="0" y="160"/>
                  </a:moveTo>
                  <a:lnTo>
                    <a:pt x="15" y="121"/>
                  </a:lnTo>
                  <a:lnTo>
                    <a:pt x="19" y="110"/>
                  </a:lnTo>
                  <a:lnTo>
                    <a:pt x="35" y="87"/>
                  </a:lnTo>
                  <a:lnTo>
                    <a:pt x="55" y="64"/>
                  </a:lnTo>
                  <a:lnTo>
                    <a:pt x="82" y="46"/>
                  </a:lnTo>
                  <a:lnTo>
                    <a:pt x="126" y="22"/>
                  </a:lnTo>
                  <a:lnTo>
                    <a:pt x="168" y="7"/>
                  </a:lnTo>
                  <a:lnTo>
                    <a:pt x="212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0" name="Freeform 32"/>
            <p:cNvSpPr>
              <a:spLocks/>
            </p:cNvSpPr>
            <p:nvPr/>
          </p:nvSpPr>
          <p:spPr bwMode="auto">
            <a:xfrm>
              <a:off x="4988" y="2344"/>
              <a:ext cx="60" cy="169"/>
            </a:xfrm>
            <a:custGeom>
              <a:avLst/>
              <a:gdLst>
                <a:gd name="T0" fmla="*/ 25 w 63"/>
                <a:gd name="T1" fmla="*/ 60 h 179"/>
                <a:gd name="T2" fmla="*/ 23 w 63"/>
                <a:gd name="T3" fmla="*/ 34 h 179"/>
                <a:gd name="T4" fmla="*/ 22 w 63"/>
                <a:gd name="T5" fmla="*/ 25 h 179"/>
                <a:gd name="T6" fmla="*/ 19 w 63"/>
                <a:gd name="T7" fmla="*/ 19 h 179"/>
                <a:gd name="T8" fmla="*/ 12 w 63"/>
                <a:gd name="T9" fmla="*/ 8 h 179"/>
                <a:gd name="T10" fmla="*/ 10 w 63"/>
                <a:gd name="T11" fmla="*/ 8 h 179"/>
                <a:gd name="T12" fmla="*/ 0 w 63"/>
                <a:gd name="T13" fmla="*/ 0 h 1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79"/>
                <a:gd name="T23" fmla="*/ 63 w 63"/>
                <a:gd name="T24" fmla="*/ 179 h 17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79">
                  <a:moveTo>
                    <a:pt x="62" y="178"/>
                  </a:moveTo>
                  <a:lnTo>
                    <a:pt x="56" y="101"/>
                  </a:lnTo>
                  <a:lnTo>
                    <a:pt x="52" y="76"/>
                  </a:lnTo>
                  <a:lnTo>
                    <a:pt x="45" y="53"/>
                  </a:lnTo>
                  <a:lnTo>
                    <a:pt x="31" y="26"/>
                  </a:lnTo>
                  <a:lnTo>
                    <a:pt x="14" y="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1" name="Freeform 33"/>
            <p:cNvSpPr>
              <a:spLocks/>
            </p:cNvSpPr>
            <p:nvPr/>
          </p:nvSpPr>
          <p:spPr bwMode="auto">
            <a:xfrm>
              <a:off x="4219" y="1372"/>
              <a:ext cx="67" cy="91"/>
            </a:xfrm>
            <a:custGeom>
              <a:avLst/>
              <a:gdLst>
                <a:gd name="T0" fmla="*/ 1 w 71"/>
                <a:gd name="T1" fmla="*/ 35 h 96"/>
                <a:gd name="T2" fmla="*/ 0 w 71"/>
                <a:gd name="T3" fmla="*/ 25 h 96"/>
                <a:gd name="T4" fmla="*/ 5 w 71"/>
                <a:gd name="T5" fmla="*/ 20 h 96"/>
                <a:gd name="T6" fmla="*/ 8 w 71"/>
                <a:gd name="T7" fmla="*/ 13 h 96"/>
                <a:gd name="T8" fmla="*/ 8 w 71"/>
                <a:gd name="T9" fmla="*/ 9 h 96"/>
                <a:gd name="T10" fmla="*/ 12 w 71"/>
                <a:gd name="T11" fmla="*/ 9 h 96"/>
                <a:gd name="T12" fmla="*/ 18 w 71"/>
                <a:gd name="T13" fmla="*/ 4 h 96"/>
                <a:gd name="T14" fmla="*/ 24 w 71"/>
                <a:gd name="T15" fmla="*/ 0 h 9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1"/>
                <a:gd name="T25" fmla="*/ 0 h 96"/>
                <a:gd name="T26" fmla="*/ 71 w 71"/>
                <a:gd name="T27" fmla="*/ 96 h 9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1" h="96">
                  <a:moveTo>
                    <a:pt x="1" y="95"/>
                  </a:moveTo>
                  <a:lnTo>
                    <a:pt x="0" y="69"/>
                  </a:lnTo>
                  <a:lnTo>
                    <a:pt x="5" y="52"/>
                  </a:lnTo>
                  <a:lnTo>
                    <a:pt x="10" y="36"/>
                  </a:lnTo>
                  <a:lnTo>
                    <a:pt x="21" y="24"/>
                  </a:lnTo>
                  <a:lnTo>
                    <a:pt x="36" y="12"/>
                  </a:lnTo>
                  <a:lnTo>
                    <a:pt x="50" y="4"/>
                  </a:lnTo>
                  <a:lnTo>
                    <a:pt x="70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2" name="Freeform 34"/>
            <p:cNvSpPr>
              <a:spLocks/>
            </p:cNvSpPr>
            <p:nvPr/>
          </p:nvSpPr>
          <p:spPr bwMode="auto">
            <a:xfrm>
              <a:off x="4565" y="1558"/>
              <a:ext cx="20" cy="129"/>
            </a:xfrm>
            <a:custGeom>
              <a:avLst/>
              <a:gdLst>
                <a:gd name="T0" fmla="*/ 1 w 21"/>
                <a:gd name="T1" fmla="*/ 49 h 136"/>
                <a:gd name="T2" fmla="*/ 9 w 21"/>
                <a:gd name="T3" fmla="*/ 44 h 136"/>
                <a:gd name="T4" fmla="*/ 10 w 21"/>
                <a:gd name="T5" fmla="*/ 36 h 136"/>
                <a:gd name="T6" fmla="*/ 10 w 21"/>
                <a:gd name="T7" fmla="*/ 28 h 136"/>
                <a:gd name="T8" fmla="*/ 10 w 21"/>
                <a:gd name="T9" fmla="*/ 18 h 136"/>
                <a:gd name="T10" fmla="*/ 10 w 21"/>
                <a:gd name="T11" fmla="*/ 9 h 136"/>
                <a:gd name="T12" fmla="*/ 3 w 21"/>
                <a:gd name="T13" fmla="*/ 7 h 136"/>
                <a:gd name="T14" fmla="*/ 0 w 21"/>
                <a:gd name="T15" fmla="*/ 0 h 1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"/>
                <a:gd name="T25" fmla="*/ 0 h 136"/>
                <a:gd name="T26" fmla="*/ 21 w 21"/>
                <a:gd name="T27" fmla="*/ 136 h 1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" h="136">
                  <a:moveTo>
                    <a:pt x="1" y="135"/>
                  </a:moveTo>
                  <a:lnTo>
                    <a:pt x="9" y="119"/>
                  </a:lnTo>
                  <a:lnTo>
                    <a:pt x="16" y="97"/>
                  </a:lnTo>
                  <a:lnTo>
                    <a:pt x="20" y="79"/>
                  </a:lnTo>
                  <a:lnTo>
                    <a:pt x="20" y="45"/>
                  </a:lnTo>
                  <a:lnTo>
                    <a:pt x="12" y="22"/>
                  </a:lnTo>
                  <a:lnTo>
                    <a:pt x="3" y="7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3" name="Freeform 35"/>
            <p:cNvSpPr>
              <a:spLocks/>
            </p:cNvSpPr>
            <p:nvPr/>
          </p:nvSpPr>
          <p:spPr bwMode="auto">
            <a:xfrm>
              <a:off x="4804" y="1974"/>
              <a:ext cx="60" cy="168"/>
            </a:xfrm>
            <a:custGeom>
              <a:avLst/>
              <a:gdLst>
                <a:gd name="T0" fmla="*/ 25 w 63"/>
                <a:gd name="T1" fmla="*/ 59 h 178"/>
                <a:gd name="T2" fmla="*/ 23 w 63"/>
                <a:gd name="T3" fmla="*/ 34 h 178"/>
                <a:gd name="T4" fmla="*/ 22 w 63"/>
                <a:gd name="T5" fmla="*/ 25 h 178"/>
                <a:gd name="T6" fmla="*/ 19 w 63"/>
                <a:gd name="T7" fmla="*/ 18 h 178"/>
                <a:gd name="T8" fmla="*/ 11 w 63"/>
                <a:gd name="T9" fmla="*/ 8 h 178"/>
                <a:gd name="T10" fmla="*/ 10 w 63"/>
                <a:gd name="T11" fmla="*/ 8 h 178"/>
                <a:gd name="T12" fmla="*/ 0 w 63"/>
                <a:gd name="T13" fmla="*/ 0 h 1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3"/>
                <a:gd name="T22" fmla="*/ 0 h 178"/>
                <a:gd name="T23" fmla="*/ 63 w 63"/>
                <a:gd name="T24" fmla="*/ 178 h 1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3" h="178">
                  <a:moveTo>
                    <a:pt x="62" y="177"/>
                  </a:moveTo>
                  <a:lnTo>
                    <a:pt x="56" y="101"/>
                  </a:lnTo>
                  <a:lnTo>
                    <a:pt x="52" y="75"/>
                  </a:lnTo>
                  <a:lnTo>
                    <a:pt x="45" y="52"/>
                  </a:lnTo>
                  <a:lnTo>
                    <a:pt x="30" y="26"/>
                  </a:lnTo>
                  <a:lnTo>
                    <a:pt x="14" y="8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4" name="Freeform 36"/>
            <p:cNvSpPr>
              <a:spLocks/>
            </p:cNvSpPr>
            <p:nvPr/>
          </p:nvSpPr>
          <p:spPr bwMode="auto">
            <a:xfrm>
              <a:off x="4093" y="1656"/>
              <a:ext cx="126" cy="462"/>
            </a:xfrm>
            <a:custGeom>
              <a:avLst/>
              <a:gdLst>
                <a:gd name="T0" fmla="*/ 0 w 133"/>
                <a:gd name="T1" fmla="*/ 166 h 489"/>
                <a:gd name="T2" fmla="*/ 8 w 133"/>
                <a:gd name="T3" fmla="*/ 129 h 489"/>
                <a:gd name="T4" fmla="*/ 9 w 133"/>
                <a:gd name="T5" fmla="*/ 108 h 489"/>
                <a:gd name="T6" fmla="*/ 12 w 133"/>
                <a:gd name="T7" fmla="*/ 82 h 489"/>
                <a:gd name="T8" fmla="*/ 21 w 133"/>
                <a:gd name="T9" fmla="*/ 57 h 489"/>
                <a:gd name="T10" fmla="*/ 30 w 133"/>
                <a:gd name="T11" fmla="*/ 31 h 489"/>
                <a:gd name="T12" fmla="*/ 41 w 133"/>
                <a:gd name="T13" fmla="*/ 10 h 489"/>
                <a:gd name="T14" fmla="*/ 47 w 133"/>
                <a:gd name="T15" fmla="*/ 0 h 4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3"/>
                <a:gd name="T25" fmla="*/ 0 h 489"/>
                <a:gd name="T26" fmla="*/ 133 w 133"/>
                <a:gd name="T27" fmla="*/ 489 h 4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3" h="489">
                  <a:moveTo>
                    <a:pt x="0" y="488"/>
                  </a:moveTo>
                  <a:lnTo>
                    <a:pt x="8" y="383"/>
                  </a:lnTo>
                  <a:lnTo>
                    <a:pt x="17" y="320"/>
                  </a:lnTo>
                  <a:lnTo>
                    <a:pt x="35" y="242"/>
                  </a:lnTo>
                  <a:lnTo>
                    <a:pt x="55" y="167"/>
                  </a:lnTo>
                  <a:lnTo>
                    <a:pt x="84" y="92"/>
                  </a:lnTo>
                  <a:lnTo>
                    <a:pt x="112" y="31"/>
                  </a:lnTo>
                  <a:lnTo>
                    <a:pt x="132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5" name="Freeform 37"/>
            <p:cNvSpPr>
              <a:spLocks/>
            </p:cNvSpPr>
            <p:nvPr/>
          </p:nvSpPr>
          <p:spPr bwMode="auto">
            <a:xfrm>
              <a:off x="4603" y="1753"/>
              <a:ext cx="132" cy="76"/>
            </a:xfrm>
            <a:custGeom>
              <a:avLst/>
              <a:gdLst>
                <a:gd name="T0" fmla="*/ 0 w 138"/>
                <a:gd name="T1" fmla="*/ 0 h 81"/>
                <a:gd name="T2" fmla="*/ 11 w 138"/>
                <a:gd name="T3" fmla="*/ 3 h 81"/>
                <a:gd name="T4" fmla="*/ 27 w 138"/>
                <a:gd name="T5" fmla="*/ 8 h 81"/>
                <a:gd name="T6" fmla="*/ 39 w 138"/>
                <a:gd name="T7" fmla="*/ 8 h 81"/>
                <a:gd name="T8" fmla="*/ 49 w 138"/>
                <a:gd name="T9" fmla="*/ 15 h 81"/>
                <a:gd name="T10" fmla="*/ 59 w 138"/>
                <a:gd name="T11" fmla="*/ 23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8"/>
                <a:gd name="T19" fmla="*/ 0 h 81"/>
                <a:gd name="T20" fmla="*/ 138 w 138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8" h="81">
                  <a:moveTo>
                    <a:pt x="0" y="0"/>
                  </a:moveTo>
                  <a:lnTo>
                    <a:pt x="29" y="3"/>
                  </a:lnTo>
                  <a:lnTo>
                    <a:pt x="61" y="13"/>
                  </a:lnTo>
                  <a:lnTo>
                    <a:pt x="91" y="30"/>
                  </a:lnTo>
                  <a:lnTo>
                    <a:pt x="113" y="48"/>
                  </a:lnTo>
                  <a:lnTo>
                    <a:pt x="137" y="8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6" name="Freeform 38"/>
            <p:cNvSpPr>
              <a:spLocks/>
            </p:cNvSpPr>
            <p:nvPr/>
          </p:nvSpPr>
          <p:spPr bwMode="auto">
            <a:xfrm>
              <a:off x="4667" y="1628"/>
              <a:ext cx="286" cy="123"/>
            </a:xfrm>
            <a:custGeom>
              <a:avLst/>
              <a:gdLst>
                <a:gd name="T0" fmla="*/ 0 w 301"/>
                <a:gd name="T1" fmla="*/ 0 h 130"/>
                <a:gd name="T2" fmla="*/ 25 w 301"/>
                <a:gd name="T3" fmla="*/ 6 h 130"/>
                <a:gd name="T4" fmla="*/ 52 w 301"/>
                <a:gd name="T5" fmla="*/ 9 h 130"/>
                <a:gd name="T6" fmla="*/ 76 w 301"/>
                <a:gd name="T7" fmla="*/ 18 h 130"/>
                <a:gd name="T8" fmla="*/ 94 w 301"/>
                <a:gd name="T9" fmla="*/ 26 h 130"/>
                <a:gd name="T10" fmla="*/ 113 w 301"/>
                <a:gd name="T11" fmla="*/ 44 h 1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1"/>
                <a:gd name="T19" fmla="*/ 0 h 130"/>
                <a:gd name="T20" fmla="*/ 301 w 301"/>
                <a:gd name="T21" fmla="*/ 130 h 1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1" h="130">
                  <a:moveTo>
                    <a:pt x="0" y="0"/>
                  </a:moveTo>
                  <a:lnTo>
                    <a:pt x="63" y="6"/>
                  </a:lnTo>
                  <a:lnTo>
                    <a:pt x="136" y="22"/>
                  </a:lnTo>
                  <a:lnTo>
                    <a:pt x="200" y="48"/>
                  </a:lnTo>
                  <a:lnTo>
                    <a:pt x="248" y="77"/>
                  </a:lnTo>
                  <a:lnTo>
                    <a:pt x="300" y="129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7" name="Freeform 39"/>
            <p:cNvSpPr>
              <a:spLocks/>
            </p:cNvSpPr>
            <p:nvPr/>
          </p:nvSpPr>
          <p:spPr bwMode="auto">
            <a:xfrm>
              <a:off x="3582" y="1863"/>
              <a:ext cx="463" cy="241"/>
            </a:xfrm>
            <a:custGeom>
              <a:avLst/>
              <a:gdLst>
                <a:gd name="T0" fmla="*/ 180 w 488"/>
                <a:gd name="T1" fmla="*/ 0 h 255"/>
                <a:gd name="T2" fmla="*/ 147 w 488"/>
                <a:gd name="T3" fmla="*/ 29 h 255"/>
                <a:gd name="T4" fmla="*/ 125 w 488"/>
                <a:gd name="T5" fmla="*/ 45 h 255"/>
                <a:gd name="T6" fmla="*/ 97 w 488"/>
                <a:gd name="T7" fmla="*/ 60 h 255"/>
                <a:gd name="T8" fmla="*/ 69 w 488"/>
                <a:gd name="T9" fmla="*/ 75 h 255"/>
                <a:gd name="T10" fmla="*/ 40 w 488"/>
                <a:gd name="T11" fmla="*/ 82 h 255"/>
                <a:gd name="T12" fmla="*/ 15 w 488"/>
                <a:gd name="T13" fmla="*/ 87 h 255"/>
                <a:gd name="T14" fmla="*/ 0 w 488"/>
                <a:gd name="T15" fmla="*/ 87 h 25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488"/>
                <a:gd name="T25" fmla="*/ 0 h 255"/>
                <a:gd name="T26" fmla="*/ 488 w 488"/>
                <a:gd name="T27" fmla="*/ 255 h 25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488" h="255">
                  <a:moveTo>
                    <a:pt x="487" y="0"/>
                  </a:moveTo>
                  <a:lnTo>
                    <a:pt x="397" y="87"/>
                  </a:lnTo>
                  <a:lnTo>
                    <a:pt x="338" y="133"/>
                  </a:lnTo>
                  <a:lnTo>
                    <a:pt x="262" y="178"/>
                  </a:lnTo>
                  <a:lnTo>
                    <a:pt x="188" y="219"/>
                  </a:lnTo>
                  <a:lnTo>
                    <a:pt x="107" y="241"/>
                  </a:lnTo>
                  <a:lnTo>
                    <a:pt x="39" y="254"/>
                  </a:lnTo>
                  <a:lnTo>
                    <a:pt x="0" y="252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stealth" w="med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8" name="Freeform 40"/>
            <p:cNvSpPr>
              <a:spLocks/>
            </p:cNvSpPr>
            <p:nvPr/>
          </p:nvSpPr>
          <p:spPr bwMode="auto">
            <a:xfrm>
              <a:off x="2177" y="3278"/>
              <a:ext cx="214" cy="325"/>
            </a:xfrm>
            <a:custGeom>
              <a:avLst/>
              <a:gdLst>
                <a:gd name="T0" fmla="*/ 56 w 226"/>
                <a:gd name="T1" fmla="*/ 8 h 344"/>
                <a:gd name="T2" fmla="*/ 54 w 226"/>
                <a:gd name="T3" fmla="*/ 6 h 344"/>
                <a:gd name="T4" fmla="*/ 47 w 226"/>
                <a:gd name="T5" fmla="*/ 3 h 344"/>
                <a:gd name="T6" fmla="*/ 42 w 226"/>
                <a:gd name="T7" fmla="*/ 0 h 344"/>
                <a:gd name="T8" fmla="*/ 41 w 226"/>
                <a:gd name="T9" fmla="*/ 0 h 344"/>
                <a:gd name="T10" fmla="*/ 39 w 226"/>
                <a:gd name="T11" fmla="*/ 0 h 344"/>
                <a:gd name="T12" fmla="*/ 38 w 226"/>
                <a:gd name="T13" fmla="*/ 2 h 344"/>
                <a:gd name="T14" fmla="*/ 36 w 226"/>
                <a:gd name="T15" fmla="*/ 4 h 344"/>
                <a:gd name="T16" fmla="*/ 31 w 226"/>
                <a:gd name="T17" fmla="*/ 9 h 344"/>
                <a:gd name="T18" fmla="*/ 26 w 226"/>
                <a:gd name="T19" fmla="*/ 9 h 344"/>
                <a:gd name="T20" fmla="*/ 24 w 226"/>
                <a:gd name="T21" fmla="*/ 9 h 344"/>
                <a:gd name="T22" fmla="*/ 17 w 226"/>
                <a:gd name="T23" fmla="*/ 21 h 344"/>
                <a:gd name="T24" fmla="*/ 9 w 226"/>
                <a:gd name="T25" fmla="*/ 29 h 344"/>
                <a:gd name="T26" fmla="*/ 9 w 226"/>
                <a:gd name="T27" fmla="*/ 43 h 344"/>
                <a:gd name="T28" fmla="*/ 6 w 226"/>
                <a:gd name="T29" fmla="*/ 49 h 344"/>
                <a:gd name="T30" fmla="*/ 3 w 226"/>
                <a:gd name="T31" fmla="*/ 55 h 344"/>
                <a:gd name="T32" fmla="*/ 0 w 226"/>
                <a:gd name="T33" fmla="*/ 61 h 344"/>
                <a:gd name="T34" fmla="*/ 0 w 226"/>
                <a:gd name="T35" fmla="*/ 69 h 344"/>
                <a:gd name="T36" fmla="*/ 1 w 226"/>
                <a:gd name="T37" fmla="*/ 77 h 344"/>
                <a:gd name="T38" fmla="*/ 9 w 226"/>
                <a:gd name="T39" fmla="*/ 87 h 344"/>
                <a:gd name="T40" fmla="*/ 9 w 226"/>
                <a:gd name="T41" fmla="*/ 97 h 344"/>
                <a:gd name="T42" fmla="*/ 16 w 226"/>
                <a:gd name="T43" fmla="*/ 105 h 344"/>
                <a:gd name="T44" fmla="*/ 24 w 226"/>
                <a:gd name="T45" fmla="*/ 112 h 344"/>
                <a:gd name="T46" fmla="*/ 31 w 226"/>
                <a:gd name="T47" fmla="*/ 114 h 344"/>
                <a:gd name="T48" fmla="*/ 43 w 226"/>
                <a:gd name="T49" fmla="*/ 115 h 344"/>
                <a:gd name="T50" fmla="*/ 48 w 226"/>
                <a:gd name="T51" fmla="*/ 114 h 344"/>
                <a:gd name="T52" fmla="*/ 53 w 226"/>
                <a:gd name="T53" fmla="*/ 113 h 344"/>
                <a:gd name="T54" fmla="*/ 59 w 226"/>
                <a:gd name="T55" fmla="*/ 108 h 344"/>
                <a:gd name="T56" fmla="*/ 62 w 226"/>
                <a:gd name="T57" fmla="*/ 104 h 344"/>
                <a:gd name="T58" fmla="*/ 68 w 226"/>
                <a:gd name="T59" fmla="*/ 97 h 344"/>
                <a:gd name="T60" fmla="*/ 75 w 226"/>
                <a:gd name="T61" fmla="*/ 83 h 344"/>
                <a:gd name="T62" fmla="*/ 79 w 226"/>
                <a:gd name="T63" fmla="*/ 60 h 344"/>
                <a:gd name="T64" fmla="*/ 79 w 226"/>
                <a:gd name="T65" fmla="*/ 43 h 344"/>
                <a:gd name="T66" fmla="*/ 72 w 226"/>
                <a:gd name="T67" fmla="*/ 21 h 344"/>
                <a:gd name="T68" fmla="*/ 63 w 226"/>
                <a:gd name="T69" fmla="*/ 9 h 344"/>
                <a:gd name="T70" fmla="*/ 60 w 226"/>
                <a:gd name="T71" fmla="*/ 9 h 344"/>
                <a:gd name="T72" fmla="*/ 58 w 226"/>
                <a:gd name="T73" fmla="*/ 9 h 344"/>
                <a:gd name="T74" fmla="*/ 57 w 226"/>
                <a:gd name="T75" fmla="*/ 9 h 344"/>
                <a:gd name="T76" fmla="*/ 56 w 226"/>
                <a:gd name="T77" fmla="*/ 9 h 344"/>
                <a:gd name="T78" fmla="*/ 56 w 226"/>
                <a:gd name="T79" fmla="*/ 8 h 344"/>
                <a:gd name="T80" fmla="*/ 56 w 226"/>
                <a:gd name="T81" fmla="*/ 8 h 3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344"/>
                <a:gd name="T125" fmla="*/ 226 w 226"/>
                <a:gd name="T126" fmla="*/ 344 h 34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344">
                  <a:moveTo>
                    <a:pt x="157" y="8"/>
                  </a:moveTo>
                  <a:lnTo>
                    <a:pt x="156" y="8"/>
                  </a:lnTo>
                  <a:lnTo>
                    <a:pt x="154" y="8"/>
                  </a:lnTo>
                  <a:lnTo>
                    <a:pt x="152" y="6"/>
                  </a:lnTo>
                  <a:lnTo>
                    <a:pt x="151" y="5"/>
                  </a:lnTo>
                  <a:lnTo>
                    <a:pt x="134" y="3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113" y="0"/>
                  </a:lnTo>
                  <a:lnTo>
                    <a:pt x="108" y="0"/>
                  </a:lnTo>
                  <a:lnTo>
                    <a:pt x="107" y="1"/>
                  </a:lnTo>
                  <a:lnTo>
                    <a:pt x="105" y="2"/>
                  </a:lnTo>
                  <a:lnTo>
                    <a:pt x="102" y="2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8" y="10"/>
                  </a:lnTo>
                  <a:lnTo>
                    <a:pt x="81" y="16"/>
                  </a:lnTo>
                  <a:lnTo>
                    <a:pt x="75" y="20"/>
                  </a:lnTo>
                  <a:lnTo>
                    <a:pt x="74" y="21"/>
                  </a:lnTo>
                  <a:lnTo>
                    <a:pt x="65" y="28"/>
                  </a:lnTo>
                  <a:lnTo>
                    <a:pt x="60" y="34"/>
                  </a:lnTo>
                  <a:lnTo>
                    <a:pt x="45" y="58"/>
                  </a:lnTo>
                  <a:lnTo>
                    <a:pt x="36" y="70"/>
                  </a:lnTo>
                  <a:lnTo>
                    <a:pt x="25" y="87"/>
                  </a:lnTo>
                  <a:lnTo>
                    <a:pt x="19" y="103"/>
                  </a:lnTo>
                  <a:lnTo>
                    <a:pt x="11" y="127"/>
                  </a:lnTo>
                  <a:lnTo>
                    <a:pt x="7" y="140"/>
                  </a:lnTo>
                  <a:lnTo>
                    <a:pt x="6" y="145"/>
                  </a:lnTo>
                  <a:lnTo>
                    <a:pt x="5" y="152"/>
                  </a:lnTo>
                  <a:lnTo>
                    <a:pt x="3" y="163"/>
                  </a:lnTo>
                  <a:lnTo>
                    <a:pt x="1" y="175"/>
                  </a:lnTo>
                  <a:lnTo>
                    <a:pt x="0" y="180"/>
                  </a:lnTo>
                  <a:lnTo>
                    <a:pt x="0" y="191"/>
                  </a:lnTo>
                  <a:lnTo>
                    <a:pt x="0" y="201"/>
                  </a:lnTo>
                  <a:lnTo>
                    <a:pt x="0" y="209"/>
                  </a:lnTo>
                  <a:lnTo>
                    <a:pt x="1" y="228"/>
                  </a:lnTo>
                  <a:lnTo>
                    <a:pt x="6" y="244"/>
                  </a:lnTo>
                  <a:lnTo>
                    <a:pt x="10" y="255"/>
                  </a:lnTo>
                  <a:lnTo>
                    <a:pt x="14" y="266"/>
                  </a:lnTo>
                  <a:lnTo>
                    <a:pt x="26" y="288"/>
                  </a:lnTo>
                  <a:lnTo>
                    <a:pt x="33" y="300"/>
                  </a:lnTo>
                  <a:lnTo>
                    <a:pt x="42" y="310"/>
                  </a:lnTo>
                  <a:lnTo>
                    <a:pt x="58" y="324"/>
                  </a:lnTo>
                  <a:lnTo>
                    <a:pt x="66" y="330"/>
                  </a:lnTo>
                  <a:lnTo>
                    <a:pt x="75" y="334"/>
                  </a:lnTo>
                  <a:lnTo>
                    <a:pt x="88" y="339"/>
                  </a:lnTo>
                  <a:lnTo>
                    <a:pt x="113" y="343"/>
                  </a:lnTo>
                  <a:lnTo>
                    <a:pt x="119" y="342"/>
                  </a:lnTo>
                  <a:lnTo>
                    <a:pt x="122" y="343"/>
                  </a:lnTo>
                  <a:lnTo>
                    <a:pt x="135" y="338"/>
                  </a:lnTo>
                  <a:lnTo>
                    <a:pt x="138" y="337"/>
                  </a:lnTo>
                  <a:lnTo>
                    <a:pt x="149" y="331"/>
                  </a:lnTo>
                  <a:lnTo>
                    <a:pt x="160" y="325"/>
                  </a:lnTo>
                  <a:lnTo>
                    <a:pt x="166" y="318"/>
                  </a:lnTo>
                  <a:lnTo>
                    <a:pt x="168" y="316"/>
                  </a:lnTo>
                  <a:lnTo>
                    <a:pt x="176" y="307"/>
                  </a:lnTo>
                  <a:lnTo>
                    <a:pt x="184" y="297"/>
                  </a:lnTo>
                  <a:lnTo>
                    <a:pt x="192" y="286"/>
                  </a:lnTo>
                  <a:lnTo>
                    <a:pt x="199" y="273"/>
                  </a:lnTo>
                  <a:lnTo>
                    <a:pt x="211" y="245"/>
                  </a:lnTo>
                  <a:lnTo>
                    <a:pt x="218" y="213"/>
                  </a:lnTo>
                  <a:lnTo>
                    <a:pt x="223" y="175"/>
                  </a:lnTo>
                  <a:lnTo>
                    <a:pt x="225" y="150"/>
                  </a:lnTo>
                  <a:lnTo>
                    <a:pt x="222" y="125"/>
                  </a:lnTo>
                  <a:lnTo>
                    <a:pt x="216" y="88"/>
                  </a:lnTo>
                  <a:lnTo>
                    <a:pt x="204" y="59"/>
                  </a:lnTo>
                  <a:lnTo>
                    <a:pt x="193" y="39"/>
                  </a:lnTo>
                  <a:lnTo>
                    <a:pt x="177" y="25"/>
                  </a:lnTo>
                  <a:lnTo>
                    <a:pt x="172" y="23"/>
                  </a:lnTo>
                  <a:lnTo>
                    <a:pt x="168" y="20"/>
                  </a:lnTo>
                  <a:lnTo>
                    <a:pt x="168" y="19"/>
                  </a:lnTo>
                  <a:lnTo>
                    <a:pt x="163" y="15"/>
                  </a:lnTo>
                  <a:lnTo>
                    <a:pt x="163" y="13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58" y="9"/>
                  </a:lnTo>
                  <a:lnTo>
                    <a:pt x="157" y="8"/>
                  </a:lnTo>
                  <a:lnTo>
                    <a:pt x="156" y="8"/>
                  </a:lnTo>
                  <a:lnTo>
                    <a:pt x="155" y="8"/>
                  </a:lnTo>
                  <a:lnTo>
                    <a:pt x="157" y="8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49" name="Freeform 41"/>
            <p:cNvSpPr>
              <a:spLocks/>
            </p:cNvSpPr>
            <p:nvPr/>
          </p:nvSpPr>
          <p:spPr bwMode="auto">
            <a:xfrm>
              <a:off x="2177" y="3278"/>
              <a:ext cx="214" cy="325"/>
            </a:xfrm>
            <a:custGeom>
              <a:avLst/>
              <a:gdLst>
                <a:gd name="T0" fmla="*/ 56 w 226"/>
                <a:gd name="T1" fmla="*/ 8 h 344"/>
                <a:gd name="T2" fmla="*/ 54 w 226"/>
                <a:gd name="T3" fmla="*/ 6 h 344"/>
                <a:gd name="T4" fmla="*/ 47 w 226"/>
                <a:gd name="T5" fmla="*/ 3 h 344"/>
                <a:gd name="T6" fmla="*/ 42 w 226"/>
                <a:gd name="T7" fmla="*/ 0 h 344"/>
                <a:gd name="T8" fmla="*/ 41 w 226"/>
                <a:gd name="T9" fmla="*/ 0 h 344"/>
                <a:gd name="T10" fmla="*/ 39 w 226"/>
                <a:gd name="T11" fmla="*/ 0 h 344"/>
                <a:gd name="T12" fmla="*/ 38 w 226"/>
                <a:gd name="T13" fmla="*/ 2 h 344"/>
                <a:gd name="T14" fmla="*/ 36 w 226"/>
                <a:gd name="T15" fmla="*/ 4 h 344"/>
                <a:gd name="T16" fmla="*/ 31 w 226"/>
                <a:gd name="T17" fmla="*/ 9 h 344"/>
                <a:gd name="T18" fmla="*/ 26 w 226"/>
                <a:gd name="T19" fmla="*/ 9 h 344"/>
                <a:gd name="T20" fmla="*/ 24 w 226"/>
                <a:gd name="T21" fmla="*/ 9 h 344"/>
                <a:gd name="T22" fmla="*/ 17 w 226"/>
                <a:gd name="T23" fmla="*/ 21 h 344"/>
                <a:gd name="T24" fmla="*/ 9 w 226"/>
                <a:gd name="T25" fmla="*/ 29 h 344"/>
                <a:gd name="T26" fmla="*/ 9 w 226"/>
                <a:gd name="T27" fmla="*/ 43 h 344"/>
                <a:gd name="T28" fmla="*/ 6 w 226"/>
                <a:gd name="T29" fmla="*/ 49 h 344"/>
                <a:gd name="T30" fmla="*/ 3 w 226"/>
                <a:gd name="T31" fmla="*/ 55 h 344"/>
                <a:gd name="T32" fmla="*/ 0 w 226"/>
                <a:gd name="T33" fmla="*/ 61 h 344"/>
                <a:gd name="T34" fmla="*/ 0 w 226"/>
                <a:gd name="T35" fmla="*/ 69 h 344"/>
                <a:gd name="T36" fmla="*/ 1 w 226"/>
                <a:gd name="T37" fmla="*/ 77 h 344"/>
                <a:gd name="T38" fmla="*/ 9 w 226"/>
                <a:gd name="T39" fmla="*/ 87 h 344"/>
                <a:gd name="T40" fmla="*/ 9 w 226"/>
                <a:gd name="T41" fmla="*/ 97 h 344"/>
                <a:gd name="T42" fmla="*/ 16 w 226"/>
                <a:gd name="T43" fmla="*/ 105 h 344"/>
                <a:gd name="T44" fmla="*/ 24 w 226"/>
                <a:gd name="T45" fmla="*/ 112 h 344"/>
                <a:gd name="T46" fmla="*/ 31 w 226"/>
                <a:gd name="T47" fmla="*/ 114 h 344"/>
                <a:gd name="T48" fmla="*/ 43 w 226"/>
                <a:gd name="T49" fmla="*/ 115 h 344"/>
                <a:gd name="T50" fmla="*/ 48 w 226"/>
                <a:gd name="T51" fmla="*/ 114 h 344"/>
                <a:gd name="T52" fmla="*/ 53 w 226"/>
                <a:gd name="T53" fmla="*/ 113 h 344"/>
                <a:gd name="T54" fmla="*/ 59 w 226"/>
                <a:gd name="T55" fmla="*/ 108 h 344"/>
                <a:gd name="T56" fmla="*/ 62 w 226"/>
                <a:gd name="T57" fmla="*/ 104 h 344"/>
                <a:gd name="T58" fmla="*/ 68 w 226"/>
                <a:gd name="T59" fmla="*/ 97 h 344"/>
                <a:gd name="T60" fmla="*/ 75 w 226"/>
                <a:gd name="T61" fmla="*/ 83 h 344"/>
                <a:gd name="T62" fmla="*/ 79 w 226"/>
                <a:gd name="T63" fmla="*/ 60 h 344"/>
                <a:gd name="T64" fmla="*/ 79 w 226"/>
                <a:gd name="T65" fmla="*/ 43 h 344"/>
                <a:gd name="T66" fmla="*/ 72 w 226"/>
                <a:gd name="T67" fmla="*/ 21 h 344"/>
                <a:gd name="T68" fmla="*/ 63 w 226"/>
                <a:gd name="T69" fmla="*/ 9 h 344"/>
                <a:gd name="T70" fmla="*/ 60 w 226"/>
                <a:gd name="T71" fmla="*/ 9 h 344"/>
                <a:gd name="T72" fmla="*/ 58 w 226"/>
                <a:gd name="T73" fmla="*/ 9 h 344"/>
                <a:gd name="T74" fmla="*/ 57 w 226"/>
                <a:gd name="T75" fmla="*/ 9 h 344"/>
                <a:gd name="T76" fmla="*/ 56 w 226"/>
                <a:gd name="T77" fmla="*/ 9 h 344"/>
                <a:gd name="T78" fmla="*/ 56 w 226"/>
                <a:gd name="T79" fmla="*/ 8 h 344"/>
                <a:gd name="T80" fmla="*/ 56 w 226"/>
                <a:gd name="T81" fmla="*/ 8 h 34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344"/>
                <a:gd name="T125" fmla="*/ 226 w 226"/>
                <a:gd name="T126" fmla="*/ 344 h 34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344">
                  <a:moveTo>
                    <a:pt x="157" y="8"/>
                  </a:moveTo>
                  <a:lnTo>
                    <a:pt x="156" y="8"/>
                  </a:lnTo>
                  <a:lnTo>
                    <a:pt x="154" y="8"/>
                  </a:lnTo>
                  <a:lnTo>
                    <a:pt x="152" y="6"/>
                  </a:lnTo>
                  <a:lnTo>
                    <a:pt x="151" y="5"/>
                  </a:lnTo>
                  <a:lnTo>
                    <a:pt x="134" y="3"/>
                  </a:lnTo>
                  <a:lnTo>
                    <a:pt x="121" y="0"/>
                  </a:lnTo>
                  <a:lnTo>
                    <a:pt x="118" y="0"/>
                  </a:lnTo>
                  <a:lnTo>
                    <a:pt x="117" y="0"/>
                  </a:lnTo>
                  <a:lnTo>
                    <a:pt x="115" y="0"/>
                  </a:lnTo>
                  <a:lnTo>
                    <a:pt x="113" y="0"/>
                  </a:lnTo>
                  <a:lnTo>
                    <a:pt x="108" y="0"/>
                  </a:lnTo>
                  <a:lnTo>
                    <a:pt x="107" y="1"/>
                  </a:lnTo>
                  <a:lnTo>
                    <a:pt x="105" y="2"/>
                  </a:lnTo>
                  <a:lnTo>
                    <a:pt x="102" y="2"/>
                  </a:lnTo>
                  <a:lnTo>
                    <a:pt x="99" y="4"/>
                  </a:lnTo>
                  <a:lnTo>
                    <a:pt x="94" y="8"/>
                  </a:lnTo>
                  <a:lnTo>
                    <a:pt x="88" y="10"/>
                  </a:lnTo>
                  <a:lnTo>
                    <a:pt x="81" y="16"/>
                  </a:lnTo>
                  <a:lnTo>
                    <a:pt x="75" y="20"/>
                  </a:lnTo>
                  <a:lnTo>
                    <a:pt x="74" y="21"/>
                  </a:lnTo>
                  <a:lnTo>
                    <a:pt x="65" y="28"/>
                  </a:lnTo>
                  <a:lnTo>
                    <a:pt x="60" y="34"/>
                  </a:lnTo>
                  <a:lnTo>
                    <a:pt x="45" y="58"/>
                  </a:lnTo>
                  <a:lnTo>
                    <a:pt x="36" y="70"/>
                  </a:lnTo>
                  <a:lnTo>
                    <a:pt x="25" y="87"/>
                  </a:lnTo>
                  <a:lnTo>
                    <a:pt x="19" y="103"/>
                  </a:lnTo>
                  <a:lnTo>
                    <a:pt x="11" y="127"/>
                  </a:lnTo>
                  <a:lnTo>
                    <a:pt x="7" y="140"/>
                  </a:lnTo>
                  <a:lnTo>
                    <a:pt x="6" y="145"/>
                  </a:lnTo>
                  <a:lnTo>
                    <a:pt x="5" y="152"/>
                  </a:lnTo>
                  <a:lnTo>
                    <a:pt x="3" y="163"/>
                  </a:lnTo>
                  <a:lnTo>
                    <a:pt x="1" y="175"/>
                  </a:lnTo>
                  <a:lnTo>
                    <a:pt x="0" y="180"/>
                  </a:lnTo>
                  <a:lnTo>
                    <a:pt x="0" y="191"/>
                  </a:lnTo>
                  <a:lnTo>
                    <a:pt x="0" y="201"/>
                  </a:lnTo>
                  <a:lnTo>
                    <a:pt x="0" y="209"/>
                  </a:lnTo>
                  <a:lnTo>
                    <a:pt x="1" y="228"/>
                  </a:lnTo>
                  <a:lnTo>
                    <a:pt x="6" y="244"/>
                  </a:lnTo>
                  <a:lnTo>
                    <a:pt x="10" y="255"/>
                  </a:lnTo>
                  <a:lnTo>
                    <a:pt x="14" y="266"/>
                  </a:lnTo>
                  <a:lnTo>
                    <a:pt x="26" y="288"/>
                  </a:lnTo>
                  <a:lnTo>
                    <a:pt x="33" y="300"/>
                  </a:lnTo>
                  <a:lnTo>
                    <a:pt x="42" y="310"/>
                  </a:lnTo>
                  <a:lnTo>
                    <a:pt x="58" y="324"/>
                  </a:lnTo>
                  <a:lnTo>
                    <a:pt x="66" y="330"/>
                  </a:lnTo>
                  <a:lnTo>
                    <a:pt x="75" y="334"/>
                  </a:lnTo>
                  <a:lnTo>
                    <a:pt x="88" y="339"/>
                  </a:lnTo>
                  <a:lnTo>
                    <a:pt x="113" y="343"/>
                  </a:lnTo>
                  <a:lnTo>
                    <a:pt x="119" y="342"/>
                  </a:lnTo>
                  <a:lnTo>
                    <a:pt x="122" y="343"/>
                  </a:lnTo>
                  <a:lnTo>
                    <a:pt x="135" y="338"/>
                  </a:lnTo>
                  <a:lnTo>
                    <a:pt x="138" y="337"/>
                  </a:lnTo>
                  <a:lnTo>
                    <a:pt x="149" y="331"/>
                  </a:lnTo>
                  <a:lnTo>
                    <a:pt x="160" y="325"/>
                  </a:lnTo>
                  <a:lnTo>
                    <a:pt x="166" y="318"/>
                  </a:lnTo>
                  <a:lnTo>
                    <a:pt x="168" y="316"/>
                  </a:lnTo>
                  <a:lnTo>
                    <a:pt x="176" y="307"/>
                  </a:lnTo>
                  <a:lnTo>
                    <a:pt x="184" y="297"/>
                  </a:lnTo>
                  <a:lnTo>
                    <a:pt x="192" y="286"/>
                  </a:lnTo>
                  <a:lnTo>
                    <a:pt x="199" y="273"/>
                  </a:lnTo>
                  <a:lnTo>
                    <a:pt x="211" y="245"/>
                  </a:lnTo>
                  <a:lnTo>
                    <a:pt x="218" y="213"/>
                  </a:lnTo>
                  <a:lnTo>
                    <a:pt x="223" y="175"/>
                  </a:lnTo>
                  <a:lnTo>
                    <a:pt x="225" y="150"/>
                  </a:lnTo>
                  <a:lnTo>
                    <a:pt x="222" y="125"/>
                  </a:lnTo>
                  <a:lnTo>
                    <a:pt x="216" y="88"/>
                  </a:lnTo>
                  <a:lnTo>
                    <a:pt x="204" y="59"/>
                  </a:lnTo>
                  <a:lnTo>
                    <a:pt x="193" y="39"/>
                  </a:lnTo>
                  <a:lnTo>
                    <a:pt x="177" y="25"/>
                  </a:lnTo>
                  <a:lnTo>
                    <a:pt x="172" y="23"/>
                  </a:lnTo>
                  <a:lnTo>
                    <a:pt x="168" y="20"/>
                  </a:lnTo>
                  <a:lnTo>
                    <a:pt x="168" y="19"/>
                  </a:lnTo>
                  <a:lnTo>
                    <a:pt x="163" y="15"/>
                  </a:lnTo>
                  <a:lnTo>
                    <a:pt x="163" y="13"/>
                  </a:lnTo>
                  <a:lnTo>
                    <a:pt x="161" y="12"/>
                  </a:lnTo>
                  <a:lnTo>
                    <a:pt x="161" y="10"/>
                  </a:lnTo>
                  <a:lnTo>
                    <a:pt x="158" y="9"/>
                  </a:lnTo>
                  <a:lnTo>
                    <a:pt x="157" y="8"/>
                  </a:lnTo>
                  <a:lnTo>
                    <a:pt x="156" y="8"/>
                  </a:lnTo>
                  <a:lnTo>
                    <a:pt x="155" y="8"/>
                  </a:lnTo>
                  <a:lnTo>
                    <a:pt x="157" y="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0" name="Freeform 42"/>
            <p:cNvSpPr>
              <a:spLocks/>
            </p:cNvSpPr>
            <p:nvPr/>
          </p:nvSpPr>
          <p:spPr bwMode="auto">
            <a:xfrm>
              <a:off x="2191" y="3302"/>
              <a:ext cx="179" cy="287"/>
            </a:xfrm>
            <a:custGeom>
              <a:avLst/>
              <a:gdLst>
                <a:gd name="T0" fmla="*/ 61 w 188"/>
                <a:gd name="T1" fmla="*/ 8 h 304"/>
                <a:gd name="T2" fmla="*/ 61 w 188"/>
                <a:gd name="T3" fmla="*/ 8 h 304"/>
                <a:gd name="T4" fmla="*/ 59 w 188"/>
                <a:gd name="T5" fmla="*/ 8 h 304"/>
                <a:gd name="T6" fmla="*/ 58 w 188"/>
                <a:gd name="T7" fmla="*/ 8 h 304"/>
                <a:gd name="T8" fmla="*/ 58 w 188"/>
                <a:gd name="T9" fmla="*/ 8 h 304"/>
                <a:gd name="T10" fmla="*/ 55 w 188"/>
                <a:gd name="T11" fmla="*/ 6 h 304"/>
                <a:gd name="T12" fmla="*/ 50 w 188"/>
                <a:gd name="T13" fmla="*/ 0 h 304"/>
                <a:gd name="T14" fmla="*/ 44 w 188"/>
                <a:gd name="T15" fmla="*/ 0 h 304"/>
                <a:gd name="T16" fmla="*/ 38 w 188"/>
                <a:gd name="T17" fmla="*/ 1 h 304"/>
                <a:gd name="T18" fmla="*/ 36 w 188"/>
                <a:gd name="T19" fmla="*/ 4 h 304"/>
                <a:gd name="T20" fmla="*/ 32 w 188"/>
                <a:gd name="T21" fmla="*/ 8 h 304"/>
                <a:gd name="T22" fmla="*/ 28 w 188"/>
                <a:gd name="T23" fmla="*/ 8 h 304"/>
                <a:gd name="T24" fmla="*/ 26 w 188"/>
                <a:gd name="T25" fmla="*/ 8 h 304"/>
                <a:gd name="T26" fmla="*/ 26 w 188"/>
                <a:gd name="T27" fmla="*/ 8 h 304"/>
                <a:gd name="T28" fmla="*/ 20 w 188"/>
                <a:gd name="T29" fmla="*/ 14 h 304"/>
                <a:gd name="T30" fmla="*/ 16 w 188"/>
                <a:gd name="T31" fmla="*/ 19 h 304"/>
                <a:gd name="T32" fmla="*/ 11 w 188"/>
                <a:gd name="T33" fmla="*/ 23 h 304"/>
                <a:gd name="T34" fmla="*/ 10 w 188"/>
                <a:gd name="T35" fmla="*/ 25 h 304"/>
                <a:gd name="T36" fmla="*/ 10 w 188"/>
                <a:gd name="T37" fmla="*/ 28 h 304"/>
                <a:gd name="T38" fmla="*/ 10 w 188"/>
                <a:gd name="T39" fmla="*/ 34 h 304"/>
                <a:gd name="T40" fmla="*/ 7 w 188"/>
                <a:gd name="T41" fmla="*/ 39 h 304"/>
                <a:gd name="T42" fmla="*/ 5 w 188"/>
                <a:gd name="T43" fmla="*/ 43 h 304"/>
                <a:gd name="T44" fmla="*/ 1 w 188"/>
                <a:gd name="T45" fmla="*/ 50 h 304"/>
                <a:gd name="T46" fmla="*/ 0 w 188"/>
                <a:gd name="T47" fmla="*/ 54 h 304"/>
                <a:gd name="T48" fmla="*/ 0 w 188"/>
                <a:gd name="T49" fmla="*/ 64 h 304"/>
                <a:gd name="T50" fmla="*/ 4 w 188"/>
                <a:gd name="T51" fmla="*/ 72 h 304"/>
                <a:gd name="T52" fmla="*/ 10 w 188"/>
                <a:gd name="T53" fmla="*/ 79 h 304"/>
                <a:gd name="T54" fmla="*/ 10 w 188"/>
                <a:gd name="T55" fmla="*/ 87 h 304"/>
                <a:gd name="T56" fmla="*/ 14 w 188"/>
                <a:gd name="T57" fmla="*/ 93 h 304"/>
                <a:gd name="T58" fmla="*/ 22 w 188"/>
                <a:gd name="T59" fmla="*/ 97 h 304"/>
                <a:gd name="T60" fmla="*/ 26 w 188"/>
                <a:gd name="T61" fmla="*/ 100 h 304"/>
                <a:gd name="T62" fmla="*/ 29 w 188"/>
                <a:gd name="T63" fmla="*/ 101 h 304"/>
                <a:gd name="T64" fmla="*/ 32 w 188"/>
                <a:gd name="T65" fmla="*/ 102 h 304"/>
                <a:gd name="T66" fmla="*/ 40 w 188"/>
                <a:gd name="T67" fmla="*/ 101 h 304"/>
                <a:gd name="T68" fmla="*/ 45 w 188"/>
                <a:gd name="T69" fmla="*/ 99 h 304"/>
                <a:gd name="T70" fmla="*/ 49 w 188"/>
                <a:gd name="T71" fmla="*/ 96 h 304"/>
                <a:gd name="T72" fmla="*/ 54 w 188"/>
                <a:gd name="T73" fmla="*/ 92 h 304"/>
                <a:gd name="T74" fmla="*/ 60 w 188"/>
                <a:gd name="T75" fmla="*/ 85 h 304"/>
                <a:gd name="T76" fmla="*/ 64 w 188"/>
                <a:gd name="T77" fmla="*/ 76 h 304"/>
                <a:gd name="T78" fmla="*/ 69 w 188"/>
                <a:gd name="T79" fmla="*/ 67 h 304"/>
                <a:gd name="T80" fmla="*/ 71 w 188"/>
                <a:gd name="T81" fmla="*/ 56 h 304"/>
                <a:gd name="T82" fmla="*/ 74 w 188"/>
                <a:gd name="T83" fmla="*/ 45 h 304"/>
                <a:gd name="T84" fmla="*/ 73 w 188"/>
                <a:gd name="T85" fmla="*/ 37 h 304"/>
                <a:gd name="T86" fmla="*/ 70 w 188"/>
                <a:gd name="T87" fmla="*/ 22 h 304"/>
                <a:gd name="T88" fmla="*/ 67 w 188"/>
                <a:gd name="T89" fmla="*/ 16 h 304"/>
                <a:gd name="T90" fmla="*/ 67 w 188"/>
                <a:gd name="T91" fmla="*/ 14 h 304"/>
                <a:gd name="T92" fmla="*/ 65 w 188"/>
                <a:gd name="T93" fmla="*/ 12 h 304"/>
                <a:gd name="T94" fmla="*/ 64 w 188"/>
                <a:gd name="T95" fmla="*/ 9 h 304"/>
                <a:gd name="T96" fmla="*/ 64 w 188"/>
                <a:gd name="T97" fmla="*/ 8 h 304"/>
                <a:gd name="T98" fmla="*/ 62 w 188"/>
                <a:gd name="T99" fmla="*/ 8 h 304"/>
                <a:gd name="T100" fmla="*/ 62 w 188"/>
                <a:gd name="T101" fmla="*/ 8 h 304"/>
                <a:gd name="T102" fmla="*/ 61 w 188"/>
                <a:gd name="T103" fmla="*/ 8 h 304"/>
                <a:gd name="T104" fmla="*/ 61 w 188"/>
                <a:gd name="T105" fmla="*/ 8 h 304"/>
                <a:gd name="T106" fmla="*/ 61 w 188"/>
                <a:gd name="T107" fmla="*/ 8 h 304"/>
                <a:gd name="T108" fmla="*/ 61 w 188"/>
                <a:gd name="T109" fmla="*/ 8 h 304"/>
                <a:gd name="T110" fmla="*/ 60 w 188"/>
                <a:gd name="T111" fmla="*/ 8 h 304"/>
                <a:gd name="T112" fmla="*/ 60 w 188"/>
                <a:gd name="T113" fmla="*/ 8 h 304"/>
                <a:gd name="T114" fmla="*/ 60 w 188"/>
                <a:gd name="T115" fmla="*/ 8 h 304"/>
                <a:gd name="T116" fmla="*/ 59 w 188"/>
                <a:gd name="T117" fmla="*/ 8 h 304"/>
                <a:gd name="T118" fmla="*/ 61 w 188"/>
                <a:gd name="T119" fmla="*/ 8 h 3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88"/>
                <a:gd name="T181" fmla="*/ 0 h 304"/>
                <a:gd name="T182" fmla="*/ 188 w 188"/>
                <a:gd name="T183" fmla="*/ 304 h 3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88" h="304">
                  <a:moveTo>
                    <a:pt x="153" y="13"/>
                  </a:moveTo>
                  <a:lnTo>
                    <a:pt x="152" y="12"/>
                  </a:lnTo>
                  <a:lnTo>
                    <a:pt x="149" y="13"/>
                  </a:lnTo>
                  <a:lnTo>
                    <a:pt x="148" y="11"/>
                  </a:lnTo>
                  <a:lnTo>
                    <a:pt x="147" y="11"/>
                  </a:lnTo>
                  <a:lnTo>
                    <a:pt x="141" y="6"/>
                  </a:lnTo>
                  <a:lnTo>
                    <a:pt x="125" y="0"/>
                  </a:lnTo>
                  <a:lnTo>
                    <a:pt x="108" y="0"/>
                  </a:lnTo>
                  <a:lnTo>
                    <a:pt x="94" y="1"/>
                  </a:lnTo>
                  <a:lnTo>
                    <a:pt x="89" y="4"/>
                  </a:lnTo>
                  <a:lnTo>
                    <a:pt x="83" y="9"/>
                  </a:lnTo>
                  <a:lnTo>
                    <a:pt x="69" y="18"/>
                  </a:lnTo>
                  <a:lnTo>
                    <a:pt x="65" y="20"/>
                  </a:lnTo>
                  <a:lnTo>
                    <a:pt x="63" y="23"/>
                  </a:lnTo>
                  <a:lnTo>
                    <a:pt x="48" y="41"/>
                  </a:lnTo>
                  <a:lnTo>
                    <a:pt x="39" y="53"/>
                  </a:lnTo>
                  <a:lnTo>
                    <a:pt x="30" y="68"/>
                  </a:lnTo>
                  <a:lnTo>
                    <a:pt x="24" y="76"/>
                  </a:lnTo>
                  <a:lnTo>
                    <a:pt x="18" y="85"/>
                  </a:lnTo>
                  <a:lnTo>
                    <a:pt x="11" y="102"/>
                  </a:lnTo>
                  <a:lnTo>
                    <a:pt x="7" y="115"/>
                  </a:lnTo>
                  <a:lnTo>
                    <a:pt x="5" y="129"/>
                  </a:lnTo>
                  <a:lnTo>
                    <a:pt x="1" y="149"/>
                  </a:lnTo>
                  <a:lnTo>
                    <a:pt x="0" y="161"/>
                  </a:lnTo>
                  <a:lnTo>
                    <a:pt x="0" y="192"/>
                  </a:lnTo>
                  <a:lnTo>
                    <a:pt x="4" y="215"/>
                  </a:lnTo>
                  <a:lnTo>
                    <a:pt x="13" y="237"/>
                  </a:lnTo>
                  <a:lnTo>
                    <a:pt x="22" y="260"/>
                  </a:lnTo>
                  <a:lnTo>
                    <a:pt x="36" y="277"/>
                  </a:lnTo>
                  <a:lnTo>
                    <a:pt x="51" y="290"/>
                  </a:lnTo>
                  <a:lnTo>
                    <a:pt x="65" y="297"/>
                  </a:lnTo>
                  <a:lnTo>
                    <a:pt x="74" y="301"/>
                  </a:lnTo>
                  <a:lnTo>
                    <a:pt x="83" y="303"/>
                  </a:lnTo>
                  <a:lnTo>
                    <a:pt x="99" y="300"/>
                  </a:lnTo>
                  <a:lnTo>
                    <a:pt x="112" y="296"/>
                  </a:lnTo>
                  <a:lnTo>
                    <a:pt x="124" y="286"/>
                  </a:lnTo>
                  <a:lnTo>
                    <a:pt x="137" y="273"/>
                  </a:lnTo>
                  <a:lnTo>
                    <a:pt x="151" y="253"/>
                  </a:lnTo>
                  <a:lnTo>
                    <a:pt x="161" y="229"/>
                  </a:lnTo>
                  <a:lnTo>
                    <a:pt x="175" y="198"/>
                  </a:lnTo>
                  <a:lnTo>
                    <a:pt x="182" y="164"/>
                  </a:lnTo>
                  <a:lnTo>
                    <a:pt x="187" y="136"/>
                  </a:lnTo>
                  <a:lnTo>
                    <a:pt x="185" y="109"/>
                  </a:lnTo>
                  <a:lnTo>
                    <a:pt x="178" y="65"/>
                  </a:lnTo>
                  <a:lnTo>
                    <a:pt x="170" y="46"/>
                  </a:lnTo>
                  <a:lnTo>
                    <a:pt x="168" y="41"/>
                  </a:lnTo>
                  <a:lnTo>
                    <a:pt x="166" y="37"/>
                  </a:lnTo>
                  <a:lnTo>
                    <a:pt x="162" y="31"/>
                  </a:lnTo>
                  <a:lnTo>
                    <a:pt x="161" y="29"/>
                  </a:lnTo>
                  <a:lnTo>
                    <a:pt x="158" y="24"/>
                  </a:lnTo>
                  <a:lnTo>
                    <a:pt x="156" y="22"/>
                  </a:lnTo>
                  <a:lnTo>
                    <a:pt x="154" y="20"/>
                  </a:lnTo>
                  <a:lnTo>
                    <a:pt x="154" y="18"/>
                  </a:lnTo>
                  <a:lnTo>
                    <a:pt x="153" y="16"/>
                  </a:lnTo>
                  <a:lnTo>
                    <a:pt x="152" y="16"/>
                  </a:lnTo>
                  <a:lnTo>
                    <a:pt x="151" y="16"/>
                  </a:lnTo>
                  <a:lnTo>
                    <a:pt x="151" y="14"/>
                  </a:lnTo>
                  <a:lnTo>
                    <a:pt x="151" y="13"/>
                  </a:lnTo>
                  <a:lnTo>
                    <a:pt x="149" y="13"/>
                  </a:lnTo>
                  <a:lnTo>
                    <a:pt x="153" y="13"/>
                  </a:lnTo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1" name="Freeform 43"/>
            <p:cNvSpPr>
              <a:spLocks/>
            </p:cNvSpPr>
            <p:nvPr/>
          </p:nvSpPr>
          <p:spPr bwMode="auto">
            <a:xfrm>
              <a:off x="2247" y="3282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0 h 17"/>
                <a:gd name="T4" fmla="*/ 0 w 17"/>
                <a:gd name="T5" fmla="*/ 5 h 17"/>
                <a:gd name="T6" fmla="*/ 1 w 17"/>
                <a:gd name="T7" fmla="*/ 7 h 17"/>
                <a:gd name="T8" fmla="*/ 1 w 17"/>
                <a:gd name="T9" fmla="*/ 8 h 17"/>
                <a:gd name="T10" fmla="*/ 6 w 17"/>
                <a:gd name="T11" fmla="*/ 8 h 17"/>
                <a:gd name="T12" fmla="*/ 8 w 17"/>
                <a:gd name="T13" fmla="*/ 8 h 17"/>
                <a:gd name="T14" fmla="*/ 7 w 17"/>
                <a:gd name="T15" fmla="*/ 8 h 17"/>
                <a:gd name="T16" fmla="*/ 8 w 17"/>
                <a:gd name="T17" fmla="*/ 8 h 17"/>
                <a:gd name="T18" fmla="*/ 8 w 17"/>
                <a:gd name="T19" fmla="*/ 8 h 17"/>
                <a:gd name="T20" fmla="*/ 8 w 17"/>
                <a:gd name="T21" fmla="*/ 8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0" y="0"/>
                  </a:moveTo>
                  <a:lnTo>
                    <a:pt x="2" y="0"/>
                  </a:lnTo>
                  <a:lnTo>
                    <a:pt x="0" y="5"/>
                  </a:lnTo>
                  <a:lnTo>
                    <a:pt x="1" y="7"/>
                  </a:lnTo>
                  <a:lnTo>
                    <a:pt x="1" y="8"/>
                  </a:lnTo>
                  <a:lnTo>
                    <a:pt x="6" y="9"/>
                  </a:lnTo>
                  <a:lnTo>
                    <a:pt x="9" y="11"/>
                  </a:lnTo>
                  <a:lnTo>
                    <a:pt x="7" y="15"/>
                  </a:lnTo>
                  <a:lnTo>
                    <a:pt x="10" y="15"/>
                  </a:lnTo>
                  <a:lnTo>
                    <a:pt x="10" y="16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2" name="Freeform 44"/>
            <p:cNvSpPr>
              <a:spLocks/>
            </p:cNvSpPr>
            <p:nvPr/>
          </p:nvSpPr>
          <p:spPr bwMode="auto">
            <a:xfrm>
              <a:off x="2261" y="3276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1 h 17"/>
                <a:gd name="T4" fmla="*/ 3 w 17"/>
                <a:gd name="T5" fmla="*/ 5 h 17"/>
                <a:gd name="T6" fmla="*/ 5 w 17"/>
                <a:gd name="T7" fmla="*/ 6 h 17"/>
                <a:gd name="T8" fmla="*/ 6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2" y="0"/>
                  </a:moveTo>
                  <a:lnTo>
                    <a:pt x="0" y="1"/>
                  </a:lnTo>
                  <a:lnTo>
                    <a:pt x="3" y="5"/>
                  </a:lnTo>
                  <a:lnTo>
                    <a:pt x="5" y="6"/>
                  </a:lnTo>
                  <a:lnTo>
                    <a:pt x="6" y="9"/>
                  </a:lnTo>
                  <a:lnTo>
                    <a:pt x="15" y="10"/>
                  </a:lnTo>
                  <a:lnTo>
                    <a:pt x="13" y="15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3" name="Freeform 45"/>
            <p:cNvSpPr>
              <a:spLocks/>
            </p:cNvSpPr>
            <p:nvPr/>
          </p:nvSpPr>
          <p:spPr bwMode="auto">
            <a:xfrm>
              <a:off x="2277" y="3269"/>
              <a:ext cx="17" cy="16"/>
            </a:xfrm>
            <a:custGeom>
              <a:avLst/>
              <a:gdLst>
                <a:gd name="T0" fmla="*/ 3 w 17"/>
                <a:gd name="T1" fmla="*/ 0 h 17"/>
                <a:gd name="T2" fmla="*/ 0 w 17"/>
                <a:gd name="T3" fmla="*/ 2 h 17"/>
                <a:gd name="T4" fmla="*/ 4 w 17"/>
                <a:gd name="T5" fmla="*/ 6 h 17"/>
                <a:gd name="T6" fmla="*/ 6 w 17"/>
                <a:gd name="T7" fmla="*/ 8 h 17"/>
                <a:gd name="T8" fmla="*/ 6 w 17"/>
                <a:gd name="T9" fmla="*/ 8 h 17"/>
                <a:gd name="T10" fmla="*/ 9 w 17"/>
                <a:gd name="T11" fmla="*/ 8 h 17"/>
                <a:gd name="T12" fmla="*/ 16 w 17"/>
                <a:gd name="T13" fmla="*/ 8 h 17"/>
                <a:gd name="T14" fmla="*/ 6 w 17"/>
                <a:gd name="T15" fmla="*/ 8 h 17"/>
                <a:gd name="T16" fmla="*/ 3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3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6" y="10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16" y="16"/>
                  </a:lnTo>
                  <a:lnTo>
                    <a:pt x="6" y="9"/>
                  </a:lnTo>
                  <a:lnTo>
                    <a:pt x="3" y="0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4" name="Freeform 46"/>
            <p:cNvSpPr>
              <a:spLocks/>
            </p:cNvSpPr>
            <p:nvPr/>
          </p:nvSpPr>
          <p:spPr bwMode="auto">
            <a:xfrm>
              <a:off x="2277" y="3269"/>
              <a:ext cx="17" cy="16"/>
            </a:xfrm>
            <a:custGeom>
              <a:avLst/>
              <a:gdLst>
                <a:gd name="T0" fmla="*/ 3 w 17"/>
                <a:gd name="T1" fmla="*/ 0 h 17"/>
                <a:gd name="T2" fmla="*/ 0 w 17"/>
                <a:gd name="T3" fmla="*/ 2 h 17"/>
                <a:gd name="T4" fmla="*/ 4 w 17"/>
                <a:gd name="T5" fmla="*/ 6 h 17"/>
                <a:gd name="T6" fmla="*/ 6 w 17"/>
                <a:gd name="T7" fmla="*/ 8 h 17"/>
                <a:gd name="T8" fmla="*/ 6 w 17"/>
                <a:gd name="T9" fmla="*/ 8 h 17"/>
                <a:gd name="T10" fmla="*/ 9 w 17"/>
                <a:gd name="T11" fmla="*/ 8 h 17"/>
                <a:gd name="T12" fmla="*/ 16 w 17"/>
                <a:gd name="T13" fmla="*/ 8 h 17"/>
                <a:gd name="T14" fmla="*/ 6 w 17"/>
                <a:gd name="T15" fmla="*/ 8 h 17"/>
                <a:gd name="T16" fmla="*/ 3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3" y="0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6" y="10"/>
                  </a:lnTo>
                  <a:lnTo>
                    <a:pt x="6" y="15"/>
                  </a:lnTo>
                  <a:lnTo>
                    <a:pt x="9" y="15"/>
                  </a:lnTo>
                  <a:lnTo>
                    <a:pt x="16" y="16"/>
                  </a:lnTo>
                  <a:lnTo>
                    <a:pt x="6" y="9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5" name="Freeform 47"/>
            <p:cNvSpPr>
              <a:spLocks/>
            </p:cNvSpPr>
            <p:nvPr/>
          </p:nvSpPr>
          <p:spPr bwMode="auto">
            <a:xfrm>
              <a:off x="2294" y="3268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2 h 17"/>
                <a:gd name="T4" fmla="*/ 1 w 17"/>
                <a:gd name="T5" fmla="*/ 3 h 17"/>
                <a:gd name="T6" fmla="*/ 0 w 17"/>
                <a:gd name="T7" fmla="*/ 5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0"/>
                  </a:moveTo>
                  <a:lnTo>
                    <a:pt x="0" y="2"/>
                  </a:lnTo>
                  <a:lnTo>
                    <a:pt x="1" y="3"/>
                  </a:lnTo>
                  <a:lnTo>
                    <a:pt x="0" y="5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11" y="11"/>
                  </a:lnTo>
                  <a:lnTo>
                    <a:pt x="16" y="13"/>
                  </a:lnTo>
                  <a:lnTo>
                    <a:pt x="14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6" name="Freeform 48"/>
            <p:cNvSpPr>
              <a:spLocks/>
            </p:cNvSpPr>
            <p:nvPr/>
          </p:nvSpPr>
          <p:spPr bwMode="auto">
            <a:xfrm>
              <a:off x="2311" y="3269"/>
              <a:ext cx="16" cy="17"/>
            </a:xfrm>
            <a:custGeom>
              <a:avLst/>
              <a:gdLst>
                <a:gd name="T0" fmla="*/ 4 w 17"/>
                <a:gd name="T1" fmla="*/ 0 h 18"/>
                <a:gd name="T2" fmla="*/ 3 w 17"/>
                <a:gd name="T3" fmla="*/ 2 h 18"/>
                <a:gd name="T4" fmla="*/ 1 w 17"/>
                <a:gd name="T5" fmla="*/ 3 h 18"/>
                <a:gd name="T6" fmla="*/ 0 w 17"/>
                <a:gd name="T7" fmla="*/ 6 h 18"/>
                <a:gd name="T8" fmla="*/ 5 w 17"/>
                <a:gd name="T9" fmla="*/ 8 h 18"/>
                <a:gd name="T10" fmla="*/ 5 w 17"/>
                <a:gd name="T11" fmla="*/ 9 h 18"/>
                <a:gd name="T12" fmla="*/ 8 w 17"/>
                <a:gd name="T13" fmla="*/ 9 h 18"/>
                <a:gd name="T14" fmla="*/ 8 w 17"/>
                <a:gd name="T15" fmla="*/ 9 h 18"/>
                <a:gd name="T16" fmla="*/ 8 w 17"/>
                <a:gd name="T17" fmla="*/ 9 h 18"/>
                <a:gd name="T18" fmla="*/ 8 w 17"/>
                <a:gd name="T19" fmla="*/ 9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8"/>
                <a:gd name="T32" fmla="*/ 17 w 1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8">
                  <a:moveTo>
                    <a:pt x="4" y="0"/>
                  </a:moveTo>
                  <a:lnTo>
                    <a:pt x="3" y="2"/>
                  </a:lnTo>
                  <a:lnTo>
                    <a:pt x="1" y="3"/>
                  </a:lnTo>
                  <a:lnTo>
                    <a:pt x="0" y="6"/>
                  </a:lnTo>
                  <a:lnTo>
                    <a:pt x="5" y="8"/>
                  </a:lnTo>
                  <a:lnTo>
                    <a:pt x="5" y="9"/>
                  </a:lnTo>
                  <a:lnTo>
                    <a:pt x="10" y="12"/>
                  </a:lnTo>
                  <a:lnTo>
                    <a:pt x="16" y="13"/>
                  </a:lnTo>
                  <a:lnTo>
                    <a:pt x="15" y="16"/>
                  </a:lnTo>
                  <a:lnTo>
                    <a:pt x="14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7" name="Freeform 49"/>
            <p:cNvSpPr>
              <a:spLocks/>
            </p:cNvSpPr>
            <p:nvPr/>
          </p:nvSpPr>
          <p:spPr bwMode="auto">
            <a:xfrm>
              <a:off x="2327" y="3275"/>
              <a:ext cx="16" cy="16"/>
            </a:xfrm>
            <a:custGeom>
              <a:avLst/>
              <a:gdLst>
                <a:gd name="T0" fmla="*/ 3 w 17"/>
                <a:gd name="T1" fmla="*/ 0 h 17"/>
                <a:gd name="T2" fmla="*/ 3 w 17"/>
                <a:gd name="T3" fmla="*/ 0 h 17"/>
                <a:gd name="T4" fmla="*/ 3 w 17"/>
                <a:gd name="T5" fmla="*/ 2 h 17"/>
                <a:gd name="T6" fmla="*/ 2 w 17"/>
                <a:gd name="T7" fmla="*/ 3 h 17"/>
                <a:gd name="T8" fmla="*/ 2 w 17"/>
                <a:gd name="T9" fmla="*/ 4 h 17"/>
                <a:gd name="T10" fmla="*/ 1 w 17"/>
                <a:gd name="T11" fmla="*/ 6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8 w 17"/>
                <a:gd name="T19" fmla="*/ 8 h 17"/>
                <a:gd name="T20" fmla="*/ 8 w 17"/>
                <a:gd name="T21" fmla="*/ 8 h 17"/>
                <a:gd name="T22" fmla="*/ 0 w 17"/>
                <a:gd name="T23" fmla="*/ 8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3" y="0"/>
                  </a:moveTo>
                  <a:lnTo>
                    <a:pt x="3" y="0"/>
                  </a:lnTo>
                  <a:lnTo>
                    <a:pt x="3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1" y="6"/>
                  </a:lnTo>
                  <a:lnTo>
                    <a:pt x="16" y="12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5" y="15"/>
                  </a:lnTo>
                  <a:lnTo>
                    <a:pt x="14" y="16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8" name="Freeform 50"/>
            <p:cNvSpPr>
              <a:spLocks/>
            </p:cNvSpPr>
            <p:nvPr/>
          </p:nvSpPr>
          <p:spPr bwMode="auto">
            <a:xfrm>
              <a:off x="2337" y="3287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8 h 17"/>
                <a:gd name="T4" fmla="*/ 8 w 17"/>
                <a:gd name="T5" fmla="*/ 8 h 17"/>
                <a:gd name="T6" fmla="*/ 5 w 17"/>
                <a:gd name="T7" fmla="*/ 8 h 17"/>
                <a:gd name="T8" fmla="*/ 5 w 17"/>
                <a:gd name="T9" fmla="*/ 8 h 17"/>
                <a:gd name="T10" fmla="*/ 5 w 17"/>
                <a:gd name="T11" fmla="*/ 8 h 17"/>
                <a:gd name="T12" fmla="*/ 0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0"/>
                  </a:moveTo>
                  <a:lnTo>
                    <a:pt x="16" y="8"/>
                  </a:lnTo>
                  <a:lnTo>
                    <a:pt x="10" y="11"/>
                  </a:lnTo>
                  <a:lnTo>
                    <a:pt x="5" y="10"/>
                  </a:lnTo>
                  <a:lnTo>
                    <a:pt x="5" y="14"/>
                  </a:lnTo>
                  <a:lnTo>
                    <a:pt x="5" y="16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59" name="Freeform 51"/>
            <p:cNvSpPr>
              <a:spLocks/>
            </p:cNvSpPr>
            <p:nvPr/>
          </p:nvSpPr>
          <p:spPr bwMode="auto">
            <a:xfrm>
              <a:off x="2348" y="3294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2 h 18"/>
                <a:gd name="T6" fmla="*/ 8 w 17"/>
                <a:gd name="T7" fmla="*/ 8 h 18"/>
                <a:gd name="T8" fmla="*/ 8 w 17"/>
                <a:gd name="T9" fmla="*/ 9 h 18"/>
                <a:gd name="T10" fmla="*/ 4 w 17"/>
                <a:gd name="T11" fmla="*/ 9 h 18"/>
                <a:gd name="T12" fmla="*/ 3 w 17"/>
                <a:gd name="T13" fmla="*/ 9 h 18"/>
                <a:gd name="T14" fmla="*/ 0 w 1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16" y="0"/>
                  </a:moveTo>
                  <a:lnTo>
                    <a:pt x="12" y="0"/>
                  </a:lnTo>
                  <a:lnTo>
                    <a:pt x="11" y="2"/>
                  </a:lnTo>
                  <a:lnTo>
                    <a:pt x="8" y="8"/>
                  </a:lnTo>
                  <a:lnTo>
                    <a:pt x="8" y="12"/>
                  </a:lnTo>
                  <a:lnTo>
                    <a:pt x="4" y="11"/>
                  </a:lnTo>
                  <a:lnTo>
                    <a:pt x="3" y="17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0" name="Freeform 52"/>
            <p:cNvSpPr>
              <a:spLocks/>
            </p:cNvSpPr>
            <p:nvPr/>
          </p:nvSpPr>
          <p:spPr bwMode="auto">
            <a:xfrm>
              <a:off x="2359" y="3303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7 w 17"/>
                <a:gd name="T3" fmla="*/ 8 h 17"/>
                <a:gd name="T4" fmla="*/ 7 w 17"/>
                <a:gd name="T5" fmla="*/ 8 h 17"/>
                <a:gd name="T6" fmla="*/ 2 w 17"/>
                <a:gd name="T7" fmla="*/ 8 h 17"/>
                <a:gd name="T8" fmla="*/ 0 w 17"/>
                <a:gd name="T9" fmla="*/ 8 h 17"/>
                <a:gd name="T10" fmla="*/ 0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0"/>
                  </a:moveTo>
                  <a:lnTo>
                    <a:pt x="7" y="11"/>
                  </a:lnTo>
                  <a:lnTo>
                    <a:pt x="7" y="16"/>
                  </a:lnTo>
                  <a:lnTo>
                    <a:pt x="2" y="13"/>
                  </a:lnTo>
                  <a:lnTo>
                    <a:pt x="0" y="14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1" name="Freeform 53"/>
            <p:cNvSpPr>
              <a:spLocks/>
            </p:cNvSpPr>
            <p:nvPr/>
          </p:nvSpPr>
          <p:spPr bwMode="auto">
            <a:xfrm>
              <a:off x="2369" y="3317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3 h 18"/>
                <a:gd name="T6" fmla="*/ 6 w 17"/>
                <a:gd name="T7" fmla="*/ 4 h 18"/>
                <a:gd name="T8" fmla="*/ 5 w 17"/>
                <a:gd name="T9" fmla="*/ 9 h 18"/>
                <a:gd name="T10" fmla="*/ 1 w 17"/>
                <a:gd name="T11" fmla="*/ 8 h 18"/>
                <a:gd name="T12" fmla="*/ 2 w 17"/>
                <a:gd name="T13" fmla="*/ 9 h 18"/>
                <a:gd name="T14" fmla="*/ 0 w 17"/>
                <a:gd name="T15" fmla="*/ 9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1" y="0"/>
                  </a:lnTo>
                  <a:lnTo>
                    <a:pt x="11" y="3"/>
                  </a:lnTo>
                  <a:lnTo>
                    <a:pt x="6" y="4"/>
                  </a:lnTo>
                  <a:lnTo>
                    <a:pt x="5" y="10"/>
                  </a:lnTo>
                  <a:lnTo>
                    <a:pt x="1" y="8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2" name="Freeform 54"/>
            <p:cNvSpPr>
              <a:spLocks/>
            </p:cNvSpPr>
            <p:nvPr/>
          </p:nvSpPr>
          <p:spPr bwMode="auto">
            <a:xfrm>
              <a:off x="2374" y="3327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3 h 19"/>
                <a:gd name="T4" fmla="*/ 8 w 17"/>
                <a:gd name="T5" fmla="*/ 3 h 19"/>
                <a:gd name="T6" fmla="*/ 8 w 17"/>
                <a:gd name="T7" fmla="*/ 7 h 19"/>
                <a:gd name="T8" fmla="*/ 8 w 17"/>
                <a:gd name="T9" fmla="*/ 7 h 19"/>
                <a:gd name="T10" fmla="*/ 5 w 17"/>
                <a:gd name="T11" fmla="*/ 8 h 19"/>
                <a:gd name="T12" fmla="*/ 3 w 17"/>
                <a:gd name="T13" fmla="*/ 9 h 19"/>
                <a:gd name="T14" fmla="*/ 0 w 17"/>
                <a:gd name="T15" fmla="*/ 9 h 19"/>
                <a:gd name="T16" fmla="*/ 0 w 17"/>
                <a:gd name="T17" fmla="*/ 9 h 19"/>
                <a:gd name="T18" fmla="*/ 0 w 17"/>
                <a:gd name="T19" fmla="*/ 9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16" y="0"/>
                  </a:moveTo>
                  <a:lnTo>
                    <a:pt x="14" y="3"/>
                  </a:lnTo>
                  <a:lnTo>
                    <a:pt x="13" y="3"/>
                  </a:lnTo>
                  <a:lnTo>
                    <a:pt x="10" y="7"/>
                  </a:lnTo>
                  <a:lnTo>
                    <a:pt x="9" y="7"/>
                  </a:lnTo>
                  <a:lnTo>
                    <a:pt x="5" y="8"/>
                  </a:lnTo>
                  <a:lnTo>
                    <a:pt x="3" y="11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3" name="Freeform 55"/>
            <p:cNvSpPr>
              <a:spLocks/>
            </p:cNvSpPr>
            <p:nvPr/>
          </p:nvSpPr>
          <p:spPr bwMode="auto">
            <a:xfrm>
              <a:off x="2377" y="3337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3 h 18"/>
                <a:gd name="T4" fmla="*/ 8 w 17"/>
                <a:gd name="T5" fmla="*/ 4 h 18"/>
                <a:gd name="T6" fmla="*/ 7 w 17"/>
                <a:gd name="T7" fmla="*/ 9 h 18"/>
                <a:gd name="T8" fmla="*/ 5 w 17"/>
                <a:gd name="T9" fmla="*/ 9 h 18"/>
                <a:gd name="T10" fmla="*/ 2 w 17"/>
                <a:gd name="T11" fmla="*/ 9 h 18"/>
                <a:gd name="T12" fmla="*/ 1 w 17"/>
                <a:gd name="T13" fmla="*/ 9 h 18"/>
                <a:gd name="T14" fmla="*/ 0 w 17"/>
                <a:gd name="T15" fmla="*/ 9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5" y="3"/>
                  </a:lnTo>
                  <a:lnTo>
                    <a:pt x="12" y="4"/>
                  </a:lnTo>
                  <a:lnTo>
                    <a:pt x="7" y="12"/>
                  </a:lnTo>
                  <a:lnTo>
                    <a:pt x="5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4" name="Freeform 56"/>
            <p:cNvSpPr>
              <a:spLocks/>
            </p:cNvSpPr>
            <p:nvPr/>
          </p:nvSpPr>
          <p:spPr bwMode="auto">
            <a:xfrm>
              <a:off x="2385" y="3358"/>
              <a:ext cx="16" cy="16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0 h 18"/>
                <a:gd name="T6" fmla="*/ 8 w 17"/>
                <a:gd name="T7" fmla="*/ 4 h 18"/>
                <a:gd name="T8" fmla="*/ 6 w 17"/>
                <a:gd name="T9" fmla="*/ 4 h 18"/>
                <a:gd name="T10" fmla="*/ 3 w 17"/>
                <a:gd name="T11" fmla="*/ 4 h 18"/>
                <a:gd name="T12" fmla="*/ 1 w 17"/>
                <a:gd name="T13" fmla="*/ 4 h 18"/>
                <a:gd name="T14" fmla="*/ 0 w 17"/>
                <a:gd name="T15" fmla="*/ 4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16" y="0"/>
                  </a:moveTo>
                  <a:lnTo>
                    <a:pt x="16" y="0"/>
                  </a:lnTo>
                  <a:lnTo>
                    <a:pt x="12" y="0"/>
                  </a:lnTo>
                  <a:lnTo>
                    <a:pt x="9" y="4"/>
                  </a:lnTo>
                  <a:lnTo>
                    <a:pt x="6" y="10"/>
                  </a:lnTo>
                  <a:lnTo>
                    <a:pt x="3" y="13"/>
                  </a:lnTo>
                  <a:lnTo>
                    <a:pt x="1" y="14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5" name="Freeform 57"/>
            <p:cNvSpPr>
              <a:spLocks/>
            </p:cNvSpPr>
            <p:nvPr/>
          </p:nvSpPr>
          <p:spPr bwMode="auto">
            <a:xfrm>
              <a:off x="2389" y="3374"/>
              <a:ext cx="17" cy="17"/>
            </a:xfrm>
            <a:custGeom>
              <a:avLst/>
              <a:gdLst>
                <a:gd name="T0" fmla="*/ 16 w 17"/>
                <a:gd name="T1" fmla="*/ 0 h 19"/>
                <a:gd name="T2" fmla="*/ 14 w 17"/>
                <a:gd name="T3" fmla="*/ 0 h 19"/>
                <a:gd name="T4" fmla="*/ 12 w 17"/>
                <a:gd name="T5" fmla="*/ 4 h 19"/>
                <a:gd name="T6" fmla="*/ 8 w 17"/>
                <a:gd name="T7" fmla="*/ 4 h 19"/>
                <a:gd name="T8" fmla="*/ 7 w 17"/>
                <a:gd name="T9" fmla="*/ 4 h 19"/>
                <a:gd name="T10" fmla="*/ 4 w 17"/>
                <a:gd name="T11" fmla="*/ 4 h 19"/>
                <a:gd name="T12" fmla="*/ 3 w 17"/>
                <a:gd name="T13" fmla="*/ 4 h 19"/>
                <a:gd name="T14" fmla="*/ 0 w 17"/>
                <a:gd name="T15" fmla="*/ 4 h 19"/>
                <a:gd name="T16" fmla="*/ 0 w 17"/>
                <a:gd name="T17" fmla="*/ 4 h 19"/>
                <a:gd name="T18" fmla="*/ 0 w 17"/>
                <a:gd name="T19" fmla="*/ 4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9"/>
                <a:gd name="T32" fmla="*/ 17 w 17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9">
                  <a:moveTo>
                    <a:pt x="16" y="0"/>
                  </a:moveTo>
                  <a:lnTo>
                    <a:pt x="14" y="0"/>
                  </a:lnTo>
                  <a:lnTo>
                    <a:pt x="12" y="6"/>
                  </a:lnTo>
                  <a:lnTo>
                    <a:pt x="8" y="4"/>
                  </a:lnTo>
                  <a:lnTo>
                    <a:pt x="7" y="8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6" name="Freeform 58"/>
            <p:cNvSpPr>
              <a:spLocks/>
            </p:cNvSpPr>
            <p:nvPr/>
          </p:nvSpPr>
          <p:spPr bwMode="auto">
            <a:xfrm>
              <a:off x="2389" y="3393"/>
              <a:ext cx="17" cy="17"/>
            </a:xfrm>
            <a:custGeom>
              <a:avLst/>
              <a:gdLst>
                <a:gd name="T0" fmla="*/ 16 w 17"/>
                <a:gd name="T1" fmla="*/ 0 h 18"/>
                <a:gd name="T2" fmla="*/ 12 w 17"/>
                <a:gd name="T3" fmla="*/ 3 h 18"/>
                <a:gd name="T4" fmla="*/ 10 w 17"/>
                <a:gd name="T5" fmla="*/ 6 h 18"/>
                <a:gd name="T6" fmla="*/ 7 w 17"/>
                <a:gd name="T7" fmla="*/ 9 h 18"/>
                <a:gd name="T8" fmla="*/ 8 w 17"/>
                <a:gd name="T9" fmla="*/ 9 h 18"/>
                <a:gd name="T10" fmla="*/ 3 w 17"/>
                <a:gd name="T11" fmla="*/ 9 h 18"/>
                <a:gd name="T12" fmla="*/ 1 w 17"/>
                <a:gd name="T13" fmla="*/ 9 h 18"/>
                <a:gd name="T14" fmla="*/ 0 w 17"/>
                <a:gd name="T15" fmla="*/ 9 h 18"/>
                <a:gd name="T16" fmla="*/ 16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2" y="3"/>
                  </a:lnTo>
                  <a:lnTo>
                    <a:pt x="10" y="6"/>
                  </a:lnTo>
                  <a:lnTo>
                    <a:pt x="7" y="9"/>
                  </a:lnTo>
                  <a:lnTo>
                    <a:pt x="8" y="14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7" name="Freeform 59"/>
            <p:cNvSpPr>
              <a:spLocks/>
            </p:cNvSpPr>
            <p:nvPr/>
          </p:nvSpPr>
          <p:spPr bwMode="auto">
            <a:xfrm>
              <a:off x="2389" y="3393"/>
              <a:ext cx="17" cy="17"/>
            </a:xfrm>
            <a:custGeom>
              <a:avLst/>
              <a:gdLst>
                <a:gd name="T0" fmla="*/ 16 w 17"/>
                <a:gd name="T1" fmla="*/ 0 h 18"/>
                <a:gd name="T2" fmla="*/ 12 w 17"/>
                <a:gd name="T3" fmla="*/ 3 h 18"/>
                <a:gd name="T4" fmla="*/ 10 w 17"/>
                <a:gd name="T5" fmla="*/ 6 h 18"/>
                <a:gd name="T6" fmla="*/ 7 w 17"/>
                <a:gd name="T7" fmla="*/ 9 h 18"/>
                <a:gd name="T8" fmla="*/ 8 w 17"/>
                <a:gd name="T9" fmla="*/ 9 h 18"/>
                <a:gd name="T10" fmla="*/ 3 w 17"/>
                <a:gd name="T11" fmla="*/ 9 h 18"/>
                <a:gd name="T12" fmla="*/ 1 w 17"/>
                <a:gd name="T13" fmla="*/ 9 h 18"/>
                <a:gd name="T14" fmla="*/ 0 w 17"/>
                <a:gd name="T15" fmla="*/ 9 h 18"/>
                <a:gd name="T16" fmla="*/ 16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2" y="3"/>
                  </a:lnTo>
                  <a:lnTo>
                    <a:pt x="10" y="6"/>
                  </a:lnTo>
                  <a:lnTo>
                    <a:pt x="7" y="9"/>
                  </a:lnTo>
                  <a:lnTo>
                    <a:pt x="8" y="14"/>
                  </a:lnTo>
                  <a:lnTo>
                    <a:pt x="3" y="10"/>
                  </a:lnTo>
                  <a:lnTo>
                    <a:pt x="1" y="16"/>
                  </a:lnTo>
                  <a:lnTo>
                    <a:pt x="0" y="17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8" name="Freeform 60"/>
            <p:cNvSpPr>
              <a:spLocks/>
            </p:cNvSpPr>
            <p:nvPr/>
          </p:nvSpPr>
          <p:spPr bwMode="auto">
            <a:xfrm>
              <a:off x="2390" y="3408"/>
              <a:ext cx="17" cy="16"/>
            </a:xfrm>
            <a:custGeom>
              <a:avLst/>
              <a:gdLst>
                <a:gd name="T0" fmla="*/ 16 w 17"/>
                <a:gd name="T1" fmla="*/ 1 h 17"/>
                <a:gd name="T2" fmla="*/ 12 w 17"/>
                <a:gd name="T3" fmla="*/ 0 h 17"/>
                <a:gd name="T4" fmla="*/ 10 w 17"/>
                <a:gd name="T5" fmla="*/ 0 h 17"/>
                <a:gd name="T6" fmla="*/ 11 w 17"/>
                <a:gd name="T7" fmla="*/ 7 h 17"/>
                <a:gd name="T8" fmla="*/ 7 w 17"/>
                <a:gd name="T9" fmla="*/ 5 h 17"/>
                <a:gd name="T10" fmla="*/ 5 w 17"/>
                <a:gd name="T11" fmla="*/ 6 h 17"/>
                <a:gd name="T12" fmla="*/ 2 w 17"/>
                <a:gd name="T13" fmla="*/ 8 h 17"/>
                <a:gd name="T14" fmla="*/ 0 w 17"/>
                <a:gd name="T15" fmla="*/ 8 h 17"/>
                <a:gd name="T16" fmla="*/ 0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"/>
                  </a:moveTo>
                  <a:lnTo>
                    <a:pt x="12" y="0"/>
                  </a:lnTo>
                  <a:lnTo>
                    <a:pt x="10" y="0"/>
                  </a:lnTo>
                  <a:lnTo>
                    <a:pt x="11" y="7"/>
                  </a:lnTo>
                  <a:lnTo>
                    <a:pt x="7" y="5"/>
                  </a:lnTo>
                  <a:lnTo>
                    <a:pt x="5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69" name="Freeform 61"/>
            <p:cNvSpPr>
              <a:spLocks/>
            </p:cNvSpPr>
            <p:nvPr/>
          </p:nvSpPr>
          <p:spPr bwMode="auto">
            <a:xfrm>
              <a:off x="2390" y="3429"/>
              <a:ext cx="17" cy="17"/>
            </a:xfrm>
            <a:custGeom>
              <a:avLst/>
              <a:gdLst>
                <a:gd name="T0" fmla="*/ 16 w 17"/>
                <a:gd name="T1" fmla="*/ 0 h 18"/>
                <a:gd name="T2" fmla="*/ 15 w 17"/>
                <a:gd name="T3" fmla="*/ 9 h 18"/>
                <a:gd name="T4" fmla="*/ 9 w 17"/>
                <a:gd name="T5" fmla="*/ 9 h 18"/>
                <a:gd name="T6" fmla="*/ 5 w 17"/>
                <a:gd name="T7" fmla="*/ 4 h 18"/>
                <a:gd name="T8" fmla="*/ 4 w 17"/>
                <a:gd name="T9" fmla="*/ 9 h 18"/>
                <a:gd name="T10" fmla="*/ 2 w 17"/>
                <a:gd name="T11" fmla="*/ 9 h 18"/>
                <a:gd name="T12" fmla="*/ 0 w 17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6" y="0"/>
                  </a:moveTo>
                  <a:lnTo>
                    <a:pt x="15" y="10"/>
                  </a:lnTo>
                  <a:lnTo>
                    <a:pt x="9" y="9"/>
                  </a:lnTo>
                  <a:lnTo>
                    <a:pt x="5" y="4"/>
                  </a:lnTo>
                  <a:lnTo>
                    <a:pt x="4" y="16"/>
                  </a:lnTo>
                  <a:lnTo>
                    <a:pt x="2" y="13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0" name="Freeform 62"/>
            <p:cNvSpPr>
              <a:spLocks/>
            </p:cNvSpPr>
            <p:nvPr/>
          </p:nvSpPr>
          <p:spPr bwMode="auto">
            <a:xfrm>
              <a:off x="2389" y="3449"/>
              <a:ext cx="17" cy="17"/>
            </a:xfrm>
            <a:custGeom>
              <a:avLst/>
              <a:gdLst>
                <a:gd name="T0" fmla="*/ 16 w 17"/>
                <a:gd name="T1" fmla="*/ 2 h 18"/>
                <a:gd name="T2" fmla="*/ 15 w 17"/>
                <a:gd name="T3" fmla="*/ 1 h 18"/>
                <a:gd name="T4" fmla="*/ 13 w 17"/>
                <a:gd name="T5" fmla="*/ 0 h 18"/>
                <a:gd name="T6" fmla="*/ 11 w 17"/>
                <a:gd name="T7" fmla="*/ 9 h 18"/>
                <a:gd name="T8" fmla="*/ 10 w 17"/>
                <a:gd name="T9" fmla="*/ 7 h 18"/>
                <a:gd name="T10" fmla="*/ 9 w 17"/>
                <a:gd name="T11" fmla="*/ 9 h 18"/>
                <a:gd name="T12" fmla="*/ 6 w 17"/>
                <a:gd name="T13" fmla="*/ 9 h 18"/>
                <a:gd name="T14" fmla="*/ 5 w 17"/>
                <a:gd name="T15" fmla="*/ 9 h 18"/>
                <a:gd name="T16" fmla="*/ 2 w 17"/>
                <a:gd name="T17" fmla="*/ 6 h 18"/>
                <a:gd name="T18" fmla="*/ 2 w 17"/>
                <a:gd name="T19" fmla="*/ 9 h 18"/>
                <a:gd name="T20" fmla="*/ 0 w 17"/>
                <a:gd name="T21" fmla="*/ 9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8"/>
                <a:gd name="T35" fmla="*/ 17 w 17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8">
                  <a:moveTo>
                    <a:pt x="16" y="2"/>
                  </a:moveTo>
                  <a:lnTo>
                    <a:pt x="15" y="1"/>
                  </a:lnTo>
                  <a:lnTo>
                    <a:pt x="13" y="0"/>
                  </a:lnTo>
                  <a:lnTo>
                    <a:pt x="11" y="9"/>
                  </a:lnTo>
                  <a:lnTo>
                    <a:pt x="10" y="7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5" y="9"/>
                  </a:lnTo>
                  <a:lnTo>
                    <a:pt x="2" y="6"/>
                  </a:lnTo>
                  <a:lnTo>
                    <a:pt x="2" y="17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1" name="Freeform 63"/>
            <p:cNvSpPr>
              <a:spLocks/>
            </p:cNvSpPr>
            <p:nvPr/>
          </p:nvSpPr>
          <p:spPr bwMode="auto">
            <a:xfrm>
              <a:off x="2385" y="3472"/>
              <a:ext cx="16" cy="16"/>
            </a:xfrm>
            <a:custGeom>
              <a:avLst/>
              <a:gdLst>
                <a:gd name="T0" fmla="*/ 8 w 17"/>
                <a:gd name="T1" fmla="*/ 4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2 h 17"/>
                <a:gd name="T8" fmla="*/ 8 w 17"/>
                <a:gd name="T9" fmla="*/ 0 h 17"/>
                <a:gd name="T10" fmla="*/ 8 w 17"/>
                <a:gd name="T11" fmla="*/ 0 h 17"/>
                <a:gd name="T12" fmla="*/ 4 w 17"/>
                <a:gd name="T13" fmla="*/ 8 h 17"/>
                <a:gd name="T14" fmla="*/ 3 w 17"/>
                <a:gd name="T15" fmla="*/ 8 h 17"/>
                <a:gd name="T16" fmla="*/ 1 w 17"/>
                <a:gd name="T17" fmla="*/ 8 h 17"/>
                <a:gd name="T18" fmla="*/ 0 w 17"/>
                <a:gd name="T19" fmla="*/ 8 h 17"/>
                <a:gd name="T20" fmla="*/ 0 w 17"/>
                <a:gd name="T21" fmla="*/ 8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6" y="4"/>
                  </a:moveTo>
                  <a:lnTo>
                    <a:pt x="15" y="3"/>
                  </a:lnTo>
                  <a:lnTo>
                    <a:pt x="14" y="3"/>
                  </a:lnTo>
                  <a:lnTo>
                    <a:pt x="11" y="2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4" y="10"/>
                  </a:lnTo>
                  <a:lnTo>
                    <a:pt x="3" y="10"/>
                  </a:lnTo>
                  <a:lnTo>
                    <a:pt x="1" y="9"/>
                  </a:lnTo>
                  <a:lnTo>
                    <a:pt x="0" y="16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2" name="Freeform 64"/>
            <p:cNvSpPr>
              <a:spLocks/>
            </p:cNvSpPr>
            <p:nvPr/>
          </p:nvSpPr>
          <p:spPr bwMode="auto">
            <a:xfrm>
              <a:off x="2379" y="3493"/>
              <a:ext cx="16" cy="16"/>
            </a:xfrm>
            <a:custGeom>
              <a:avLst/>
              <a:gdLst>
                <a:gd name="T0" fmla="*/ 8 w 17"/>
                <a:gd name="T1" fmla="*/ 5 h 17"/>
                <a:gd name="T2" fmla="*/ 8 w 17"/>
                <a:gd name="T3" fmla="*/ 0 h 17"/>
                <a:gd name="T4" fmla="*/ 6 w 17"/>
                <a:gd name="T5" fmla="*/ 5 h 17"/>
                <a:gd name="T6" fmla="*/ 4 w 17"/>
                <a:gd name="T7" fmla="*/ 5 h 17"/>
                <a:gd name="T8" fmla="*/ 3 w 17"/>
                <a:gd name="T9" fmla="*/ 4 h 17"/>
                <a:gd name="T10" fmla="*/ 0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5"/>
                  </a:moveTo>
                  <a:lnTo>
                    <a:pt x="9" y="0"/>
                  </a:lnTo>
                  <a:lnTo>
                    <a:pt x="6" y="5"/>
                  </a:lnTo>
                  <a:lnTo>
                    <a:pt x="4" y="5"/>
                  </a:lnTo>
                  <a:lnTo>
                    <a:pt x="3" y="4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3" name="Freeform 65"/>
            <p:cNvSpPr>
              <a:spLocks/>
            </p:cNvSpPr>
            <p:nvPr/>
          </p:nvSpPr>
          <p:spPr bwMode="auto">
            <a:xfrm>
              <a:off x="2375" y="351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4 w 17"/>
                <a:gd name="T9" fmla="*/ 8 h 17"/>
                <a:gd name="T10" fmla="*/ 0 w 17"/>
                <a:gd name="T11" fmla="*/ 8 h 17"/>
                <a:gd name="T12" fmla="*/ 7 w 17"/>
                <a:gd name="T13" fmla="*/ 0 h 17"/>
                <a:gd name="T14" fmla="*/ 5 w 17"/>
                <a:gd name="T15" fmla="*/ 0 h 17"/>
                <a:gd name="T16" fmla="*/ 4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4" y="16"/>
                  </a:lnTo>
                  <a:lnTo>
                    <a:pt x="12" y="15"/>
                  </a:lnTo>
                  <a:lnTo>
                    <a:pt x="11" y="15"/>
                  </a:lnTo>
                  <a:lnTo>
                    <a:pt x="4" y="14"/>
                  </a:lnTo>
                  <a:lnTo>
                    <a:pt x="0" y="14"/>
                  </a:lnTo>
                  <a:lnTo>
                    <a:pt x="7" y="0"/>
                  </a:lnTo>
                  <a:lnTo>
                    <a:pt x="5" y="0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4" name="Freeform 66"/>
            <p:cNvSpPr>
              <a:spLocks/>
            </p:cNvSpPr>
            <p:nvPr/>
          </p:nvSpPr>
          <p:spPr bwMode="auto">
            <a:xfrm>
              <a:off x="2370" y="352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7 w 17"/>
                <a:gd name="T9" fmla="*/ 7 h 17"/>
                <a:gd name="T10" fmla="*/ 3 w 17"/>
                <a:gd name="T11" fmla="*/ 6 h 17"/>
                <a:gd name="T12" fmla="*/ 5 w 17"/>
                <a:gd name="T13" fmla="*/ 0 h 17"/>
                <a:gd name="T14" fmla="*/ 4 w 17"/>
                <a:gd name="T15" fmla="*/ 1 h 17"/>
                <a:gd name="T16" fmla="*/ 2 w 17"/>
                <a:gd name="T17" fmla="*/ 0 h 17"/>
                <a:gd name="T18" fmla="*/ 0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1" y="16"/>
                  </a:moveTo>
                  <a:lnTo>
                    <a:pt x="16" y="10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7" y="7"/>
                  </a:lnTo>
                  <a:lnTo>
                    <a:pt x="3" y="6"/>
                  </a:lnTo>
                  <a:lnTo>
                    <a:pt x="5" y="0"/>
                  </a:lnTo>
                  <a:lnTo>
                    <a:pt x="4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5" name="Freeform 67"/>
            <p:cNvSpPr>
              <a:spLocks/>
            </p:cNvSpPr>
            <p:nvPr/>
          </p:nvSpPr>
          <p:spPr bwMode="auto">
            <a:xfrm>
              <a:off x="2364" y="354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6 h 17"/>
                <a:gd name="T10" fmla="*/ 8 w 17"/>
                <a:gd name="T11" fmla="*/ 3 h 17"/>
                <a:gd name="T12" fmla="*/ 4 w 17"/>
                <a:gd name="T13" fmla="*/ 0 h 17"/>
                <a:gd name="T14" fmla="*/ 2 w 17"/>
                <a:gd name="T15" fmla="*/ 0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5" y="16"/>
                  </a:moveTo>
                  <a:lnTo>
                    <a:pt x="16" y="12"/>
                  </a:lnTo>
                  <a:lnTo>
                    <a:pt x="16" y="9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8" y="3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6" name="Freeform 68"/>
            <p:cNvSpPr>
              <a:spLocks/>
            </p:cNvSpPr>
            <p:nvPr/>
          </p:nvSpPr>
          <p:spPr bwMode="auto">
            <a:xfrm>
              <a:off x="2355" y="355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6 h 17"/>
                <a:gd name="T12" fmla="*/ 3 w 17"/>
                <a:gd name="T13" fmla="*/ 7 h 17"/>
                <a:gd name="T14" fmla="*/ 0 w 17"/>
                <a:gd name="T15" fmla="*/ 6 h 17"/>
                <a:gd name="T16" fmla="*/ 0 w 17"/>
                <a:gd name="T17" fmla="*/ 1 h 17"/>
                <a:gd name="T18" fmla="*/ 2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6"/>
                  </a:moveTo>
                  <a:lnTo>
                    <a:pt x="16" y="16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9" y="9"/>
                  </a:lnTo>
                  <a:lnTo>
                    <a:pt x="10" y="6"/>
                  </a:lnTo>
                  <a:lnTo>
                    <a:pt x="3" y="7"/>
                  </a:lnTo>
                  <a:lnTo>
                    <a:pt x="0" y="6"/>
                  </a:lnTo>
                  <a:lnTo>
                    <a:pt x="0" y="1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7" name="Freeform 69"/>
            <p:cNvSpPr>
              <a:spLocks/>
            </p:cNvSpPr>
            <p:nvPr/>
          </p:nvSpPr>
          <p:spPr bwMode="auto">
            <a:xfrm>
              <a:off x="2341" y="357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7 h 17"/>
                <a:gd name="T8" fmla="*/ 8 w 17"/>
                <a:gd name="T9" fmla="*/ 5 h 17"/>
                <a:gd name="T10" fmla="*/ 8 w 17"/>
                <a:gd name="T11" fmla="*/ 3 h 17"/>
                <a:gd name="T12" fmla="*/ 7 w 17"/>
                <a:gd name="T13" fmla="*/ 1 h 17"/>
                <a:gd name="T14" fmla="*/ 2 w 17"/>
                <a:gd name="T15" fmla="*/ 0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5" y="16"/>
                  </a:moveTo>
                  <a:lnTo>
                    <a:pt x="14" y="11"/>
                  </a:lnTo>
                  <a:lnTo>
                    <a:pt x="16" y="9"/>
                  </a:lnTo>
                  <a:lnTo>
                    <a:pt x="12" y="7"/>
                  </a:lnTo>
                  <a:lnTo>
                    <a:pt x="10" y="5"/>
                  </a:lnTo>
                  <a:lnTo>
                    <a:pt x="9" y="3"/>
                  </a:lnTo>
                  <a:lnTo>
                    <a:pt x="7" y="1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8" name="Freeform 70"/>
            <p:cNvSpPr>
              <a:spLocks/>
            </p:cNvSpPr>
            <p:nvPr/>
          </p:nvSpPr>
          <p:spPr bwMode="auto">
            <a:xfrm>
              <a:off x="2233" y="3297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1 w 17"/>
                <a:gd name="T3" fmla="*/ 5 h 17"/>
                <a:gd name="T4" fmla="*/ 3 w 17"/>
                <a:gd name="T5" fmla="*/ 5 h 17"/>
                <a:gd name="T6" fmla="*/ 8 w 17"/>
                <a:gd name="T7" fmla="*/ 7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0" y="0"/>
                  </a:moveTo>
                  <a:lnTo>
                    <a:pt x="1" y="5"/>
                  </a:lnTo>
                  <a:lnTo>
                    <a:pt x="3" y="5"/>
                  </a:lnTo>
                  <a:lnTo>
                    <a:pt x="10" y="7"/>
                  </a:lnTo>
                  <a:lnTo>
                    <a:pt x="12" y="10"/>
                  </a:lnTo>
                  <a:lnTo>
                    <a:pt x="14" y="12"/>
                  </a:lnTo>
                  <a:lnTo>
                    <a:pt x="16" y="12"/>
                  </a:lnTo>
                  <a:lnTo>
                    <a:pt x="15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79" name="Freeform 71"/>
            <p:cNvSpPr>
              <a:spLocks/>
            </p:cNvSpPr>
            <p:nvPr/>
          </p:nvSpPr>
          <p:spPr bwMode="auto">
            <a:xfrm>
              <a:off x="2222" y="3309"/>
              <a:ext cx="17" cy="16"/>
            </a:xfrm>
            <a:custGeom>
              <a:avLst/>
              <a:gdLst>
                <a:gd name="T0" fmla="*/ 0 w 17"/>
                <a:gd name="T1" fmla="*/ 0 h 17"/>
                <a:gd name="T2" fmla="*/ 6 w 17"/>
                <a:gd name="T3" fmla="*/ 8 h 17"/>
                <a:gd name="T4" fmla="*/ 9 w 17"/>
                <a:gd name="T5" fmla="*/ 8 h 17"/>
                <a:gd name="T6" fmla="*/ 15 w 17"/>
                <a:gd name="T7" fmla="*/ 8 h 17"/>
                <a:gd name="T8" fmla="*/ 16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6" y="10"/>
                  </a:lnTo>
                  <a:lnTo>
                    <a:pt x="9" y="9"/>
                  </a:lnTo>
                  <a:lnTo>
                    <a:pt x="15" y="1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0" name="Freeform 72"/>
            <p:cNvSpPr>
              <a:spLocks/>
            </p:cNvSpPr>
            <p:nvPr/>
          </p:nvSpPr>
          <p:spPr bwMode="auto">
            <a:xfrm>
              <a:off x="2215" y="3323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2 w 17"/>
                <a:gd name="T5" fmla="*/ 0 h 17"/>
                <a:gd name="T6" fmla="*/ 7 w 17"/>
                <a:gd name="T7" fmla="*/ 1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7" y="1"/>
                  </a:lnTo>
                  <a:lnTo>
                    <a:pt x="11" y="8"/>
                  </a:lnTo>
                  <a:lnTo>
                    <a:pt x="10" y="14"/>
                  </a:lnTo>
                  <a:lnTo>
                    <a:pt x="12" y="13"/>
                  </a:lnTo>
                  <a:lnTo>
                    <a:pt x="13" y="16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1" name="Freeform 73"/>
            <p:cNvSpPr>
              <a:spLocks/>
            </p:cNvSpPr>
            <p:nvPr/>
          </p:nvSpPr>
          <p:spPr bwMode="auto">
            <a:xfrm>
              <a:off x="2202" y="3336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6 w 17"/>
                <a:gd name="T5" fmla="*/ 2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2" name="Freeform 74"/>
            <p:cNvSpPr>
              <a:spLocks/>
            </p:cNvSpPr>
            <p:nvPr/>
          </p:nvSpPr>
          <p:spPr bwMode="auto">
            <a:xfrm>
              <a:off x="2194" y="3348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0"/>
                  </a:moveTo>
                  <a:lnTo>
                    <a:pt x="10" y="8"/>
                  </a:lnTo>
                  <a:lnTo>
                    <a:pt x="11" y="11"/>
                  </a:lnTo>
                  <a:lnTo>
                    <a:pt x="16" y="11"/>
                  </a:lnTo>
                  <a:lnTo>
                    <a:pt x="14" y="16"/>
                  </a:lnTo>
                  <a:lnTo>
                    <a:pt x="15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3" name="Freeform 75"/>
            <p:cNvSpPr>
              <a:spLocks/>
            </p:cNvSpPr>
            <p:nvPr/>
          </p:nvSpPr>
          <p:spPr bwMode="auto">
            <a:xfrm>
              <a:off x="2185" y="3364"/>
              <a:ext cx="17" cy="16"/>
            </a:xfrm>
            <a:custGeom>
              <a:avLst/>
              <a:gdLst>
                <a:gd name="T0" fmla="*/ 0 w 17"/>
                <a:gd name="T1" fmla="*/ 5 h 17"/>
                <a:gd name="T2" fmla="*/ 10 w 17"/>
                <a:gd name="T3" fmla="*/ 0 h 17"/>
                <a:gd name="T4" fmla="*/ 14 w 17"/>
                <a:gd name="T5" fmla="*/ 8 h 17"/>
                <a:gd name="T6" fmla="*/ 16 w 17"/>
                <a:gd name="T7" fmla="*/ 8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5"/>
                  </a:moveTo>
                  <a:lnTo>
                    <a:pt x="10" y="0"/>
                  </a:lnTo>
                  <a:lnTo>
                    <a:pt x="14" y="8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4" name="Freeform 76"/>
            <p:cNvSpPr>
              <a:spLocks/>
            </p:cNvSpPr>
            <p:nvPr/>
          </p:nvSpPr>
          <p:spPr bwMode="auto">
            <a:xfrm>
              <a:off x="2180" y="3391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3 w 17"/>
                <a:gd name="T3" fmla="*/ 8 h 17"/>
                <a:gd name="T4" fmla="*/ 5 w 17"/>
                <a:gd name="T5" fmla="*/ 8 h 17"/>
                <a:gd name="T6" fmla="*/ 8 w 17"/>
                <a:gd name="T7" fmla="*/ 0 h 17"/>
                <a:gd name="T8" fmla="*/ 8 w 17"/>
                <a:gd name="T9" fmla="*/ 1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0"/>
                  </a:moveTo>
                  <a:lnTo>
                    <a:pt x="3" y="14"/>
                  </a:lnTo>
                  <a:lnTo>
                    <a:pt x="5" y="16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5" name="Freeform 77"/>
            <p:cNvSpPr>
              <a:spLocks/>
            </p:cNvSpPr>
            <p:nvPr/>
          </p:nvSpPr>
          <p:spPr bwMode="auto">
            <a:xfrm>
              <a:off x="2177" y="340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6 w 17"/>
                <a:gd name="T3" fmla="*/ 8 h 17"/>
                <a:gd name="T4" fmla="*/ 8 w 17"/>
                <a:gd name="T5" fmla="*/ 0 h 17"/>
                <a:gd name="T6" fmla="*/ 8 w 17"/>
                <a:gd name="T7" fmla="*/ 4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16"/>
                  </a:moveTo>
                  <a:lnTo>
                    <a:pt x="6" y="10"/>
                  </a:lnTo>
                  <a:lnTo>
                    <a:pt x="10" y="0"/>
                  </a:lnTo>
                  <a:lnTo>
                    <a:pt x="16" y="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6" name="Freeform 78"/>
            <p:cNvSpPr>
              <a:spLocks/>
            </p:cNvSpPr>
            <p:nvPr/>
          </p:nvSpPr>
          <p:spPr bwMode="auto">
            <a:xfrm>
              <a:off x="2176" y="3432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9 h 19"/>
                <a:gd name="T4" fmla="*/ 8 w 17"/>
                <a:gd name="T5" fmla="*/ 0 h 19"/>
                <a:gd name="T6" fmla="*/ 0 60000 65536"/>
                <a:gd name="T7" fmla="*/ 0 60000 65536"/>
                <a:gd name="T8" fmla="*/ 0 60000 65536"/>
                <a:gd name="T9" fmla="*/ 0 w 17"/>
                <a:gd name="T10" fmla="*/ 0 h 19"/>
                <a:gd name="T11" fmla="*/ 17 w 17"/>
                <a:gd name="T12" fmla="*/ 19 h 1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9">
                  <a:moveTo>
                    <a:pt x="0" y="18"/>
                  </a:moveTo>
                  <a:lnTo>
                    <a:pt x="15" y="11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7" name="Freeform 79"/>
            <p:cNvSpPr>
              <a:spLocks/>
            </p:cNvSpPr>
            <p:nvPr/>
          </p:nvSpPr>
          <p:spPr bwMode="auto">
            <a:xfrm>
              <a:off x="2169" y="3453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5 w 17"/>
                <a:gd name="T5" fmla="*/ 9 h 18"/>
                <a:gd name="T6" fmla="*/ 8 w 17"/>
                <a:gd name="T7" fmla="*/ 9 h 18"/>
                <a:gd name="T8" fmla="*/ 8 w 17"/>
                <a:gd name="T9" fmla="*/ 4 h 18"/>
                <a:gd name="T10" fmla="*/ 8 w 17"/>
                <a:gd name="T11" fmla="*/ 0 h 18"/>
                <a:gd name="T12" fmla="*/ 8 w 17"/>
                <a:gd name="T13" fmla="*/ 8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0" y="17"/>
                  </a:moveTo>
                  <a:lnTo>
                    <a:pt x="0" y="17"/>
                  </a:lnTo>
                  <a:lnTo>
                    <a:pt x="5" y="9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13" y="0"/>
                  </a:lnTo>
                  <a:lnTo>
                    <a:pt x="16" y="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8" name="Freeform 80"/>
            <p:cNvSpPr>
              <a:spLocks/>
            </p:cNvSpPr>
            <p:nvPr/>
          </p:nvSpPr>
          <p:spPr bwMode="auto">
            <a:xfrm>
              <a:off x="2170" y="3473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7 w 17"/>
                <a:gd name="T3" fmla="*/ 5 h 18"/>
                <a:gd name="T4" fmla="*/ 8 w 17"/>
                <a:gd name="T5" fmla="*/ 2 h 18"/>
                <a:gd name="T6" fmla="*/ 8 w 17"/>
                <a:gd name="T7" fmla="*/ 0 h 18"/>
                <a:gd name="T8" fmla="*/ 8 w 17"/>
                <a:gd name="T9" fmla="*/ 5 h 18"/>
                <a:gd name="T10" fmla="*/ 8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0" y="17"/>
                  </a:moveTo>
                  <a:lnTo>
                    <a:pt x="7" y="5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3" y="5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89" name="Freeform 81"/>
            <p:cNvSpPr>
              <a:spLocks/>
            </p:cNvSpPr>
            <p:nvPr/>
          </p:nvSpPr>
          <p:spPr bwMode="auto">
            <a:xfrm>
              <a:off x="2170" y="3492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3 w 17"/>
                <a:gd name="T3" fmla="*/ 9 h 18"/>
                <a:gd name="T4" fmla="*/ 5 w 17"/>
                <a:gd name="T5" fmla="*/ 9 h 18"/>
                <a:gd name="T6" fmla="*/ 8 w 17"/>
                <a:gd name="T7" fmla="*/ 8 h 18"/>
                <a:gd name="T8" fmla="*/ 8 w 17"/>
                <a:gd name="T9" fmla="*/ 8 h 18"/>
                <a:gd name="T10" fmla="*/ 8 w 17"/>
                <a:gd name="T11" fmla="*/ 2 h 18"/>
                <a:gd name="T12" fmla="*/ 8 w 17"/>
                <a:gd name="T13" fmla="*/ 0 h 18"/>
                <a:gd name="T14" fmla="*/ 8 w 17"/>
                <a:gd name="T15" fmla="*/ 1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0" y="12"/>
                  </a:moveTo>
                  <a:lnTo>
                    <a:pt x="3" y="17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6" y="0"/>
                  </a:lnTo>
                  <a:lnTo>
                    <a:pt x="8" y="1"/>
                  </a:lnTo>
                  <a:lnTo>
                    <a:pt x="0" y="12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0" name="Freeform 82"/>
            <p:cNvSpPr>
              <a:spLocks/>
            </p:cNvSpPr>
            <p:nvPr/>
          </p:nvSpPr>
          <p:spPr bwMode="auto">
            <a:xfrm>
              <a:off x="2170" y="3492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3 w 17"/>
                <a:gd name="T3" fmla="*/ 9 h 18"/>
                <a:gd name="T4" fmla="*/ 5 w 17"/>
                <a:gd name="T5" fmla="*/ 9 h 18"/>
                <a:gd name="T6" fmla="*/ 8 w 17"/>
                <a:gd name="T7" fmla="*/ 8 h 18"/>
                <a:gd name="T8" fmla="*/ 8 w 17"/>
                <a:gd name="T9" fmla="*/ 8 h 18"/>
                <a:gd name="T10" fmla="*/ 8 w 17"/>
                <a:gd name="T11" fmla="*/ 2 h 18"/>
                <a:gd name="T12" fmla="*/ 8 w 17"/>
                <a:gd name="T13" fmla="*/ 0 h 18"/>
                <a:gd name="T14" fmla="*/ 8 w 17"/>
                <a:gd name="T15" fmla="*/ 1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0" y="12"/>
                  </a:moveTo>
                  <a:lnTo>
                    <a:pt x="3" y="17"/>
                  </a:lnTo>
                  <a:lnTo>
                    <a:pt x="5" y="13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5" y="2"/>
                  </a:lnTo>
                  <a:lnTo>
                    <a:pt x="16" y="0"/>
                  </a:lnTo>
                  <a:lnTo>
                    <a:pt x="8" y="1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1" name="Freeform 83"/>
            <p:cNvSpPr>
              <a:spLocks/>
            </p:cNvSpPr>
            <p:nvPr/>
          </p:nvSpPr>
          <p:spPr bwMode="auto">
            <a:xfrm>
              <a:off x="2176" y="3513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0 w 17"/>
                <a:gd name="T5" fmla="*/ 9 h 18"/>
                <a:gd name="T6" fmla="*/ 1 w 17"/>
                <a:gd name="T7" fmla="*/ 9 h 18"/>
                <a:gd name="T8" fmla="*/ 8 w 17"/>
                <a:gd name="T9" fmla="*/ 5 h 18"/>
                <a:gd name="T10" fmla="*/ 8 w 17"/>
                <a:gd name="T11" fmla="*/ 4 h 18"/>
                <a:gd name="T12" fmla="*/ 8 w 1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0" y="15"/>
                  </a:moveTo>
                  <a:lnTo>
                    <a:pt x="0" y="15"/>
                  </a:lnTo>
                  <a:lnTo>
                    <a:pt x="0" y="17"/>
                  </a:lnTo>
                  <a:lnTo>
                    <a:pt x="1" y="14"/>
                  </a:lnTo>
                  <a:lnTo>
                    <a:pt x="11" y="5"/>
                  </a:lnTo>
                  <a:lnTo>
                    <a:pt x="15" y="4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2" name="Freeform 84"/>
            <p:cNvSpPr>
              <a:spLocks/>
            </p:cNvSpPr>
            <p:nvPr/>
          </p:nvSpPr>
          <p:spPr bwMode="auto">
            <a:xfrm>
              <a:off x="2183" y="3527"/>
              <a:ext cx="17" cy="17"/>
            </a:xfrm>
            <a:custGeom>
              <a:avLst/>
              <a:gdLst>
                <a:gd name="T0" fmla="*/ 16 w 17"/>
                <a:gd name="T1" fmla="*/ 1 h 18"/>
                <a:gd name="T2" fmla="*/ 12 w 17"/>
                <a:gd name="T3" fmla="*/ 0 h 18"/>
                <a:gd name="T4" fmla="*/ 13 w 17"/>
                <a:gd name="T5" fmla="*/ 4 h 18"/>
                <a:gd name="T6" fmla="*/ 9 w 17"/>
                <a:gd name="T7" fmla="*/ 9 h 18"/>
                <a:gd name="T8" fmla="*/ 8 w 17"/>
                <a:gd name="T9" fmla="*/ 9 h 18"/>
                <a:gd name="T10" fmla="*/ 0 w 17"/>
                <a:gd name="T11" fmla="*/ 9 h 18"/>
                <a:gd name="T12" fmla="*/ 0 w 17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6" y="1"/>
                  </a:moveTo>
                  <a:lnTo>
                    <a:pt x="12" y="0"/>
                  </a:lnTo>
                  <a:lnTo>
                    <a:pt x="13" y="4"/>
                  </a:lnTo>
                  <a:lnTo>
                    <a:pt x="9" y="9"/>
                  </a:lnTo>
                  <a:lnTo>
                    <a:pt x="8" y="14"/>
                  </a:lnTo>
                  <a:lnTo>
                    <a:pt x="0" y="12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3" name="Freeform 85"/>
            <p:cNvSpPr>
              <a:spLocks/>
            </p:cNvSpPr>
            <p:nvPr/>
          </p:nvSpPr>
          <p:spPr bwMode="auto">
            <a:xfrm>
              <a:off x="2190" y="3539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9 h 18"/>
                <a:gd name="T6" fmla="*/ 8 w 17"/>
                <a:gd name="T7" fmla="*/ 9 h 18"/>
                <a:gd name="T8" fmla="*/ 5 w 17"/>
                <a:gd name="T9" fmla="*/ 9 h 18"/>
                <a:gd name="T10" fmla="*/ 6 w 17"/>
                <a:gd name="T11" fmla="*/ 9 h 18"/>
                <a:gd name="T12" fmla="*/ 0 w 17"/>
                <a:gd name="T13" fmla="*/ 9 h 18"/>
                <a:gd name="T14" fmla="*/ 5 w 17"/>
                <a:gd name="T15" fmla="*/ 5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3" y="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5" y="14"/>
                  </a:lnTo>
                  <a:lnTo>
                    <a:pt x="6" y="17"/>
                  </a:lnTo>
                  <a:lnTo>
                    <a:pt x="0" y="16"/>
                  </a:lnTo>
                  <a:lnTo>
                    <a:pt x="5" y="5"/>
                  </a:lnTo>
                  <a:lnTo>
                    <a:pt x="16" y="0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4" name="Freeform 86"/>
            <p:cNvSpPr>
              <a:spLocks/>
            </p:cNvSpPr>
            <p:nvPr/>
          </p:nvSpPr>
          <p:spPr bwMode="auto">
            <a:xfrm>
              <a:off x="2190" y="3539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9 h 18"/>
                <a:gd name="T6" fmla="*/ 8 w 17"/>
                <a:gd name="T7" fmla="*/ 9 h 18"/>
                <a:gd name="T8" fmla="*/ 5 w 17"/>
                <a:gd name="T9" fmla="*/ 9 h 18"/>
                <a:gd name="T10" fmla="*/ 6 w 17"/>
                <a:gd name="T11" fmla="*/ 9 h 18"/>
                <a:gd name="T12" fmla="*/ 0 w 17"/>
                <a:gd name="T13" fmla="*/ 9 h 18"/>
                <a:gd name="T14" fmla="*/ 5 w 17"/>
                <a:gd name="T15" fmla="*/ 5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0"/>
                  </a:moveTo>
                  <a:lnTo>
                    <a:pt x="13" y="0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5" y="14"/>
                  </a:lnTo>
                  <a:lnTo>
                    <a:pt x="6" y="17"/>
                  </a:lnTo>
                  <a:lnTo>
                    <a:pt x="0" y="16"/>
                  </a:lnTo>
                  <a:lnTo>
                    <a:pt x="5" y="5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5" name="Freeform 87"/>
            <p:cNvSpPr>
              <a:spLocks/>
            </p:cNvSpPr>
            <p:nvPr/>
          </p:nvSpPr>
          <p:spPr bwMode="auto">
            <a:xfrm>
              <a:off x="2197" y="3551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8 h 18"/>
                <a:gd name="T4" fmla="*/ 8 w 17"/>
                <a:gd name="T5" fmla="*/ 8 h 18"/>
                <a:gd name="T6" fmla="*/ 8 w 17"/>
                <a:gd name="T7" fmla="*/ 9 h 18"/>
                <a:gd name="T8" fmla="*/ 2 w 17"/>
                <a:gd name="T9" fmla="*/ 9 h 18"/>
                <a:gd name="T10" fmla="*/ 0 w 17"/>
                <a:gd name="T11" fmla="*/ 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16" y="0"/>
                  </a:moveTo>
                  <a:lnTo>
                    <a:pt x="15" y="8"/>
                  </a:lnTo>
                  <a:lnTo>
                    <a:pt x="9" y="8"/>
                  </a:lnTo>
                  <a:lnTo>
                    <a:pt x="9" y="15"/>
                  </a:lnTo>
                  <a:lnTo>
                    <a:pt x="2" y="17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6" name="Freeform 88"/>
            <p:cNvSpPr>
              <a:spLocks/>
            </p:cNvSpPr>
            <p:nvPr/>
          </p:nvSpPr>
          <p:spPr bwMode="auto">
            <a:xfrm>
              <a:off x="2206" y="3565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5 h 17"/>
                <a:gd name="T4" fmla="*/ 8 w 17"/>
                <a:gd name="T5" fmla="*/ 8 h 17"/>
                <a:gd name="T6" fmla="*/ 8 w 17"/>
                <a:gd name="T7" fmla="*/ 8 h 17"/>
                <a:gd name="T8" fmla="*/ 2 w 17"/>
                <a:gd name="T9" fmla="*/ 8 h 17"/>
                <a:gd name="T10" fmla="*/ 3 w 17"/>
                <a:gd name="T11" fmla="*/ 8 h 17"/>
                <a:gd name="T12" fmla="*/ 0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0"/>
                  </a:moveTo>
                  <a:lnTo>
                    <a:pt x="15" y="5"/>
                  </a:lnTo>
                  <a:lnTo>
                    <a:pt x="13" y="10"/>
                  </a:lnTo>
                  <a:lnTo>
                    <a:pt x="9" y="16"/>
                  </a:lnTo>
                  <a:lnTo>
                    <a:pt x="2" y="10"/>
                  </a:lnTo>
                  <a:lnTo>
                    <a:pt x="3" y="12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7" name="Freeform 89"/>
            <p:cNvSpPr>
              <a:spLocks/>
            </p:cNvSpPr>
            <p:nvPr/>
          </p:nvSpPr>
          <p:spPr bwMode="auto">
            <a:xfrm>
              <a:off x="2215" y="3575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2 h 17"/>
                <a:gd name="T4" fmla="*/ 8 w 17"/>
                <a:gd name="T5" fmla="*/ 6 h 17"/>
                <a:gd name="T6" fmla="*/ 8 w 17"/>
                <a:gd name="T7" fmla="*/ 8 h 17"/>
                <a:gd name="T8" fmla="*/ 4 w 17"/>
                <a:gd name="T9" fmla="*/ 8 h 17"/>
                <a:gd name="T10" fmla="*/ 0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0"/>
                  </a:moveTo>
                  <a:lnTo>
                    <a:pt x="15" y="2"/>
                  </a:lnTo>
                  <a:lnTo>
                    <a:pt x="14" y="6"/>
                  </a:lnTo>
                  <a:lnTo>
                    <a:pt x="8" y="15"/>
                  </a:lnTo>
                  <a:lnTo>
                    <a:pt x="4" y="1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8" name="Freeform 90"/>
            <p:cNvSpPr>
              <a:spLocks/>
            </p:cNvSpPr>
            <p:nvPr/>
          </p:nvSpPr>
          <p:spPr bwMode="auto">
            <a:xfrm>
              <a:off x="2224" y="3584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9 h 19"/>
                <a:gd name="T4" fmla="*/ 3 w 17"/>
                <a:gd name="T5" fmla="*/ 9 h 19"/>
                <a:gd name="T6" fmla="*/ 0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16" y="0"/>
                  </a:moveTo>
                  <a:lnTo>
                    <a:pt x="10" y="13"/>
                  </a:lnTo>
                  <a:lnTo>
                    <a:pt x="3" y="14"/>
                  </a:lnTo>
                  <a:lnTo>
                    <a:pt x="0" y="15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699" name="Freeform 91"/>
            <p:cNvSpPr>
              <a:spLocks/>
            </p:cNvSpPr>
            <p:nvPr/>
          </p:nvSpPr>
          <p:spPr bwMode="auto">
            <a:xfrm>
              <a:off x="2235" y="3592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5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8 h 17"/>
                <a:gd name="T10" fmla="*/ 0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5" y="0"/>
                  </a:moveTo>
                  <a:lnTo>
                    <a:pt x="16" y="5"/>
                  </a:lnTo>
                  <a:lnTo>
                    <a:pt x="15" y="11"/>
                  </a:lnTo>
                  <a:lnTo>
                    <a:pt x="7" y="16"/>
                  </a:lnTo>
                  <a:lnTo>
                    <a:pt x="0" y="13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0" name="Freeform 92"/>
            <p:cNvSpPr>
              <a:spLocks/>
            </p:cNvSpPr>
            <p:nvPr/>
          </p:nvSpPr>
          <p:spPr bwMode="auto">
            <a:xfrm>
              <a:off x="2254" y="3593"/>
              <a:ext cx="16" cy="19"/>
            </a:xfrm>
            <a:custGeom>
              <a:avLst/>
              <a:gdLst>
                <a:gd name="T0" fmla="*/ 0 w 17"/>
                <a:gd name="T1" fmla="*/ 0 h 20"/>
                <a:gd name="T2" fmla="*/ 0 w 17"/>
                <a:gd name="T3" fmla="*/ 1 h 20"/>
                <a:gd name="T4" fmla="*/ 8 w 17"/>
                <a:gd name="T5" fmla="*/ 8 h 20"/>
                <a:gd name="T6" fmla="*/ 8 w 17"/>
                <a:gd name="T7" fmla="*/ 10 h 20"/>
                <a:gd name="T8" fmla="*/ 8 w 17"/>
                <a:gd name="T9" fmla="*/ 1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0"/>
                <a:gd name="T17" fmla="*/ 17 w 17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0">
                  <a:moveTo>
                    <a:pt x="0" y="0"/>
                  </a:moveTo>
                  <a:lnTo>
                    <a:pt x="0" y="1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9" y="19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1" name="Freeform 93"/>
            <p:cNvSpPr>
              <a:spLocks/>
            </p:cNvSpPr>
            <p:nvPr/>
          </p:nvSpPr>
          <p:spPr bwMode="auto">
            <a:xfrm>
              <a:off x="2264" y="3599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6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0" y="0"/>
                  </a:moveTo>
                  <a:lnTo>
                    <a:pt x="6" y="12"/>
                  </a:lnTo>
                  <a:lnTo>
                    <a:pt x="16" y="13"/>
                  </a:lnTo>
                  <a:lnTo>
                    <a:pt x="12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2" name="Freeform 94"/>
            <p:cNvSpPr>
              <a:spLocks/>
            </p:cNvSpPr>
            <p:nvPr/>
          </p:nvSpPr>
          <p:spPr bwMode="auto">
            <a:xfrm>
              <a:off x="2274" y="3602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0 w 17"/>
                <a:gd name="T3" fmla="*/ 0 h 17"/>
                <a:gd name="T4" fmla="*/ 5 w 17"/>
                <a:gd name="T5" fmla="*/ 7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0"/>
                  </a:moveTo>
                  <a:lnTo>
                    <a:pt x="0" y="0"/>
                  </a:lnTo>
                  <a:lnTo>
                    <a:pt x="5" y="7"/>
                  </a:lnTo>
                  <a:lnTo>
                    <a:pt x="14" y="10"/>
                  </a:lnTo>
                  <a:lnTo>
                    <a:pt x="15" y="13"/>
                  </a:lnTo>
                  <a:lnTo>
                    <a:pt x="12" y="1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3" name="Freeform 95"/>
            <p:cNvSpPr>
              <a:spLocks/>
            </p:cNvSpPr>
            <p:nvPr/>
          </p:nvSpPr>
          <p:spPr bwMode="auto">
            <a:xfrm>
              <a:off x="2288" y="3600"/>
              <a:ext cx="16" cy="21"/>
            </a:xfrm>
            <a:custGeom>
              <a:avLst/>
              <a:gdLst>
                <a:gd name="T0" fmla="*/ 4 w 17"/>
                <a:gd name="T1" fmla="*/ 0 h 22"/>
                <a:gd name="T2" fmla="*/ 0 w 17"/>
                <a:gd name="T3" fmla="*/ 1 h 22"/>
                <a:gd name="T4" fmla="*/ 2 w 17"/>
                <a:gd name="T5" fmla="*/ 1 h 22"/>
                <a:gd name="T6" fmla="*/ 3 w 17"/>
                <a:gd name="T7" fmla="*/ 5 h 22"/>
                <a:gd name="T8" fmla="*/ 7 w 17"/>
                <a:gd name="T9" fmla="*/ 10 h 22"/>
                <a:gd name="T10" fmla="*/ 8 w 17"/>
                <a:gd name="T11" fmla="*/ 11 h 22"/>
                <a:gd name="T12" fmla="*/ 8 w 17"/>
                <a:gd name="T13" fmla="*/ 11 h 22"/>
                <a:gd name="T14" fmla="*/ 8 w 17"/>
                <a:gd name="T15" fmla="*/ 11 h 22"/>
                <a:gd name="T16" fmla="*/ 8 w 17"/>
                <a:gd name="T17" fmla="*/ 11 h 22"/>
                <a:gd name="T18" fmla="*/ 8 w 17"/>
                <a:gd name="T19" fmla="*/ 11 h 22"/>
                <a:gd name="T20" fmla="*/ 8 w 17"/>
                <a:gd name="T21" fmla="*/ 11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2"/>
                <a:gd name="T35" fmla="*/ 17 w 17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2">
                  <a:moveTo>
                    <a:pt x="4" y="0"/>
                  </a:moveTo>
                  <a:lnTo>
                    <a:pt x="0" y="1"/>
                  </a:lnTo>
                  <a:lnTo>
                    <a:pt x="2" y="1"/>
                  </a:lnTo>
                  <a:lnTo>
                    <a:pt x="3" y="5"/>
                  </a:lnTo>
                  <a:lnTo>
                    <a:pt x="7" y="10"/>
                  </a:lnTo>
                  <a:lnTo>
                    <a:pt x="12" y="12"/>
                  </a:lnTo>
                  <a:lnTo>
                    <a:pt x="16" y="13"/>
                  </a:lnTo>
                  <a:lnTo>
                    <a:pt x="14" y="16"/>
                  </a:lnTo>
                  <a:lnTo>
                    <a:pt x="12" y="18"/>
                  </a:lnTo>
                  <a:lnTo>
                    <a:pt x="12" y="19"/>
                  </a:lnTo>
                  <a:lnTo>
                    <a:pt x="10" y="2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4" name="Freeform 96"/>
            <p:cNvSpPr>
              <a:spLocks/>
            </p:cNvSpPr>
            <p:nvPr/>
          </p:nvSpPr>
          <p:spPr bwMode="auto">
            <a:xfrm>
              <a:off x="2301" y="3600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1 h 17"/>
                <a:gd name="T4" fmla="*/ 3 w 17"/>
                <a:gd name="T5" fmla="*/ 4 h 17"/>
                <a:gd name="T6" fmla="*/ 2 w 17"/>
                <a:gd name="T7" fmla="*/ 8 h 17"/>
                <a:gd name="T8" fmla="*/ 3 w 17"/>
                <a:gd name="T9" fmla="*/ 8 h 17"/>
                <a:gd name="T10" fmla="*/ 7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2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2" y="9"/>
                  </a:lnTo>
                  <a:lnTo>
                    <a:pt x="3" y="12"/>
                  </a:lnTo>
                  <a:lnTo>
                    <a:pt x="7" y="12"/>
                  </a:lnTo>
                  <a:lnTo>
                    <a:pt x="16" y="13"/>
                  </a:lnTo>
                  <a:lnTo>
                    <a:pt x="13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5" name="Freeform 97"/>
            <p:cNvSpPr>
              <a:spLocks/>
            </p:cNvSpPr>
            <p:nvPr/>
          </p:nvSpPr>
          <p:spPr bwMode="auto">
            <a:xfrm>
              <a:off x="2313" y="3593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1 h 17"/>
                <a:gd name="T4" fmla="*/ 0 w 17"/>
                <a:gd name="T5" fmla="*/ 6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2" y="0"/>
                  </a:moveTo>
                  <a:lnTo>
                    <a:pt x="0" y="1"/>
                  </a:lnTo>
                  <a:lnTo>
                    <a:pt x="0" y="6"/>
                  </a:lnTo>
                  <a:lnTo>
                    <a:pt x="9" y="9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6" name="Freeform 98"/>
            <p:cNvSpPr>
              <a:spLocks/>
            </p:cNvSpPr>
            <p:nvPr/>
          </p:nvSpPr>
          <p:spPr bwMode="auto">
            <a:xfrm>
              <a:off x="2327" y="3587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5 w 17"/>
                <a:gd name="T3" fmla="*/ 0 h 17"/>
                <a:gd name="T4" fmla="*/ 6 w 17"/>
                <a:gd name="T5" fmla="*/ 6 h 17"/>
                <a:gd name="T6" fmla="*/ 4 w 17"/>
                <a:gd name="T7" fmla="*/ 8 h 17"/>
                <a:gd name="T8" fmla="*/ 7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0"/>
                  </a:moveTo>
                  <a:lnTo>
                    <a:pt x="5" y="0"/>
                  </a:lnTo>
                  <a:lnTo>
                    <a:pt x="6" y="6"/>
                  </a:lnTo>
                  <a:lnTo>
                    <a:pt x="4" y="9"/>
                  </a:lnTo>
                  <a:lnTo>
                    <a:pt x="7" y="11"/>
                  </a:lnTo>
                  <a:lnTo>
                    <a:pt x="10" y="1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7" name="Freeform 99"/>
            <p:cNvSpPr>
              <a:spLocks/>
            </p:cNvSpPr>
            <p:nvPr/>
          </p:nvSpPr>
          <p:spPr bwMode="auto">
            <a:xfrm>
              <a:off x="2334" y="3581"/>
              <a:ext cx="17" cy="16"/>
            </a:xfrm>
            <a:custGeom>
              <a:avLst/>
              <a:gdLst>
                <a:gd name="T0" fmla="*/ 1 w 17"/>
                <a:gd name="T1" fmla="*/ 0 h 17"/>
                <a:gd name="T2" fmla="*/ 0 w 17"/>
                <a:gd name="T3" fmla="*/ 3 h 17"/>
                <a:gd name="T4" fmla="*/ 3 w 17"/>
                <a:gd name="T5" fmla="*/ 6 h 17"/>
                <a:gd name="T6" fmla="*/ 5 w 17"/>
                <a:gd name="T7" fmla="*/ 8 h 17"/>
                <a:gd name="T8" fmla="*/ 10 w 17"/>
                <a:gd name="T9" fmla="*/ 8 h 17"/>
                <a:gd name="T10" fmla="*/ 13 w 17"/>
                <a:gd name="T11" fmla="*/ 8 h 17"/>
                <a:gd name="T12" fmla="*/ 13 w 17"/>
                <a:gd name="T13" fmla="*/ 8 h 17"/>
                <a:gd name="T14" fmla="*/ 16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" y="0"/>
                  </a:moveTo>
                  <a:lnTo>
                    <a:pt x="0" y="3"/>
                  </a:lnTo>
                  <a:lnTo>
                    <a:pt x="3" y="6"/>
                  </a:lnTo>
                  <a:lnTo>
                    <a:pt x="5" y="13"/>
                  </a:lnTo>
                  <a:lnTo>
                    <a:pt x="10" y="13"/>
                  </a:lnTo>
                  <a:lnTo>
                    <a:pt x="13" y="14"/>
                  </a:lnTo>
                  <a:lnTo>
                    <a:pt x="13" y="16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8" name="Freeform 100"/>
            <p:cNvSpPr>
              <a:spLocks/>
            </p:cNvSpPr>
            <p:nvPr/>
          </p:nvSpPr>
          <p:spPr bwMode="auto">
            <a:xfrm>
              <a:off x="2244" y="3649"/>
              <a:ext cx="215" cy="326"/>
            </a:xfrm>
            <a:custGeom>
              <a:avLst/>
              <a:gdLst>
                <a:gd name="T0" fmla="*/ 26 w 226"/>
                <a:gd name="T1" fmla="*/ 114 h 345"/>
                <a:gd name="T2" fmla="*/ 27 w 226"/>
                <a:gd name="T3" fmla="*/ 115 h 345"/>
                <a:gd name="T4" fmla="*/ 33 w 226"/>
                <a:gd name="T5" fmla="*/ 115 h 345"/>
                <a:gd name="T6" fmla="*/ 40 w 226"/>
                <a:gd name="T7" fmla="*/ 116 h 345"/>
                <a:gd name="T8" fmla="*/ 41 w 226"/>
                <a:gd name="T9" fmla="*/ 116 h 345"/>
                <a:gd name="T10" fmla="*/ 44 w 226"/>
                <a:gd name="T11" fmla="*/ 116 h 345"/>
                <a:gd name="T12" fmla="*/ 44 w 226"/>
                <a:gd name="T13" fmla="*/ 116 h 345"/>
                <a:gd name="T14" fmla="*/ 47 w 226"/>
                <a:gd name="T15" fmla="*/ 115 h 345"/>
                <a:gd name="T16" fmla="*/ 50 w 226"/>
                <a:gd name="T17" fmla="*/ 115 h 345"/>
                <a:gd name="T18" fmla="*/ 56 w 226"/>
                <a:gd name="T19" fmla="*/ 111 h 345"/>
                <a:gd name="T20" fmla="*/ 60 w 226"/>
                <a:gd name="T21" fmla="*/ 109 h 345"/>
                <a:gd name="T22" fmla="*/ 68 w 226"/>
                <a:gd name="T23" fmla="*/ 98 h 345"/>
                <a:gd name="T24" fmla="*/ 76 w 226"/>
                <a:gd name="T25" fmla="*/ 89 h 345"/>
                <a:gd name="T26" fmla="*/ 82 w 226"/>
                <a:gd name="T27" fmla="*/ 75 h 345"/>
                <a:gd name="T28" fmla="*/ 84 w 226"/>
                <a:gd name="T29" fmla="*/ 69 h 345"/>
                <a:gd name="T30" fmla="*/ 85 w 226"/>
                <a:gd name="T31" fmla="*/ 63 h 345"/>
                <a:gd name="T32" fmla="*/ 87 w 226"/>
                <a:gd name="T33" fmla="*/ 57 h 345"/>
                <a:gd name="T34" fmla="*/ 88 w 226"/>
                <a:gd name="T35" fmla="*/ 51 h 345"/>
                <a:gd name="T36" fmla="*/ 87 w 226"/>
                <a:gd name="T37" fmla="*/ 41 h 345"/>
                <a:gd name="T38" fmla="*/ 84 w 226"/>
                <a:gd name="T39" fmla="*/ 31 h 345"/>
                <a:gd name="T40" fmla="*/ 78 w 226"/>
                <a:gd name="T41" fmla="*/ 22 h 345"/>
                <a:gd name="T42" fmla="*/ 72 w 226"/>
                <a:gd name="T43" fmla="*/ 12 h 345"/>
                <a:gd name="T44" fmla="*/ 63 w 226"/>
                <a:gd name="T45" fmla="*/ 9 h 345"/>
                <a:gd name="T46" fmla="*/ 54 w 226"/>
                <a:gd name="T47" fmla="*/ 4 h 345"/>
                <a:gd name="T48" fmla="*/ 42 w 226"/>
                <a:gd name="T49" fmla="*/ 0 h 345"/>
                <a:gd name="T50" fmla="*/ 37 w 226"/>
                <a:gd name="T51" fmla="*/ 1 h 345"/>
                <a:gd name="T52" fmla="*/ 30 w 226"/>
                <a:gd name="T53" fmla="*/ 8 h 345"/>
                <a:gd name="T54" fmla="*/ 25 w 226"/>
                <a:gd name="T55" fmla="*/ 9 h 345"/>
                <a:gd name="T56" fmla="*/ 21 w 226"/>
                <a:gd name="T57" fmla="*/ 10 h 345"/>
                <a:gd name="T58" fmla="*/ 13 w 226"/>
                <a:gd name="T59" fmla="*/ 19 h 345"/>
                <a:gd name="T60" fmla="*/ 10 w 226"/>
                <a:gd name="T61" fmla="*/ 31 h 345"/>
                <a:gd name="T62" fmla="*/ 1 w 226"/>
                <a:gd name="T63" fmla="*/ 55 h 345"/>
                <a:gd name="T64" fmla="*/ 2 w 226"/>
                <a:gd name="T65" fmla="*/ 72 h 345"/>
                <a:gd name="T66" fmla="*/ 10 w 226"/>
                <a:gd name="T67" fmla="*/ 94 h 345"/>
                <a:gd name="T68" fmla="*/ 17 w 226"/>
                <a:gd name="T69" fmla="*/ 108 h 345"/>
                <a:gd name="T70" fmla="*/ 21 w 226"/>
                <a:gd name="T71" fmla="*/ 109 h 345"/>
                <a:gd name="T72" fmla="*/ 23 w 226"/>
                <a:gd name="T73" fmla="*/ 111 h 345"/>
                <a:gd name="T74" fmla="*/ 24 w 226"/>
                <a:gd name="T75" fmla="*/ 112 h 345"/>
                <a:gd name="T76" fmla="*/ 25 w 226"/>
                <a:gd name="T77" fmla="*/ 113 h 345"/>
                <a:gd name="T78" fmla="*/ 26 w 226"/>
                <a:gd name="T79" fmla="*/ 114 h 345"/>
                <a:gd name="T80" fmla="*/ 25 w 226"/>
                <a:gd name="T81" fmla="*/ 114 h 3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345"/>
                <a:gd name="T125" fmla="*/ 226 w 226"/>
                <a:gd name="T126" fmla="*/ 345 h 3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345">
                  <a:moveTo>
                    <a:pt x="63" y="332"/>
                  </a:moveTo>
                  <a:lnTo>
                    <a:pt x="65" y="333"/>
                  </a:lnTo>
                  <a:lnTo>
                    <a:pt x="66" y="333"/>
                  </a:lnTo>
                  <a:lnTo>
                    <a:pt x="68" y="334"/>
                  </a:lnTo>
                  <a:lnTo>
                    <a:pt x="69" y="335"/>
                  </a:lnTo>
                  <a:lnTo>
                    <a:pt x="86" y="339"/>
                  </a:lnTo>
                  <a:lnTo>
                    <a:pt x="99" y="342"/>
                  </a:lnTo>
                  <a:lnTo>
                    <a:pt x="102" y="343"/>
                  </a:lnTo>
                  <a:lnTo>
                    <a:pt x="103" y="344"/>
                  </a:lnTo>
                  <a:lnTo>
                    <a:pt x="105" y="342"/>
                  </a:lnTo>
                  <a:lnTo>
                    <a:pt x="108" y="343"/>
                  </a:lnTo>
                  <a:lnTo>
                    <a:pt x="112" y="342"/>
                  </a:lnTo>
                  <a:lnTo>
                    <a:pt x="113" y="342"/>
                  </a:lnTo>
                  <a:lnTo>
                    <a:pt x="114" y="342"/>
                  </a:lnTo>
                  <a:lnTo>
                    <a:pt x="118" y="341"/>
                  </a:lnTo>
                  <a:lnTo>
                    <a:pt x="121" y="339"/>
                  </a:lnTo>
                  <a:lnTo>
                    <a:pt x="125" y="337"/>
                  </a:lnTo>
                  <a:lnTo>
                    <a:pt x="132" y="334"/>
                  </a:lnTo>
                  <a:lnTo>
                    <a:pt x="139" y="329"/>
                  </a:lnTo>
                  <a:lnTo>
                    <a:pt x="145" y="325"/>
                  </a:lnTo>
                  <a:lnTo>
                    <a:pt x="146" y="325"/>
                  </a:lnTo>
                  <a:lnTo>
                    <a:pt x="155" y="317"/>
                  </a:lnTo>
                  <a:lnTo>
                    <a:pt x="159" y="311"/>
                  </a:lnTo>
                  <a:lnTo>
                    <a:pt x="176" y="289"/>
                  </a:lnTo>
                  <a:lnTo>
                    <a:pt x="186" y="277"/>
                  </a:lnTo>
                  <a:lnTo>
                    <a:pt x="195" y="261"/>
                  </a:lnTo>
                  <a:lnTo>
                    <a:pt x="201" y="245"/>
                  </a:lnTo>
                  <a:lnTo>
                    <a:pt x="211" y="220"/>
                  </a:lnTo>
                  <a:lnTo>
                    <a:pt x="215" y="209"/>
                  </a:lnTo>
                  <a:lnTo>
                    <a:pt x="217" y="203"/>
                  </a:lnTo>
                  <a:lnTo>
                    <a:pt x="218" y="197"/>
                  </a:lnTo>
                  <a:lnTo>
                    <a:pt x="219" y="185"/>
                  </a:lnTo>
                  <a:lnTo>
                    <a:pt x="222" y="173"/>
                  </a:lnTo>
                  <a:lnTo>
                    <a:pt x="223" y="168"/>
                  </a:lnTo>
                  <a:lnTo>
                    <a:pt x="225" y="158"/>
                  </a:lnTo>
                  <a:lnTo>
                    <a:pt x="225" y="148"/>
                  </a:lnTo>
                  <a:lnTo>
                    <a:pt x="225" y="140"/>
                  </a:lnTo>
                  <a:lnTo>
                    <a:pt x="224" y="122"/>
                  </a:lnTo>
                  <a:lnTo>
                    <a:pt x="219" y="103"/>
                  </a:lnTo>
                  <a:lnTo>
                    <a:pt x="215" y="92"/>
                  </a:lnTo>
                  <a:lnTo>
                    <a:pt x="212" y="82"/>
                  </a:lnTo>
                  <a:lnTo>
                    <a:pt x="201" y="60"/>
                  </a:lnTo>
                  <a:lnTo>
                    <a:pt x="193" y="47"/>
                  </a:lnTo>
                  <a:lnTo>
                    <a:pt x="185" y="36"/>
                  </a:lnTo>
                  <a:lnTo>
                    <a:pt x="170" y="20"/>
                  </a:lnTo>
                  <a:lnTo>
                    <a:pt x="162" y="16"/>
                  </a:lnTo>
                  <a:lnTo>
                    <a:pt x="153" y="11"/>
                  </a:lnTo>
                  <a:lnTo>
                    <a:pt x="140" y="4"/>
                  </a:lnTo>
                  <a:lnTo>
                    <a:pt x="115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94" y="1"/>
                  </a:lnTo>
                  <a:lnTo>
                    <a:pt x="90" y="4"/>
                  </a:lnTo>
                  <a:lnTo>
                    <a:pt x="79" y="8"/>
                  </a:lnTo>
                  <a:lnTo>
                    <a:pt x="68" y="14"/>
                  </a:lnTo>
                  <a:lnTo>
                    <a:pt x="62" y="20"/>
                  </a:lnTo>
                  <a:lnTo>
                    <a:pt x="60" y="24"/>
                  </a:lnTo>
                  <a:lnTo>
                    <a:pt x="51" y="32"/>
                  </a:lnTo>
                  <a:lnTo>
                    <a:pt x="43" y="41"/>
                  </a:lnTo>
                  <a:lnTo>
                    <a:pt x="34" y="51"/>
                  </a:lnTo>
                  <a:lnTo>
                    <a:pt x="28" y="64"/>
                  </a:lnTo>
                  <a:lnTo>
                    <a:pt x="16" y="91"/>
                  </a:lnTo>
                  <a:lnTo>
                    <a:pt x="8" y="123"/>
                  </a:lnTo>
                  <a:lnTo>
                    <a:pt x="1" y="161"/>
                  </a:lnTo>
                  <a:lnTo>
                    <a:pt x="0" y="187"/>
                  </a:lnTo>
                  <a:lnTo>
                    <a:pt x="2" y="211"/>
                  </a:lnTo>
                  <a:lnTo>
                    <a:pt x="7" y="248"/>
                  </a:lnTo>
                  <a:lnTo>
                    <a:pt x="18" y="278"/>
                  </a:lnTo>
                  <a:lnTo>
                    <a:pt x="29" y="299"/>
                  </a:lnTo>
                  <a:lnTo>
                    <a:pt x="43" y="314"/>
                  </a:lnTo>
                  <a:lnTo>
                    <a:pt x="48" y="316"/>
                  </a:lnTo>
                  <a:lnTo>
                    <a:pt x="52" y="319"/>
                  </a:lnTo>
                  <a:lnTo>
                    <a:pt x="52" y="320"/>
                  </a:lnTo>
                  <a:lnTo>
                    <a:pt x="58" y="325"/>
                  </a:lnTo>
                  <a:lnTo>
                    <a:pt x="58" y="327"/>
                  </a:lnTo>
                  <a:lnTo>
                    <a:pt x="59" y="328"/>
                  </a:lnTo>
                  <a:lnTo>
                    <a:pt x="59" y="329"/>
                  </a:lnTo>
                  <a:lnTo>
                    <a:pt x="62" y="331"/>
                  </a:lnTo>
                  <a:lnTo>
                    <a:pt x="63" y="332"/>
                  </a:lnTo>
                  <a:lnTo>
                    <a:pt x="65" y="333"/>
                  </a:lnTo>
                  <a:lnTo>
                    <a:pt x="66" y="332"/>
                  </a:lnTo>
                  <a:lnTo>
                    <a:pt x="63" y="332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09" name="Freeform 101"/>
            <p:cNvSpPr>
              <a:spLocks/>
            </p:cNvSpPr>
            <p:nvPr/>
          </p:nvSpPr>
          <p:spPr bwMode="auto">
            <a:xfrm>
              <a:off x="2244" y="3649"/>
              <a:ext cx="215" cy="326"/>
            </a:xfrm>
            <a:custGeom>
              <a:avLst/>
              <a:gdLst>
                <a:gd name="T0" fmla="*/ 26 w 226"/>
                <a:gd name="T1" fmla="*/ 114 h 345"/>
                <a:gd name="T2" fmla="*/ 27 w 226"/>
                <a:gd name="T3" fmla="*/ 115 h 345"/>
                <a:gd name="T4" fmla="*/ 33 w 226"/>
                <a:gd name="T5" fmla="*/ 115 h 345"/>
                <a:gd name="T6" fmla="*/ 40 w 226"/>
                <a:gd name="T7" fmla="*/ 116 h 345"/>
                <a:gd name="T8" fmla="*/ 41 w 226"/>
                <a:gd name="T9" fmla="*/ 116 h 345"/>
                <a:gd name="T10" fmla="*/ 44 w 226"/>
                <a:gd name="T11" fmla="*/ 116 h 345"/>
                <a:gd name="T12" fmla="*/ 44 w 226"/>
                <a:gd name="T13" fmla="*/ 116 h 345"/>
                <a:gd name="T14" fmla="*/ 47 w 226"/>
                <a:gd name="T15" fmla="*/ 115 h 345"/>
                <a:gd name="T16" fmla="*/ 50 w 226"/>
                <a:gd name="T17" fmla="*/ 115 h 345"/>
                <a:gd name="T18" fmla="*/ 56 w 226"/>
                <a:gd name="T19" fmla="*/ 111 h 345"/>
                <a:gd name="T20" fmla="*/ 60 w 226"/>
                <a:gd name="T21" fmla="*/ 109 h 345"/>
                <a:gd name="T22" fmla="*/ 68 w 226"/>
                <a:gd name="T23" fmla="*/ 98 h 345"/>
                <a:gd name="T24" fmla="*/ 76 w 226"/>
                <a:gd name="T25" fmla="*/ 89 h 345"/>
                <a:gd name="T26" fmla="*/ 82 w 226"/>
                <a:gd name="T27" fmla="*/ 75 h 345"/>
                <a:gd name="T28" fmla="*/ 84 w 226"/>
                <a:gd name="T29" fmla="*/ 69 h 345"/>
                <a:gd name="T30" fmla="*/ 85 w 226"/>
                <a:gd name="T31" fmla="*/ 63 h 345"/>
                <a:gd name="T32" fmla="*/ 87 w 226"/>
                <a:gd name="T33" fmla="*/ 57 h 345"/>
                <a:gd name="T34" fmla="*/ 88 w 226"/>
                <a:gd name="T35" fmla="*/ 51 h 345"/>
                <a:gd name="T36" fmla="*/ 87 w 226"/>
                <a:gd name="T37" fmla="*/ 41 h 345"/>
                <a:gd name="T38" fmla="*/ 84 w 226"/>
                <a:gd name="T39" fmla="*/ 31 h 345"/>
                <a:gd name="T40" fmla="*/ 78 w 226"/>
                <a:gd name="T41" fmla="*/ 22 h 345"/>
                <a:gd name="T42" fmla="*/ 72 w 226"/>
                <a:gd name="T43" fmla="*/ 12 h 345"/>
                <a:gd name="T44" fmla="*/ 63 w 226"/>
                <a:gd name="T45" fmla="*/ 9 h 345"/>
                <a:gd name="T46" fmla="*/ 54 w 226"/>
                <a:gd name="T47" fmla="*/ 4 h 345"/>
                <a:gd name="T48" fmla="*/ 42 w 226"/>
                <a:gd name="T49" fmla="*/ 0 h 345"/>
                <a:gd name="T50" fmla="*/ 37 w 226"/>
                <a:gd name="T51" fmla="*/ 1 h 345"/>
                <a:gd name="T52" fmla="*/ 30 w 226"/>
                <a:gd name="T53" fmla="*/ 8 h 345"/>
                <a:gd name="T54" fmla="*/ 25 w 226"/>
                <a:gd name="T55" fmla="*/ 9 h 345"/>
                <a:gd name="T56" fmla="*/ 21 w 226"/>
                <a:gd name="T57" fmla="*/ 10 h 345"/>
                <a:gd name="T58" fmla="*/ 13 w 226"/>
                <a:gd name="T59" fmla="*/ 19 h 345"/>
                <a:gd name="T60" fmla="*/ 10 w 226"/>
                <a:gd name="T61" fmla="*/ 31 h 345"/>
                <a:gd name="T62" fmla="*/ 1 w 226"/>
                <a:gd name="T63" fmla="*/ 55 h 345"/>
                <a:gd name="T64" fmla="*/ 2 w 226"/>
                <a:gd name="T65" fmla="*/ 72 h 345"/>
                <a:gd name="T66" fmla="*/ 10 w 226"/>
                <a:gd name="T67" fmla="*/ 94 h 345"/>
                <a:gd name="T68" fmla="*/ 17 w 226"/>
                <a:gd name="T69" fmla="*/ 108 h 345"/>
                <a:gd name="T70" fmla="*/ 21 w 226"/>
                <a:gd name="T71" fmla="*/ 109 h 345"/>
                <a:gd name="T72" fmla="*/ 23 w 226"/>
                <a:gd name="T73" fmla="*/ 111 h 345"/>
                <a:gd name="T74" fmla="*/ 24 w 226"/>
                <a:gd name="T75" fmla="*/ 112 h 345"/>
                <a:gd name="T76" fmla="*/ 25 w 226"/>
                <a:gd name="T77" fmla="*/ 113 h 345"/>
                <a:gd name="T78" fmla="*/ 26 w 226"/>
                <a:gd name="T79" fmla="*/ 114 h 345"/>
                <a:gd name="T80" fmla="*/ 25 w 226"/>
                <a:gd name="T81" fmla="*/ 114 h 3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345"/>
                <a:gd name="T125" fmla="*/ 226 w 226"/>
                <a:gd name="T126" fmla="*/ 345 h 34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345">
                  <a:moveTo>
                    <a:pt x="63" y="332"/>
                  </a:moveTo>
                  <a:lnTo>
                    <a:pt x="65" y="333"/>
                  </a:lnTo>
                  <a:lnTo>
                    <a:pt x="66" y="333"/>
                  </a:lnTo>
                  <a:lnTo>
                    <a:pt x="68" y="334"/>
                  </a:lnTo>
                  <a:lnTo>
                    <a:pt x="69" y="335"/>
                  </a:lnTo>
                  <a:lnTo>
                    <a:pt x="86" y="339"/>
                  </a:lnTo>
                  <a:lnTo>
                    <a:pt x="99" y="342"/>
                  </a:lnTo>
                  <a:lnTo>
                    <a:pt x="102" y="343"/>
                  </a:lnTo>
                  <a:lnTo>
                    <a:pt x="103" y="344"/>
                  </a:lnTo>
                  <a:lnTo>
                    <a:pt x="105" y="342"/>
                  </a:lnTo>
                  <a:lnTo>
                    <a:pt x="108" y="343"/>
                  </a:lnTo>
                  <a:lnTo>
                    <a:pt x="112" y="342"/>
                  </a:lnTo>
                  <a:lnTo>
                    <a:pt x="113" y="342"/>
                  </a:lnTo>
                  <a:lnTo>
                    <a:pt x="114" y="342"/>
                  </a:lnTo>
                  <a:lnTo>
                    <a:pt x="118" y="341"/>
                  </a:lnTo>
                  <a:lnTo>
                    <a:pt x="121" y="339"/>
                  </a:lnTo>
                  <a:lnTo>
                    <a:pt x="125" y="337"/>
                  </a:lnTo>
                  <a:lnTo>
                    <a:pt x="132" y="334"/>
                  </a:lnTo>
                  <a:lnTo>
                    <a:pt x="139" y="329"/>
                  </a:lnTo>
                  <a:lnTo>
                    <a:pt x="145" y="325"/>
                  </a:lnTo>
                  <a:lnTo>
                    <a:pt x="146" y="325"/>
                  </a:lnTo>
                  <a:lnTo>
                    <a:pt x="155" y="317"/>
                  </a:lnTo>
                  <a:lnTo>
                    <a:pt x="159" y="311"/>
                  </a:lnTo>
                  <a:lnTo>
                    <a:pt x="176" y="289"/>
                  </a:lnTo>
                  <a:lnTo>
                    <a:pt x="186" y="277"/>
                  </a:lnTo>
                  <a:lnTo>
                    <a:pt x="195" y="261"/>
                  </a:lnTo>
                  <a:lnTo>
                    <a:pt x="201" y="245"/>
                  </a:lnTo>
                  <a:lnTo>
                    <a:pt x="211" y="220"/>
                  </a:lnTo>
                  <a:lnTo>
                    <a:pt x="215" y="209"/>
                  </a:lnTo>
                  <a:lnTo>
                    <a:pt x="217" y="203"/>
                  </a:lnTo>
                  <a:lnTo>
                    <a:pt x="218" y="197"/>
                  </a:lnTo>
                  <a:lnTo>
                    <a:pt x="219" y="185"/>
                  </a:lnTo>
                  <a:lnTo>
                    <a:pt x="222" y="173"/>
                  </a:lnTo>
                  <a:lnTo>
                    <a:pt x="223" y="168"/>
                  </a:lnTo>
                  <a:lnTo>
                    <a:pt x="225" y="158"/>
                  </a:lnTo>
                  <a:lnTo>
                    <a:pt x="225" y="148"/>
                  </a:lnTo>
                  <a:lnTo>
                    <a:pt x="225" y="140"/>
                  </a:lnTo>
                  <a:lnTo>
                    <a:pt x="224" y="122"/>
                  </a:lnTo>
                  <a:lnTo>
                    <a:pt x="219" y="103"/>
                  </a:lnTo>
                  <a:lnTo>
                    <a:pt x="215" y="92"/>
                  </a:lnTo>
                  <a:lnTo>
                    <a:pt x="212" y="82"/>
                  </a:lnTo>
                  <a:lnTo>
                    <a:pt x="201" y="60"/>
                  </a:lnTo>
                  <a:lnTo>
                    <a:pt x="193" y="47"/>
                  </a:lnTo>
                  <a:lnTo>
                    <a:pt x="185" y="36"/>
                  </a:lnTo>
                  <a:lnTo>
                    <a:pt x="170" y="20"/>
                  </a:lnTo>
                  <a:lnTo>
                    <a:pt x="162" y="16"/>
                  </a:lnTo>
                  <a:lnTo>
                    <a:pt x="153" y="11"/>
                  </a:lnTo>
                  <a:lnTo>
                    <a:pt x="140" y="4"/>
                  </a:lnTo>
                  <a:lnTo>
                    <a:pt x="115" y="0"/>
                  </a:lnTo>
                  <a:lnTo>
                    <a:pt x="108" y="0"/>
                  </a:lnTo>
                  <a:lnTo>
                    <a:pt x="106" y="0"/>
                  </a:lnTo>
                  <a:lnTo>
                    <a:pt x="94" y="1"/>
                  </a:lnTo>
                  <a:lnTo>
                    <a:pt x="90" y="4"/>
                  </a:lnTo>
                  <a:lnTo>
                    <a:pt x="79" y="8"/>
                  </a:lnTo>
                  <a:lnTo>
                    <a:pt x="68" y="14"/>
                  </a:lnTo>
                  <a:lnTo>
                    <a:pt x="62" y="20"/>
                  </a:lnTo>
                  <a:lnTo>
                    <a:pt x="60" y="24"/>
                  </a:lnTo>
                  <a:lnTo>
                    <a:pt x="51" y="32"/>
                  </a:lnTo>
                  <a:lnTo>
                    <a:pt x="43" y="41"/>
                  </a:lnTo>
                  <a:lnTo>
                    <a:pt x="34" y="51"/>
                  </a:lnTo>
                  <a:lnTo>
                    <a:pt x="28" y="64"/>
                  </a:lnTo>
                  <a:lnTo>
                    <a:pt x="16" y="91"/>
                  </a:lnTo>
                  <a:lnTo>
                    <a:pt x="8" y="123"/>
                  </a:lnTo>
                  <a:lnTo>
                    <a:pt x="1" y="161"/>
                  </a:lnTo>
                  <a:lnTo>
                    <a:pt x="0" y="187"/>
                  </a:lnTo>
                  <a:lnTo>
                    <a:pt x="2" y="211"/>
                  </a:lnTo>
                  <a:lnTo>
                    <a:pt x="7" y="248"/>
                  </a:lnTo>
                  <a:lnTo>
                    <a:pt x="18" y="278"/>
                  </a:lnTo>
                  <a:lnTo>
                    <a:pt x="29" y="299"/>
                  </a:lnTo>
                  <a:lnTo>
                    <a:pt x="43" y="314"/>
                  </a:lnTo>
                  <a:lnTo>
                    <a:pt x="48" y="316"/>
                  </a:lnTo>
                  <a:lnTo>
                    <a:pt x="52" y="319"/>
                  </a:lnTo>
                  <a:lnTo>
                    <a:pt x="52" y="320"/>
                  </a:lnTo>
                  <a:lnTo>
                    <a:pt x="58" y="325"/>
                  </a:lnTo>
                  <a:lnTo>
                    <a:pt x="58" y="327"/>
                  </a:lnTo>
                  <a:lnTo>
                    <a:pt x="59" y="328"/>
                  </a:lnTo>
                  <a:lnTo>
                    <a:pt x="59" y="329"/>
                  </a:lnTo>
                  <a:lnTo>
                    <a:pt x="62" y="331"/>
                  </a:lnTo>
                  <a:lnTo>
                    <a:pt x="63" y="332"/>
                  </a:lnTo>
                  <a:lnTo>
                    <a:pt x="65" y="333"/>
                  </a:lnTo>
                  <a:lnTo>
                    <a:pt x="66" y="332"/>
                  </a:lnTo>
                  <a:lnTo>
                    <a:pt x="63" y="33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0" name="Freeform 102"/>
            <p:cNvSpPr>
              <a:spLocks/>
            </p:cNvSpPr>
            <p:nvPr/>
          </p:nvSpPr>
          <p:spPr bwMode="auto">
            <a:xfrm>
              <a:off x="2266" y="3664"/>
              <a:ext cx="179" cy="286"/>
            </a:xfrm>
            <a:custGeom>
              <a:avLst/>
              <a:gdLst>
                <a:gd name="T0" fmla="*/ 11 w 188"/>
                <a:gd name="T1" fmla="*/ 95 h 303"/>
                <a:gd name="T2" fmla="*/ 12 w 188"/>
                <a:gd name="T3" fmla="*/ 95 h 303"/>
                <a:gd name="T4" fmla="*/ 13 w 188"/>
                <a:gd name="T5" fmla="*/ 95 h 303"/>
                <a:gd name="T6" fmla="*/ 13 w 188"/>
                <a:gd name="T7" fmla="*/ 96 h 303"/>
                <a:gd name="T8" fmla="*/ 14 w 188"/>
                <a:gd name="T9" fmla="*/ 95 h 303"/>
                <a:gd name="T10" fmla="*/ 14 w 188"/>
                <a:gd name="T11" fmla="*/ 96 h 303"/>
                <a:gd name="T12" fmla="*/ 17 w 188"/>
                <a:gd name="T13" fmla="*/ 97 h 303"/>
                <a:gd name="T14" fmla="*/ 23 w 188"/>
                <a:gd name="T15" fmla="*/ 101 h 303"/>
                <a:gd name="T16" fmla="*/ 29 w 188"/>
                <a:gd name="T17" fmla="*/ 101 h 303"/>
                <a:gd name="T18" fmla="*/ 35 w 188"/>
                <a:gd name="T19" fmla="*/ 101 h 303"/>
                <a:gd name="T20" fmla="*/ 38 w 188"/>
                <a:gd name="T21" fmla="*/ 100 h 303"/>
                <a:gd name="T22" fmla="*/ 40 w 188"/>
                <a:gd name="T23" fmla="*/ 97 h 303"/>
                <a:gd name="T24" fmla="*/ 46 w 188"/>
                <a:gd name="T25" fmla="*/ 95 h 303"/>
                <a:gd name="T26" fmla="*/ 47 w 188"/>
                <a:gd name="T27" fmla="*/ 94 h 303"/>
                <a:gd name="T28" fmla="*/ 48 w 188"/>
                <a:gd name="T29" fmla="*/ 94 h 303"/>
                <a:gd name="T30" fmla="*/ 52 w 188"/>
                <a:gd name="T31" fmla="*/ 88 h 303"/>
                <a:gd name="T32" fmla="*/ 57 w 188"/>
                <a:gd name="T33" fmla="*/ 84 h 303"/>
                <a:gd name="T34" fmla="*/ 61 w 188"/>
                <a:gd name="T35" fmla="*/ 79 h 303"/>
                <a:gd name="T36" fmla="*/ 64 w 188"/>
                <a:gd name="T37" fmla="*/ 76 h 303"/>
                <a:gd name="T38" fmla="*/ 65 w 188"/>
                <a:gd name="T39" fmla="*/ 74 h 303"/>
                <a:gd name="T40" fmla="*/ 68 w 188"/>
                <a:gd name="T41" fmla="*/ 68 h 303"/>
                <a:gd name="T42" fmla="*/ 70 w 188"/>
                <a:gd name="T43" fmla="*/ 64 h 303"/>
                <a:gd name="T44" fmla="*/ 70 w 188"/>
                <a:gd name="T45" fmla="*/ 59 h 303"/>
                <a:gd name="T46" fmla="*/ 72 w 188"/>
                <a:gd name="T47" fmla="*/ 53 h 303"/>
                <a:gd name="T48" fmla="*/ 74 w 188"/>
                <a:gd name="T49" fmla="*/ 49 h 303"/>
                <a:gd name="T50" fmla="*/ 74 w 188"/>
                <a:gd name="T51" fmla="*/ 39 h 303"/>
                <a:gd name="T52" fmla="*/ 71 w 188"/>
                <a:gd name="T53" fmla="*/ 30 h 303"/>
                <a:gd name="T54" fmla="*/ 69 w 188"/>
                <a:gd name="T55" fmla="*/ 23 h 303"/>
                <a:gd name="T56" fmla="*/ 65 w 188"/>
                <a:gd name="T57" fmla="*/ 16 h 303"/>
                <a:gd name="T58" fmla="*/ 61 w 188"/>
                <a:gd name="T59" fmla="*/ 8 h 303"/>
                <a:gd name="T60" fmla="*/ 55 w 188"/>
                <a:gd name="T61" fmla="*/ 8 h 303"/>
                <a:gd name="T62" fmla="*/ 49 w 188"/>
                <a:gd name="T63" fmla="*/ 6 h 303"/>
                <a:gd name="T64" fmla="*/ 46 w 188"/>
                <a:gd name="T65" fmla="*/ 2 h 303"/>
                <a:gd name="T66" fmla="*/ 42 w 188"/>
                <a:gd name="T67" fmla="*/ 0 h 303"/>
                <a:gd name="T68" fmla="*/ 36 w 188"/>
                <a:gd name="T69" fmla="*/ 1 h 303"/>
                <a:gd name="T70" fmla="*/ 30 w 188"/>
                <a:gd name="T71" fmla="*/ 5 h 303"/>
                <a:gd name="T72" fmla="*/ 26 w 188"/>
                <a:gd name="T73" fmla="*/ 8 h 303"/>
                <a:gd name="T74" fmla="*/ 22 w 188"/>
                <a:gd name="T75" fmla="*/ 8 h 303"/>
                <a:gd name="T76" fmla="*/ 15 w 188"/>
                <a:gd name="T77" fmla="*/ 16 h 303"/>
                <a:gd name="T78" fmla="*/ 10 w 188"/>
                <a:gd name="T79" fmla="*/ 23 h 303"/>
                <a:gd name="T80" fmla="*/ 10 w 188"/>
                <a:gd name="T81" fmla="*/ 34 h 303"/>
                <a:gd name="T82" fmla="*/ 3 w 188"/>
                <a:gd name="T83" fmla="*/ 44 h 303"/>
                <a:gd name="T84" fmla="*/ 0 w 188"/>
                <a:gd name="T85" fmla="*/ 54 h 303"/>
                <a:gd name="T86" fmla="*/ 0 w 188"/>
                <a:gd name="T87" fmla="*/ 63 h 303"/>
                <a:gd name="T88" fmla="*/ 5 w 188"/>
                <a:gd name="T89" fmla="*/ 77 h 303"/>
                <a:gd name="T90" fmla="*/ 10 w 188"/>
                <a:gd name="T91" fmla="*/ 84 h 303"/>
                <a:gd name="T92" fmla="*/ 10 w 188"/>
                <a:gd name="T93" fmla="*/ 85 h 303"/>
                <a:gd name="T94" fmla="*/ 10 w 188"/>
                <a:gd name="T95" fmla="*/ 86 h 303"/>
                <a:gd name="T96" fmla="*/ 10 w 188"/>
                <a:gd name="T97" fmla="*/ 89 h 303"/>
                <a:gd name="T98" fmla="*/ 10 w 188"/>
                <a:gd name="T99" fmla="*/ 90 h 303"/>
                <a:gd name="T100" fmla="*/ 10 w 188"/>
                <a:gd name="T101" fmla="*/ 91 h 303"/>
                <a:gd name="T102" fmla="*/ 10 w 188"/>
                <a:gd name="T103" fmla="*/ 92 h 303"/>
                <a:gd name="T104" fmla="*/ 10 w 188"/>
                <a:gd name="T105" fmla="*/ 93 h 303"/>
                <a:gd name="T106" fmla="*/ 10 w 188"/>
                <a:gd name="T107" fmla="*/ 93 h 303"/>
                <a:gd name="T108" fmla="*/ 10 w 188"/>
                <a:gd name="T109" fmla="*/ 94 h 303"/>
                <a:gd name="T110" fmla="*/ 11 w 188"/>
                <a:gd name="T111" fmla="*/ 94 h 303"/>
                <a:gd name="T112" fmla="*/ 11 w 188"/>
                <a:gd name="T113" fmla="*/ 94 h 303"/>
                <a:gd name="T114" fmla="*/ 12 w 188"/>
                <a:gd name="T115" fmla="*/ 94 h 303"/>
                <a:gd name="T116" fmla="*/ 12 w 188"/>
                <a:gd name="T117" fmla="*/ 95 h 303"/>
                <a:gd name="T118" fmla="*/ 12 w 188"/>
                <a:gd name="T119" fmla="*/ 95 h 303"/>
                <a:gd name="T120" fmla="*/ 13 w 188"/>
                <a:gd name="T121" fmla="*/ 95 h 303"/>
                <a:gd name="T122" fmla="*/ 13 w 188"/>
                <a:gd name="T123" fmla="*/ 95 h 303"/>
                <a:gd name="T124" fmla="*/ 11 w 188"/>
                <a:gd name="T125" fmla="*/ 95 h 3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8"/>
                <a:gd name="T190" fmla="*/ 0 h 303"/>
                <a:gd name="T191" fmla="*/ 188 w 188"/>
                <a:gd name="T192" fmla="*/ 303 h 3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8" h="303">
                  <a:moveTo>
                    <a:pt x="30" y="285"/>
                  </a:moveTo>
                  <a:lnTo>
                    <a:pt x="31" y="286"/>
                  </a:lnTo>
                  <a:lnTo>
                    <a:pt x="33" y="285"/>
                  </a:lnTo>
                  <a:lnTo>
                    <a:pt x="34" y="288"/>
                  </a:lnTo>
                  <a:lnTo>
                    <a:pt x="35" y="287"/>
                  </a:lnTo>
                  <a:lnTo>
                    <a:pt x="35" y="288"/>
                  </a:lnTo>
                  <a:lnTo>
                    <a:pt x="41" y="293"/>
                  </a:lnTo>
                  <a:lnTo>
                    <a:pt x="56" y="301"/>
                  </a:lnTo>
                  <a:lnTo>
                    <a:pt x="73" y="302"/>
                  </a:lnTo>
                  <a:lnTo>
                    <a:pt x="88" y="301"/>
                  </a:lnTo>
                  <a:lnTo>
                    <a:pt x="93" y="297"/>
                  </a:lnTo>
                  <a:lnTo>
                    <a:pt x="99" y="293"/>
                  </a:lnTo>
                  <a:lnTo>
                    <a:pt x="113" y="285"/>
                  </a:lnTo>
                  <a:lnTo>
                    <a:pt x="118" y="283"/>
                  </a:lnTo>
                  <a:lnTo>
                    <a:pt x="120" y="280"/>
                  </a:lnTo>
                  <a:lnTo>
                    <a:pt x="134" y="263"/>
                  </a:lnTo>
                  <a:lnTo>
                    <a:pt x="144" y="251"/>
                  </a:lnTo>
                  <a:lnTo>
                    <a:pt x="154" y="237"/>
                  </a:lnTo>
                  <a:lnTo>
                    <a:pt x="161" y="229"/>
                  </a:lnTo>
                  <a:lnTo>
                    <a:pt x="166" y="221"/>
                  </a:lnTo>
                  <a:lnTo>
                    <a:pt x="172" y="205"/>
                  </a:lnTo>
                  <a:lnTo>
                    <a:pt x="178" y="192"/>
                  </a:lnTo>
                  <a:lnTo>
                    <a:pt x="180" y="178"/>
                  </a:lnTo>
                  <a:lnTo>
                    <a:pt x="184" y="159"/>
                  </a:lnTo>
                  <a:lnTo>
                    <a:pt x="187" y="146"/>
                  </a:lnTo>
                  <a:lnTo>
                    <a:pt x="186" y="115"/>
                  </a:lnTo>
                  <a:lnTo>
                    <a:pt x="183" y="91"/>
                  </a:lnTo>
                  <a:lnTo>
                    <a:pt x="175" y="69"/>
                  </a:lnTo>
                  <a:lnTo>
                    <a:pt x="165" y="46"/>
                  </a:lnTo>
                  <a:lnTo>
                    <a:pt x="153" y="28"/>
                  </a:lnTo>
                  <a:lnTo>
                    <a:pt x="138" y="15"/>
                  </a:lnTo>
                  <a:lnTo>
                    <a:pt x="124" y="6"/>
                  </a:lnTo>
                  <a:lnTo>
                    <a:pt x="115" y="2"/>
                  </a:lnTo>
                  <a:lnTo>
                    <a:pt x="106" y="0"/>
                  </a:lnTo>
                  <a:lnTo>
                    <a:pt x="90" y="1"/>
                  </a:lnTo>
                  <a:lnTo>
                    <a:pt x="77" y="5"/>
                  </a:lnTo>
                  <a:lnTo>
                    <a:pt x="65" y="13"/>
                  </a:lnTo>
                  <a:lnTo>
                    <a:pt x="51" y="26"/>
                  </a:lnTo>
                  <a:lnTo>
                    <a:pt x="37" y="44"/>
                  </a:lnTo>
                  <a:lnTo>
                    <a:pt x="26" y="68"/>
                  </a:lnTo>
                  <a:lnTo>
                    <a:pt x="12" y="100"/>
                  </a:lnTo>
                  <a:lnTo>
                    <a:pt x="3" y="134"/>
                  </a:lnTo>
                  <a:lnTo>
                    <a:pt x="0" y="160"/>
                  </a:lnTo>
                  <a:lnTo>
                    <a:pt x="0" y="187"/>
                  </a:lnTo>
                  <a:lnTo>
                    <a:pt x="5" y="232"/>
                  </a:lnTo>
                  <a:lnTo>
                    <a:pt x="13" y="251"/>
                  </a:lnTo>
                  <a:lnTo>
                    <a:pt x="16" y="256"/>
                  </a:lnTo>
                  <a:lnTo>
                    <a:pt x="17" y="259"/>
                  </a:lnTo>
                  <a:lnTo>
                    <a:pt x="19" y="266"/>
                  </a:lnTo>
                  <a:lnTo>
                    <a:pt x="22" y="270"/>
                  </a:lnTo>
                  <a:lnTo>
                    <a:pt x="25" y="274"/>
                  </a:lnTo>
                  <a:lnTo>
                    <a:pt x="26" y="276"/>
                  </a:lnTo>
                  <a:lnTo>
                    <a:pt x="27" y="279"/>
                  </a:lnTo>
                  <a:lnTo>
                    <a:pt x="28" y="279"/>
                  </a:lnTo>
                  <a:lnTo>
                    <a:pt x="28" y="280"/>
                  </a:lnTo>
                  <a:lnTo>
                    <a:pt x="30" y="282"/>
                  </a:lnTo>
                  <a:lnTo>
                    <a:pt x="30" y="283"/>
                  </a:lnTo>
                  <a:lnTo>
                    <a:pt x="31" y="283"/>
                  </a:lnTo>
                  <a:lnTo>
                    <a:pt x="31" y="284"/>
                  </a:lnTo>
                  <a:lnTo>
                    <a:pt x="32" y="285"/>
                  </a:lnTo>
                  <a:lnTo>
                    <a:pt x="33" y="285"/>
                  </a:lnTo>
                  <a:lnTo>
                    <a:pt x="34" y="285"/>
                  </a:lnTo>
                  <a:lnTo>
                    <a:pt x="30" y="285"/>
                  </a:lnTo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1" name="Freeform 103"/>
            <p:cNvSpPr>
              <a:spLocks/>
            </p:cNvSpPr>
            <p:nvPr/>
          </p:nvSpPr>
          <p:spPr bwMode="auto">
            <a:xfrm>
              <a:off x="2379" y="395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7 w 17"/>
                <a:gd name="T13" fmla="*/ 7 h 17"/>
                <a:gd name="T14" fmla="*/ 6 w 17"/>
                <a:gd name="T15" fmla="*/ 5 h 17"/>
                <a:gd name="T16" fmla="*/ 6 w 17"/>
                <a:gd name="T17" fmla="*/ 4 h 17"/>
                <a:gd name="T18" fmla="*/ 5 w 17"/>
                <a:gd name="T19" fmla="*/ 2 h 17"/>
                <a:gd name="T20" fmla="*/ 3 w 17"/>
                <a:gd name="T21" fmla="*/ 3 h 17"/>
                <a:gd name="T22" fmla="*/ 0 w 17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14" y="16"/>
                  </a:moveTo>
                  <a:lnTo>
                    <a:pt x="14" y="15"/>
                  </a:lnTo>
                  <a:lnTo>
                    <a:pt x="11" y="13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12" y="8"/>
                  </a:lnTo>
                  <a:lnTo>
                    <a:pt x="7" y="7"/>
                  </a:lnTo>
                  <a:lnTo>
                    <a:pt x="6" y="5"/>
                  </a:lnTo>
                  <a:lnTo>
                    <a:pt x="6" y="4"/>
                  </a:lnTo>
                  <a:lnTo>
                    <a:pt x="5" y="2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2" name="Freeform 104"/>
            <p:cNvSpPr>
              <a:spLocks/>
            </p:cNvSpPr>
            <p:nvPr/>
          </p:nvSpPr>
          <p:spPr bwMode="auto">
            <a:xfrm>
              <a:off x="2365" y="396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6 h 17"/>
                <a:gd name="T10" fmla="*/ 3 w 17"/>
                <a:gd name="T11" fmla="*/ 5 h 17"/>
                <a:gd name="T12" fmla="*/ 0 w 17"/>
                <a:gd name="T13" fmla="*/ 2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6"/>
                  </a:moveTo>
                  <a:lnTo>
                    <a:pt x="15" y="14"/>
                  </a:lnTo>
                  <a:lnTo>
                    <a:pt x="14" y="10"/>
                  </a:lnTo>
                  <a:lnTo>
                    <a:pt x="11" y="9"/>
                  </a:lnTo>
                  <a:lnTo>
                    <a:pt x="8" y="6"/>
                  </a:lnTo>
                  <a:lnTo>
                    <a:pt x="3" y="5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3" name="Freeform 105"/>
            <p:cNvSpPr>
              <a:spLocks/>
            </p:cNvSpPr>
            <p:nvPr/>
          </p:nvSpPr>
          <p:spPr bwMode="auto">
            <a:xfrm>
              <a:off x="2351" y="397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6 h 17"/>
                <a:gd name="T8" fmla="*/ 8 w 17"/>
                <a:gd name="T9" fmla="*/ 1 h 17"/>
                <a:gd name="T10" fmla="*/ 4 w 17"/>
                <a:gd name="T11" fmla="*/ 2 h 17"/>
                <a:gd name="T12" fmla="*/ 0 w 17"/>
                <a:gd name="T13" fmla="*/ 0 h 17"/>
                <a:gd name="T14" fmla="*/ 4 w 17"/>
                <a:gd name="T15" fmla="*/ 7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4" y="16"/>
                  </a:moveTo>
                  <a:lnTo>
                    <a:pt x="16" y="14"/>
                  </a:lnTo>
                  <a:lnTo>
                    <a:pt x="13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4" y="2"/>
                  </a:lnTo>
                  <a:lnTo>
                    <a:pt x="0" y="0"/>
                  </a:lnTo>
                  <a:lnTo>
                    <a:pt x="4" y="7"/>
                  </a:lnTo>
                  <a:lnTo>
                    <a:pt x="14" y="16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4" name="Freeform 106"/>
            <p:cNvSpPr>
              <a:spLocks/>
            </p:cNvSpPr>
            <p:nvPr/>
          </p:nvSpPr>
          <p:spPr bwMode="auto">
            <a:xfrm>
              <a:off x="2351" y="397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6 h 17"/>
                <a:gd name="T8" fmla="*/ 8 w 17"/>
                <a:gd name="T9" fmla="*/ 1 h 17"/>
                <a:gd name="T10" fmla="*/ 4 w 17"/>
                <a:gd name="T11" fmla="*/ 2 h 17"/>
                <a:gd name="T12" fmla="*/ 0 w 17"/>
                <a:gd name="T13" fmla="*/ 0 h 17"/>
                <a:gd name="T14" fmla="*/ 4 w 17"/>
                <a:gd name="T15" fmla="*/ 7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4" y="16"/>
                  </a:moveTo>
                  <a:lnTo>
                    <a:pt x="16" y="14"/>
                  </a:lnTo>
                  <a:lnTo>
                    <a:pt x="13" y="9"/>
                  </a:lnTo>
                  <a:lnTo>
                    <a:pt x="8" y="6"/>
                  </a:lnTo>
                  <a:lnTo>
                    <a:pt x="8" y="1"/>
                  </a:lnTo>
                  <a:lnTo>
                    <a:pt x="4" y="2"/>
                  </a:lnTo>
                  <a:lnTo>
                    <a:pt x="0" y="0"/>
                  </a:lnTo>
                  <a:lnTo>
                    <a:pt x="4" y="7"/>
                  </a:lnTo>
                  <a:lnTo>
                    <a:pt x="14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5" name="Freeform 107"/>
            <p:cNvSpPr>
              <a:spLocks/>
            </p:cNvSpPr>
            <p:nvPr/>
          </p:nvSpPr>
          <p:spPr bwMode="auto">
            <a:xfrm>
              <a:off x="2336" y="397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5 h 17"/>
                <a:gd name="T12" fmla="*/ 7 w 17"/>
                <a:gd name="T13" fmla="*/ 2 h 17"/>
                <a:gd name="T14" fmla="*/ 0 w 17"/>
                <a:gd name="T15" fmla="*/ 0 h 17"/>
                <a:gd name="T16" fmla="*/ 1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4" y="16"/>
                  </a:moveTo>
                  <a:lnTo>
                    <a:pt x="14" y="15"/>
                  </a:lnTo>
                  <a:lnTo>
                    <a:pt x="16" y="14"/>
                  </a:lnTo>
                  <a:lnTo>
                    <a:pt x="13" y="11"/>
                  </a:lnTo>
                  <a:lnTo>
                    <a:pt x="9" y="8"/>
                  </a:lnTo>
                  <a:lnTo>
                    <a:pt x="9" y="5"/>
                  </a:lnTo>
                  <a:lnTo>
                    <a:pt x="7" y="2"/>
                  </a:lnTo>
                  <a:lnTo>
                    <a:pt x="0" y="0"/>
                  </a:lnTo>
                  <a:lnTo>
                    <a:pt x="1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6" name="Freeform 108"/>
            <p:cNvSpPr>
              <a:spLocks/>
            </p:cNvSpPr>
            <p:nvPr/>
          </p:nvSpPr>
          <p:spPr bwMode="auto">
            <a:xfrm>
              <a:off x="2322" y="396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7 h 17"/>
                <a:gd name="T10" fmla="*/ 8 w 17"/>
                <a:gd name="T11" fmla="*/ 5 h 17"/>
                <a:gd name="T12" fmla="*/ 5 w 17"/>
                <a:gd name="T13" fmla="*/ 4 h 17"/>
                <a:gd name="T14" fmla="*/ 0 w 17"/>
                <a:gd name="T15" fmla="*/ 1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16"/>
                  </a:moveTo>
                  <a:lnTo>
                    <a:pt x="14" y="13"/>
                  </a:lnTo>
                  <a:lnTo>
                    <a:pt x="13" y="12"/>
                  </a:lnTo>
                  <a:lnTo>
                    <a:pt x="16" y="10"/>
                  </a:lnTo>
                  <a:lnTo>
                    <a:pt x="10" y="7"/>
                  </a:lnTo>
                  <a:lnTo>
                    <a:pt x="11" y="5"/>
                  </a:lnTo>
                  <a:lnTo>
                    <a:pt x="5" y="4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7" name="Freeform 109"/>
            <p:cNvSpPr>
              <a:spLocks/>
            </p:cNvSpPr>
            <p:nvPr/>
          </p:nvSpPr>
          <p:spPr bwMode="auto">
            <a:xfrm>
              <a:off x="2306" y="3965"/>
              <a:ext cx="16" cy="16"/>
            </a:xfrm>
            <a:custGeom>
              <a:avLst/>
              <a:gdLst>
                <a:gd name="T0" fmla="*/ 3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0 w 17"/>
                <a:gd name="T11" fmla="*/ 3 h 17"/>
                <a:gd name="T12" fmla="*/ 0 w 17"/>
                <a:gd name="T13" fmla="*/ 1 h 17"/>
                <a:gd name="T14" fmla="*/ 0 w 17"/>
                <a:gd name="T15" fmla="*/ 0 h 17"/>
                <a:gd name="T16" fmla="*/ 8 w 17"/>
                <a:gd name="T17" fmla="*/ 1 h 17"/>
                <a:gd name="T18" fmla="*/ 8 w 17"/>
                <a:gd name="T19" fmla="*/ 0 h 17"/>
                <a:gd name="T20" fmla="*/ 8 w 17"/>
                <a:gd name="T21" fmla="*/ 2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3" y="15"/>
                  </a:moveTo>
                  <a:lnTo>
                    <a:pt x="12" y="16"/>
                  </a:lnTo>
                  <a:lnTo>
                    <a:pt x="12" y="14"/>
                  </a:lnTo>
                  <a:lnTo>
                    <a:pt x="13" y="12"/>
                  </a:lnTo>
                  <a:lnTo>
                    <a:pt x="14" y="8"/>
                  </a:ln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8" y="1"/>
                  </a:lnTo>
                  <a:lnTo>
                    <a:pt x="8" y="0"/>
                  </a:lnTo>
                  <a:lnTo>
                    <a:pt x="16" y="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8" name="Freeform 110"/>
            <p:cNvSpPr>
              <a:spLocks/>
            </p:cNvSpPr>
            <p:nvPr/>
          </p:nvSpPr>
          <p:spPr bwMode="auto">
            <a:xfrm>
              <a:off x="2292" y="3957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8 h 18"/>
                <a:gd name="T4" fmla="*/ 7 w 17"/>
                <a:gd name="T5" fmla="*/ 8 h 18"/>
                <a:gd name="T6" fmla="*/ 8 w 17"/>
                <a:gd name="T7" fmla="*/ 7 h 18"/>
                <a:gd name="T8" fmla="*/ 8 w 17"/>
                <a:gd name="T9" fmla="*/ 3 h 18"/>
                <a:gd name="T10" fmla="*/ 8 w 17"/>
                <a:gd name="T11" fmla="*/ 0 h 18"/>
                <a:gd name="T12" fmla="*/ 8 w 17"/>
                <a:gd name="T13" fmla="*/ 1 h 18"/>
                <a:gd name="T14" fmla="*/ 8 w 17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0" y="17"/>
                  </a:moveTo>
                  <a:lnTo>
                    <a:pt x="0" y="8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1" y="3"/>
                  </a:lnTo>
                  <a:lnTo>
                    <a:pt x="11" y="0"/>
                  </a:lnTo>
                  <a:lnTo>
                    <a:pt x="16" y="1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19" name="Freeform 111"/>
            <p:cNvSpPr>
              <a:spLocks/>
            </p:cNvSpPr>
            <p:nvPr/>
          </p:nvSpPr>
          <p:spPr bwMode="auto">
            <a:xfrm>
              <a:off x="2280" y="394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8 h 17"/>
                <a:gd name="T4" fmla="*/ 5 w 17"/>
                <a:gd name="T5" fmla="*/ 8 h 17"/>
                <a:gd name="T6" fmla="*/ 8 w 17"/>
                <a:gd name="T7" fmla="*/ 8 h 17"/>
                <a:gd name="T8" fmla="*/ 8 w 17"/>
                <a:gd name="T9" fmla="*/ 5 h 17"/>
                <a:gd name="T10" fmla="*/ 8 w 17"/>
                <a:gd name="T11" fmla="*/ 3 h 17"/>
                <a:gd name="T12" fmla="*/ 8 w 17"/>
                <a:gd name="T13" fmla="*/ 0 h 17"/>
                <a:gd name="T14" fmla="*/ 8 w 17"/>
                <a:gd name="T15" fmla="*/ 2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0" y="16"/>
                  </a:moveTo>
                  <a:lnTo>
                    <a:pt x="2" y="14"/>
                  </a:lnTo>
                  <a:lnTo>
                    <a:pt x="5" y="15"/>
                  </a:lnTo>
                  <a:lnTo>
                    <a:pt x="9" y="8"/>
                  </a:lnTo>
                  <a:lnTo>
                    <a:pt x="9" y="5"/>
                  </a:lnTo>
                  <a:lnTo>
                    <a:pt x="13" y="3"/>
                  </a:lnTo>
                  <a:lnTo>
                    <a:pt x="13" y="0"/>
                  </a:lnTo>
                  <a:lnTo>
                    <a:pt x="16" y="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0" name="Freeform 112"/>
            <p:cNvSpPr>
              <a:spLocks/>
            </p:cNvSpPr>
            <p:nvPr/>
          </p:nvSpPr>
          <p:spPr bwMode="auto">
            <a:xfrm>
              <a:off x="2269" y="3941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4 h 17"/>
                <a:gd name="T4" fmla="*/ 8 w 17"/>
                <a:gd name="T5" fmla="*/ 0 h 17"/>
                <a:gd name="T6" fmla="*/ 8 w 17"/>
                <a:gd name="T7" fmla="*/ 2 h 17"/>
                <a:gd name="T8" fmla="*/ 8 w 17"/>
                <a:gd name="T9" fmla="*/ 1 h 17"/>
                <a:gd name="T10" fmla="*/ 8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7" y="4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1"/>
                  </a:lnTo>
                  <a:lnTo>
                    <a:pt x="15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1" name="Freeform 113"/>
            <p:cNvSpPr>
              <a:spLocks/>
            </p:cNvSpPr>
            <p:nvPr/>
          </p:nvSpPr>
          <p:spPr bwMode="auto">
            <a:xfrm>
              <a:off x="2258" y="3926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5 w 17"/>
                <a:gd name="T3" fmla="*/ 8 h 17"/>
                <a:gd name="T4" fmla="*/ 5 w 17"/>
                <a:gd name="T5" fmla="*/ 8 h 17"/>
                <a:gd name="T6" fmla="*/ 8 w 17"/>
                <a:gd name="T7" fmla="*/ 8 h 17"/>
                <a:gd name="T8" fmla="*/ 10 w 17"/>
                <a:gd name="T9" fmla="*/ 5 h 17"/>
                <a:gd name="T10" fmla="*/ 13 w 17"/>
                <a:gd name="T11" fmla="*/ 6 h 17"/>
                <a:gd name="T12" fmla="*/ 14 w 17"/>
                <a:gd name="T13" fmla="*/ 4 h 17"/>
                <a:gd name="T14" fmla="*/ 16 w 17"/>
                <a:gd name="T15" fmla="*/ 4 h 17"/>
                <a:gd name="T16" fmla="*/ 16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13"/>
                  </a:moveTo>
                  <a:lnTo>
                    <a:pt x="5" y="16"/>
                  </a:lnTo>
                  <a:lnTo>
                    <a:pt x="5" y="12"/>
                  </a:lnTo>
                  <a:lnTo>
                    <a:pt x="8" y="9"/>
                  </a:lnTo>
                  <a:lnTo>
                    <a:pt x="10" y="5"/>
                  </a:lnTo>
                  <a:lnTo>
                    <a:pt x="13" y="6"/>
                  </a:lnTo>
                  <a:lnTo>
                    <a:pt x="14" y="4"/>
                  </a:lnTo>
                  <a:lnTo>
                    <a:pt x="16" y="4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2" name="Freeform 114"/>
            <p:cNvSpPr>
              <a:spLocks/>
            </p:cNvSpPr>
            <p:nvPr/>
          </p:nvSpPr>
          <p:spPr bwMode="auto">
            <a:xfrm>
              <a:off x="2253" y="3914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3 w 17"/>
                <a:gd name="T5" fmla="*/ 9 h 18"/>
                <a:gd name="T6" fmla="*/ 6 w 17"/>
                <a:gd name="T7" fmla="*/ 9 h 18"/>
                <a:gd name="T8" fmla="*/ 5 w 17"/>
                <a:gd name="T9" fmla="*/ 8 h 18"/>
                <a:gd name="T10" fmla="*/ 8 w 17"/>
                <a:gd name="T11" fmla="*/ 9 h 18"/>
                <a:gd name="T12" fmla="*/ 8 w 17"/>
                <a:gd name="T13" fmla="*/ 4 h 18"/>
                <a:gd name="T14" fmla="*/ 8 w 17"/>
                <a:gd name="T15" fmla="*/ 5 h 18"/>
                <a:gd name="T16" fmla="*/ 8 w 17"/>
                <a:gd name="T17" fmla="*/ 0 h 18"/>
                <a:gd name="T18" fmla="*/ 8 w 17"/>
                <a:gd name="T19" fmla="*/ 0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8"/>
                <a:gd name="T32" fmla="*/ 17 w 1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8">
                  <a:moveTo>
                    <a:pt x="0" y="17"/>
                  </a:moveTo>
                  <a:lnTo>
                    <a:pt x="0" y="14"/>
                  </a:lnTo>
                  <a:lnTo>
                    <a:pt x="3" y="13"/>
                  </a:lnTo>
                  <a:lnTo>
                    <a:pt x="6" y="10"/>
                  </a:lnTo>
                  <a:lnTo>
                    <a:pt x="5" y="8"/>
                  </a:lnTo>
                  <a:lnTo>
                    <a:pt x="11" y="9"/>
                  </a:lnTo>
                  <a:lnTo>
                    <a:pt x="11" y="4"/>
                  </a:lnTo>
                  <a:lnTo>
                    <a:pt x="15" y="5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3" name="Freeform 115"/>
            <p:cNvSpPr>
              <a:spLocks/>
            </p:cNvSpPr>
            <p:nvPr/>
          </p:nvSpPr>
          <p:spPr bwMode="auto">
            <a:xfrm>
              <a:off x="2249" y="3906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4 w 17"/>
                <a:gd name="T5" fmla="*/ 9 h 18"/>
                <a:gd name="T6" fmla="*/ 8 w 17"/>
                <a:gd name="T7" fmla="*/ 7 h 18"/>
                <a:gd name="T8" fmla="*/ 8 w 17"/>
                <a:gd name="T9" fmla="*/ 6 h 18"/>
                <a:gd name="T10" fmla="*/ 8 w 17"/>
                <a:gd name="T11" fmla="*/ 5 h 18"/>
                <a:gd name="T12" fmla="*/ 8 w 17"/>
                <a:gd name="T13" fmla="*/ 5 h 18"/>
                <a:gd name="T14" fmla="*/ 8 w 17"/>
                <a:gd name="T15" fmla="*/ 5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0" y="17"/>
                  </a:moveTo>
                  <a:lnTo>
                    <a:pt x="0" y="14"/>
                  </a:lnTo>
                  <a:lnTo>
                    <a:pt x="4" y="10"/>
                  </a:lnTo>
                  <a:lnTo>
                    <a:pt x="8" y="7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6" y="5"/>
                  </a:lnTo>
                  <a:lnTo>
                    <a:pt x="15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4" name="Freeform 116"/>
            <p:cNvSpPr>
              <a:spLocks/>
            </p:cNvSpPr>
            <p:nvPr/>
          </p:nvSpPr>
          <p:spPr bwMode="auto">
            <a:xfrm>
              <a:off x="2241" y="3883"/>
              <a:ext cx="17" cy="17"/>
            </a:xfrm>
            <a:custGeom>
              <a:avLst/>
              <a:gdLst>
                <a:gd name="T0" fmla="*/ 0 w 17"/>
                <a:gd name="T1" fmla="*/ 9 h 18"/>
                <a:gd name="T2" fmla="*/ 1 w 17"/>
                <a:gd name="T3" fmla="*/ 9 h 18"/>
                <a:gd name="T4" fmla="*/ 2 w 17"/>
                <a:gd name="T5" fmla="*/ 9 h 18"/>
                <a:gd name="T6" fmla="*/ 7 w 17"/>
                <a:gd name="T7" fmla="*/ 9 h 18"/>
                <a:gd name="T8" fmla="*/ 10 w 17"/>
                <a:gd name="T9" fmla="*/ 8 h 18"/>
                <a:gd name="T10" fmla="*/ 12 w 17"/>
                <a:gd name="T11" fmla="*/ 3 h 18"/>
                <a:gd name="T12" fmla="*/ 14 w 17"/>
                <a:gd name="T13" fmla="*/ 3 h 18"/>
                <a:gd name="T14" fmla="*/ 16 w 17"/>
                <a:gd name="T15" fmla="*/ 0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0" y="12"/>
                  </a:moveTo>
                  <a:lnTo>
                    <a:pt x="1" y="17"/>
                  </a:lnTo>
                  <a:lnTo>
                    <a:pt x="2" y="14"/>
                  </a:lnTo>
                  <a:lnTo>
                    <a:pt x="7" y="11"/>
                  </a:lnTo>
                  <a:lnTo>
                    <a:pt x="10" y="8"/>
                  </a:lnTo>
                  <a:lnTo>
                    <a:pt x="12" y="3"/>
                  </a:lnTo>
                  <a:lnTo>
                    <a:pt x="14" y="3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5" name="Freeform 117"/>
            <p:cNvSpPr>
              <a:spLocks/>
            </p:cNvSpPr>
            <p:nvPr/>
          </p:nvSpPr>
          <p:spPr bwMode="auto">
            <a:xfrm>
              <a:off x="2239" y="3869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3 w 17"/>
                <a:gd name="T3" fmla="*/ 8 h 17"/>
                <a:gd name="T4" fmla="*/ 5 w 17"/>
                <a:gd name="T5" fmla="*/ 8 h 17"/>
                <a:gd name="T6" fmla="*/ 6 w 17"/>
                <a:gd name="T7" fmla="*/ 8 h 17"/>
                <a:gd name="T8" fmla="*/ 8 w 17"/>
                <a:gd name="T9" fmla="*/ 8 h 17"/>
                <a:gd name="T10" fmla="*/ 8 w 17"/>
                <a:gd name="T11" fmla="*/ 5 h 17"/>
                <a:gd name="T12" fmla="*/ 8 w 17"/>
                <a:gd name="T13" fmla="*/ 4 h 17"/>
                <a:gd name="T14" fmla="*/ 8 w 17"/>
                <a:gd name="T15" fmla="*/ 7 h 17"/>
                <a:gd name="T16" fmla="*/ 8 w 17"/>
                <a:gd name="T17" fmla="*/ 4 h 17"/>
                <a:gd name="T18" fmla="*/ 8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14"/>
                  </a:moveTo>
                  <a:lnTo>
                    <a:pt x="3" y="16"/>
                  </a:lnTo>
                  <a:lnTo>
                    <a:pt x="5" y="13"/>
                  </a:lnTo>
                  <a:lnTo>
                    <a:pt x="6" y="11"/>
                  </a:lnTo>
                  <a:lnTo>
                    <a:pt x="8" y="10"/>
                  </a:lnTo>
                  <a:lnTo>
                    <a:pt x="9" y="5"/>
                  </a:lnTo>
                  <a:lnTo>
                    <a:pt x="13" y="4"/>
                  </a:lnTo>
                  <a:lnTo>
                    <a:pt x="14" y="7"/>
                  </a:lnTo>
                  <a:lnTo>
                    <a:pt x="15" y="4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6" name="Freeform 118"/>
            <p:cNvSpPr>
              <a:spLocks/>
            </p:cNvSpPr>
            <p:nvPr/>
          </p:nvSpPr>
          <p:spPr bwMode="auto">
            <a:xfrm>
              <a:off x="2239" y="3854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3 w 17"/>
                <a:gd name="T3" fmla="*/ 9 h 19"/>
                <a:gd name="T4" fmla="*/ 6 w 17"/>
                <a:gd name="T5" fmla="*/ 9 h 19"/>
                <a:gd name="T6" fmla="*/ 7 w 17"/>
                <a:gd name="T7" fmla="*/ 7 h 19"/>
                <a:gd name="T8" fmla="*/ 8 w 17"/>
                <a:gd name="T9" fmla="*/ 1 h 19"/>
                <a:gd name="T10" fmla="*/ 8 w 17"/>
                <a:gd name="T11" fmla="*/ 4 h 19"/>
                <a:gd name="T12" fmla="*/ 8 w 17"/>
                <a:gd name="T13" fmla="*/ 3 h 19"/>
                <a:gd name="T14" fmla="*/ 8 w 17"/>
                <a:gd name="T15" fmla="*/ 0 h 19"/>
                <a:gd name="T16" fmla="*/ 0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0" y="18"/>
                  </a:moveTo>
                  <a:lnTo>
                    <a:pt x="3" y="16"/>
                  </a:lnTo>
                  <a:lnTo>
                    <a:pt x="6" y="16"/>
                  </a:lnTo>
                  <a:lnTo>
                    <a:pt x="7" y="7"/>
                  </a:lnTo>
                  <a:lnTo>
                    <a:pt x="9" y="1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0" y="18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7" name="Freeform 119"/>
            <p:cNvSpPr>
              <a:spLocks/>
            </p:cNvSpPr>
            <p:nvPr/>
          </p:nvSpPr>
          <p:spPr bwMode="auto">
            <a:xfrm>
              <a:off x="2239" y="3854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3 w 17"/>
                <a:gd name="T3" fmla="*/ 9 h 19"/>
                <a:gd name="T4" fmla="*/ 6 w 17"/>
                <a:gd name="T5" fmla="*/ 9 h 19"/>
                <a:gd name="T6" fmla="*/ 7 w 17"/>
                <a:gd name="T7" fmla="*/ 7 h 19"/>
                <a:gd name="T8" fmla="*/ 8 w 17"/>
                <a:gd name="T9" fmla="*/ 1 h 19"/>
                <a:gd name="T10" fmla="*/ 8 w 17"/>
                <a:gd name="T11" fmla="*/ 4 h 19"/>
                <a:gd name="T12" fmla="*/ 8 w 17"/>
                <a:gd name="T13" fmla="*/ 3 h 19"/>
                <a:gd name="T14" fmla="*/ 8 w 17"/>
                <a:gd name="T15" fmla="*/ 0 h 19"/>
                <a:gd name="T16" fmla="*/ 0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0" y="18"/>
                  </a:moveTo>
                  <a:lnTo>
                    <a:pt x="3" y="16"/>
                  </a:lnTo>
                  <a:lnTo>
                    <a:pt x="6" y="16"/>
                  </a:lnTo>
                  <a:lnTo>
                    <a:pt x="7" y="7"/>
                  </a:lnTo>
                  <a:lnTo>
                    <a:pt x="9" y="1"/>
                  </a:lnTo>
                  <a:lnTo>
                    <a:pt x="11" y="4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8" name="Freeform 120"/>
            <p:cNvSpPr>
              <a:spLocks/>
            </p:cNvSpPr>
            <p:nvPr/>
          </p:nvSpPr>
          <p:spPr bwMode="auto">
            <a:xfrm>
              <a:off x="2237" y="3835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1 w 17"/>
                <a:gd name="T3" fmla="*/ 8 h 17"/>
                <a:gd name="T4" fmla="*/ 2 w 17"/>
                <a:gd name="T5" fmla="*/ 8 h 17"/>
                <a:gd name="T6" fmla="*/ 3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4 h 17"/>
                <a:gd name="T14" fmla="*/ 8 w 17"/>
                <a:gd name="T15" fmla="*/ 4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14"/>
                  </a:moveTo>
                  <a:lnTo>
                    <a:pt x="1" y="16"/>
                  </a:lnTo>
                  <a:lnTo>
                    <a:pt x="2" y="13"/>
                  </a:lnTo>
                  <a:lnTo>
                    <a:pt x="3" y="9"/>
                  </a:lnTo>
                  <a:lnTo>
                    <a:pt x="9" y="12"/>
                  </a:lnTo>
                  <a:lnTo>
                    <a:pt x="10" y="9"/>
                  </a:lnTo>
                  <a:lnTo>
                    <a:pt x="12" y="4"/>
                  </a:lnTo>
                  <a:lnTo>
                    <a:pt x="14" y="4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29" name="Freeform 121"/>
            <p:cNvSpPr>
              <a:spLocks/>
            </p:cNvSpPr>
            <p:nvPr/>
          </p:nvSpPr>
          <p:spPr bwMode="auto">
            <a:xfrm>
              <a:off x="2237" y="3818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7 h 18"/>
                <a:gd name="T4" fmla="*/ 6 w 17"/>
                <a:gd name="T5" fmla="*/ 5 h 18"/>
                <a:gd name="T6" fmla="*/ 8 w 17"/>
                <a:gd name="T7" fmla="*/ 9 h 18"/>
                <a:gd name="T8" fmla="*/ 8 w 17"/>
                <a:gd name="T9" fmla="*/ 4 h 18"/>
                <a:gd name="T10" fmla="*/ 8 w 17"/>
                <a:gd name="T11" fmla="*/ 7 h 18"/>
                <a:gd name="T12" fmla="*/ 8 w 1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0" y="17"/>
                  </a:moveTo>
                  <a:lnTo>
                    <a:pt x="0" y="7"/>
                  </a:lnTo>
                  <a:lnTo>
                    <a:pt x="6" y="5"/>
                  </a:lnTo>
                  <a:lnTo>
                    <a:pt x="10" y="11"/>
                  </a:lnTo>
                  <a:lnTo>
                    <a:pt x="11" y="4"/>
                  </a:lnTo>
                  <a:lnTo>
                    <a:pt x="13" y="7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0" name="Freeform 122"/>
            <p:cNvSpPr>
              <a:spLocks/>
            </p:cNvSpPr>
            <p:nvPr/>
          </p:nvSpPr>
          <p:spPr bwMode="auto">
            <a:xfrm>
              <a:off x="2235" y="379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8 h 17"/>
                <a:gd name="T4" fmla="*/ 2 w 17"/>
                <a:gd name="T5" fmla="*/ 8 h 17"/>
                <a:gd name="T6" fmla="*/ 5 w 17"/>
                <a:gd name="T7" fmla="*/ 4 h 17"/>
                <a:gd name="T8" fmla="*/ 6 w 17"/>
                <a:gd name="T9" fmla="*/ 5 h 17"/>
                <a:gd name="T10" fmla="*/ 7 w 17"/>
                <a:gd name="T11" fmla="*/ 0 h 17"/>
                <a:gd name="T12" fmla="*/ 8 w 17"/>
                <a:gd name="T13" fmla="*/ 0 h 17"/>
                <a:gd name="T14" fmla="*/ 8 w 17"/>
                <a:gd name="T15" fmla="*/ 2 h 17"/>
                <a:gd name="T16" fmla="*/ 8 w 17"/>
                <a:gd name="T17" fmla="*/ 5 h 17"/>
                <a:gd name="T18" fmla="*/ 8 w 17"/>
                <a:gd name="T19" fmla="*/ 0 h 17"/>
                <a:gd name="T20" fmla="*/ 8 w 17"/>
                <a:gd name="T21" fmla="*/ 0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0" y="13"/>
                  </a:moveTo>
                  <a:lnTo>
                    <a:pt x="0" y="14"/>
                  </a:lnTo>
                  <a:lnTo>
                    <a:pt x="2" y="16"/>
                  </a:lnTo>
                  <a:lnTo>
                    <a:pt x="5" y="4"/>
                  </a:lnTo>
                  <a:lnTo>
                    <a:pt x="6" y="5"/>
                  </a:lnTo>
                  <a:lnTo>
                    <a:pt x="7" y="0"/>
                  </a:lnTo>
                  <a:lnTo>
                    <a:pt x="9" y="0"/>
                  </a:lnTo>
                  <a:lnTo>
                    <a:pt x="10" y="2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1" name="Freeform 123"/>
            <p:cNvSpPr>
              <a:spLocks/>
            </p:cNvSpPr>
            <p:nvPr/>
          </p:nvSpPr>
          <p:spPr bwMode="auto">
            <a:xfrm>
              <a:off x="2237" y="377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1 w 17"/>
                <a:gd name="T3" fmla="*/ 8 h 17"/>
                <a:gd name="T4" fmla="*/ 3 w 17"/>
                <a:gd name="T5" fmla="*/ 8 h 17"/>
                <a:gd name="T6" fmla="*/ 4 w 17"/>
                <a:gd name="T7" fmla="*/ 8 h 17"/>
                <a:gd name="T8" fmla="*/ 5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0 h 17"/>
                <a:gd name="T18" fmla="*/ 8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11"/>
                  </a:moveTo>
                  <a:lnTo>
                    <a:pt x="1" y="12"/>
                  </a:lnTo>
                  <a:lnTo>
                    <a:pt x="3" y="13"/>
                  </a:lnTo>
                  <a:lnTo>
                    <a:pt x="4" y="15"/>
                  </a:lnTo>
                  <a:lnTo>
                    <a:pt x="5" y="16"/>
                  </a:lnTo>
                  <a:lnTo>
                    <a:pt x="11" y="8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3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2" name="Freeform 124"/>
            <p:cNvSpPr>
              <a:spLocks/>
            </p:cNvSpPr>
            <p:nvPr/>
          </p:nvSpPr>
          <p:spPr bwMode="auto">
            <a:xfrm>
              <a:off x="2242" y="3755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0 h 17"/>
                <a:gd name="T12" fmla="*/ 8 w 17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0" y="11"/>
                  </a:moveTo>
                  <a:lnTo>
                    <a:pt x="7" y="16"/>
                  </a:lnTo>
                  <a:lnTo>
                    <a:pt x="9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0"/>
                  </a:lnTo>
                  <a:lnTo>
                    <a:pt x="16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3" name="Freeform 125"/>
            <p:cNvSpPr>
              <a:spLocks/>
            </p:cNvSpPr>
            <p:nvPr/>
          </p:nvSpPr>
          <p:spPr bwMode="auto">
            <a:xfrm>
              <a:off x="2251" y="3731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1 w 17"/>
                <a:gd name="T3" fmla="*/ 0 h 17"/>
                <a:gd name="T4" fmla="*/ 3 w 17"/>
                <a:gd name="T5" fmla="*/ 0 h 17"/>
                <a:gd name="T6" fmla="*/ 8 w 17"/>
                <a:gd name="T7" fmla="*/ 0 h 17"/>
                <a:gd name="T8" fmla="*/ 8 w 17"/>
                <a:gd name="T9" fmla="*/ 1 h 17"/>
                <a:gd name="T10" fmla="*/ 8 w 17"/>
                <a:gd name="T11" fmla="*/ 0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8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0"/>
                  </a:moveTo>
                  <a:lnTo>
                    <a:pt x="1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4" y="1"/>
                  </a:lnTo>
                  <a:lnTo>
                    <a:pt x="16" y="0"/>
                  </a:lnTo>
                  <a:lnTo>
                    <a:pt x="14" y="8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5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4" name="Freeform 126"/>
            <p:cNvSpPr>
              <a:spLocks/>
            </p:cNvSpPr>
            <p:nvPr/>
          </p:nvSpPr>
          <p:spPr bwMode="auto">
            <a:xfrm>
              <a:off x="2258" y="3710"/>
              <a:ext cx="16" cy="16"/>
            </a:xfrm>
            <a:custGeom>
              <a:avLst/>
              <a:gdLst>
                <a:gd name="T0" fmla="*/ 3 w 17"/>
                <a:gd name="T1" fmla="*/ 0 h 17"/>
                <a:gd name="T2" fmla="*/ 0 w 17"/>
                <a:gd name="T3" fmla="*/ 3 h 17"/>
                <a:gd name="T4" fmla="*/ 1 w 17"/>
                <a:gd name="T5" fmla="*/ 3 h 17"/>
                <a:gd name="T6" fmla="*/ 4 w 17"/>
                <a:gd name="T7" fmla="*/ 5 h 17"/>
                <a:gd name="T8" fmla="*/ 8 w 17"/>
                <a:gd name="T9" fmla="*/ 8 h 17"/>
                <a:gd name="T10" fmla="*/ 8 w 17"/>
                <a:gd name="T11" fmla="*/ 8 h 17"/>
                <a:gd name="T12" fmla="*/ 7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8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3" y="0"/>
                  </a:moveTo>
                  <a:lnTo>
                    <a:pt x="0" y="3"/>
                  </a:lnTo>
                  <a:lnTo>
                    <a:pt x="1" y="3"/>
                  </a:lnTo>
                  <a:lnTo>
                    <a:pt x="4" y="5"/>
                  </a:lnTo>
                  <a:lnTo>
                    <a:pt x="8" y="10"/>
                  </a:lnTo>
                  <a:lnTo>
                    <a:pt x="14" y="8"/>
                  </a:lnTo>
                  <a:lnTo>
                    <a:pt x="7" y="16"/>
                  </a:lnTo>
                  <a:lnTo>
                    <a:pt x="12" y="16"/>
                  </a:lnTo>
                  <a:lnTo>
                    <a:pt x="16" y="15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5" name="Freeform 127"/>
            <p:cNvSpPr>
              <a:spLocks/>
            </p:cNvSpPr>
            <p:nvPr/>
          </p:nvSpPr>
          <p:spPr bwMode="auto">
            <a:xfrm>
              <a:off x="2268" y="3693"/>
              <a:ext cx="16" cy="16"/>
            </a:xfrm>
            <a:custGeom>
              <a:avLst/>
              <a:gdLst>
                <a:gd name="T0" fmla="*/ 1 w 17"/>
                <a:gd name="T1" fmla="*/ 0 h 17"/>
                <a:gd name="T2" fmla="*/ 0 w 17"/>
                <a:gd name="T3" fmla="*/ 4 h 17"/>
                <a:gd name="T4" fmla="*/ 0 w 17"/>
                <a:gd name="T5" fmla="*/ 6 h 17"/>
                <a:gd name="T6" fmla="*/ 5 w 17"/>
                <a:gd name="T7" fmla="*/ 6 h 17"/>
                <a:gd name="T8" fmla="*/ 3 w 17"/>
                <a:gd name="T9" fmla="*/ 8 h 17"/>
                <a:gd name="T10" fmla="*/ 4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5" y="6"/>
                  </a:lnTo>
                  <a:lnTo>
                    <a:pt x="3" y="10"/>
                  </a:lnTo>
                  <a:lnTo>
                    <a:pt x="4" y="14"/>
                  </a:lnTo>
                  <a:lnTo>
                    <a:pt x="11" y="15"/>
                  </a:lnTo>
                  <a:lnTo>
                    <a:pt x="13" y="16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6" name="Freeform 128"/>
            <p:cNvSpPr>
              <a:spLocks/>
            </p:cNvSpPr>
            <p:nvPr/>
          </p:nvSpPr>
          <p:spPr bwMode="auto">
            <a:xfrm>
              <a:off x="2278" y="3678"/>
              <a:ext cx="17" cy="16"/>
            </a:xfrm>
            <a:custGeom>
              <a:avLst/>
              <a:gdLst>
                <a:gd name="T0" fmla="*/ 0 w 17"/>
                <a:gd name="T1" fmla="*/ 0 h 17"/>
                <a:gd name="T2" fmla="*/ 2 w 17"/>
                <a:gd name="T3" fmla="*/ 0 h 17"/>
                <a:gd name="T4" fmla="*/ 0 w 17"/>
                <a:gd name="T5" fmla="*/ 3 h 17"/>
                <a:gd name="T6" fmla="*/ 3 w 17"/>
                <a:gd name="T7" fmla="*/ 4 h 17"/>
                <a:gd name="T8" fmla="*/ 5 w 17"/>
                <a:gd name="T9" fmla="*/ 7 h 17"/>
                <a:gd name="T10" fmla="*/ 6 w 17"/>
                <a:gd name="T11" fmla="*/ 8 h 17"/>
                <a:gd name="T12" fmla="*/ 10 w 17"/>
                <a:gd name="T13" fmla="*/ 8 h 17"/>
                <a:gd name="T14" fmla="*/ 11 w 17"/>
                <a:gd name="T15" fmla="*/ 8 h 17"/>
                <a:gd name="T16" fmla="*/ 16 w 17"/>
                <a:gd name="T17" fmla="*/ 8 h 17"/>
                <a:gd name="T18" fmla="*/ 10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3" y="4"/>
                  </a:lnTo>
                  <a:lnTo>
                    <a:pt x="5" y="7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1" y="11"/>
                  </a:lnTo>
                  <a:lnTo>
                    <a:pt x="16" y="12"/>
                  </a:lnTo>
                  <a:lnTo>
                    <a:pt x="1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7" name="Freeform 129"/>
            <p:cNvSpPr>
              <a:spLocks/>
            </p:cNvSpPr>
            <p:nvPr/>
          </p:nvSpPr>
          <p:spPr bwMode="auto">
            <a:xfrm>
              <a:off x="2292" y="3662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3 w 17"/>
                <a:gd name="T3" fmla="*/ 2 h 17"/>
                <a:gd name="T4" fmla="*/ 0 w 17"/>
                <a:gd name="T5" fmla="*/ 5 h 17"/>
                <a:gd name="T6" fmla="*/ 2 w 17"/>
                <a:gd name="T7" fmla="*/ 8 h 17"/>
                <a:gd name="T8" fmla="*/ 5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8 w 17"/>
                <a:gd name="T17" fmla="*/ 8 h 17"/>
                <a:gd name="T18" fmla="*/ 8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0"/>
                  </a:moveTo>
                  <a:lnTo>
                    <a:pt x="3" y="2"/>
                  </a:lnTo>
                  <a:lnTo>
                    <a:pt x="0" y="5"/>
                  </a:lnTo>
                  <a:lnTo>
                    <a:pt x="2" y="8"/>
                  </a:lnTo>
                  <a:lnTo>
                    <a:pt x="5" y="10"/>
                  </a:lnTo>
                  <a:lnTo>
                    <a:pt x="8" y="12"/>
                  </a:lnTo>
                  <a:lnTo>
                    <a:pt x="10" y="13"/>
                  </a:lnTo>
                  <a:lnTo>
                    <a:pt x="16" y="14"/>
                  </a:lnTo>
                  <a:lnTo>
                    <a:pt x="13" y="15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8" name="Freeform 130"/>
            <p:cNvSpPr>
              <a:spLocks/>
            </p:cNvSpPr>
            <p:nvPr/>
          </p:nvSpPr>
          <p:spPr bwMode="auto">
            <a:xfrm>
              <a:off x="2392" y="394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7 w 17"/>
                <a:gd name="T7" fmla="*/ 7 h 17"/>
                <a:gd name="T8" fmla="*/ 1 w 17"/>
                <a:gd name="T9" fmla="*/ 6 h 17"/>
                <a:gd name="T10" fmla="*/ 5 w 17"/>
                <a:gd name="T11" fmla="*/ 2 h 17"/>
                <a:gd name="T12" fmla="*/ 0 w 17"/>
                <a:gd name="T13" fmla="*/ 1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4" y="16"/>
                  </a:moveTo>
                  <a:lnTo>
                    <a:pt x="16" y="10"/>
                  </a:lnTo>
                  <a:lnTo>
                    <a:pt x="12" y="10"/>
                  </a:lnTo>
                  <a:lnTo>
                    <a:pt x="7" y="7"/>
                  </a:lnTo>
                  <a:lnTo>
                    <a:pt x="1" y="6"/>
                  </a:lnTo>
                  <a:lnTo>
                    <a:pt x="5" y="2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39" name="Freeform 131"/>
            <p:cNvSpPr>
              <a:spLocks/>
            </p:cNvSpPr>
            <p:nvPr/>
          </p:nvSpPr>
          <p:spPr bwMode="auto">
            <a:xfrm>
              <a:off x="2401" y="393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7 w 17"/>
                <a:gd name="T3" fmla="*/ 7 h 17"/>
                <a:gd name="T4" fmla="*/ 6 w 17"/>
                <a:gd name="T5" fmla="*/ 5 h 17"/>
                <a:gd name="T6" fmla="*/ 0 w 17"/>
                <a:gd name="T7" fmla="*/ 2 h 17"/>
                <a:gd name="T8" fmla="*/ 1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7" y="7"/>
                  </a:lnTo>
                  <a:lnTo>
                    <a:pt x="6" y="5"/>
                  </a:lnTo>
                  <a:lnTo>
                    <a:pt x="0" y="2"/>
                  </a:lnTo>
                  <a:lnTo>
                    <a:pt x="1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0" name="Freeform 132"/>
            <p:cNvSpPr>
              <a:spLocks/>
            </p:cNvSpPr>
            <p:nvPr/>
          </p:nvSpPr>
          <p:spPr bwMode="auto">
            <a:xfrm>
              <a:off x="2409" y="3926"/>
              <a:ext cx="17" cy="16"/>
            </a:xfrm>
            <a:custGeom>
              <a:avLst/>
              <a:gdLst>
                <a:gd name="T0" fmla="*/ 16 w 17"/>
                <a:gd name="T1" fmla="*/ 8 h 17"/>
                <a:gd name="T2" fmla="*/ 12 w 17"/>
                <a:gd name="T3" fmla="*/ 8 h 17"/>
                <a:gd name="T4" fmla="*/ 11 w 17"/>
                <a:gd name="T5" fmla="*/ 8 h 17"/>
                <a:gd name="T6" fmla="*/ 9 w 17"/>
                <a:gd name="T7" fmla="*/ 8 h 17"/>
                <a:gd name="T8" fmla="*/ 5 w 17"/>
                <a:gd name="T9" fmla="*/ 5 h 17"/>
                <a:gd name="T10" fmla="*/ 3 w 17"/>
                <a:gd name="T11" fmla="*/ 3 h 17"/>
                <a:gd name="T12" fmla="*/ 0 w 17"/>
                <a:gd name="T13" fmla="*/ 3 h 17"/>
                <a:gd name="T14" fmla="*/ 2 w 17"/>
                <a:gd name="T15" fmla="*/ 0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4"/>
                  </a:moveTo>
                  <a:lnTo>
                    <a:pt x="12" y="16"/>
                  </a:lnTo>
                  <a:lnTo>
                    <a:pt x="11" y="14"/>
                  </a:lnTo>
                  <a:lnTo>
                    <a:pt x="9" y="11"/>
                  </a:lnTo>
                  <a:lnTo>
                    <a:pt x="5" y="5"/>
                  </a:lnTo>
                  <a:lnTo>
                    <a:pt x="3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1" name="Freeform 133"/>
            <p:cNvSpPr>
              <a:spLocks/>
            </p:cNvSpPr>
            <p:nvPr/>
          </p:nvSpPr>
          <p:spPr bwMode="auto">
            <a:xfrm>
              <a:off x="2420" y="391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5 w 17"/>
                <a:gd name="T7" fmla="*/ 6 h 17"/>
                <a:gd name="T8" fmla="*/ 0 w 17"/>
                <a:gd name="T9" fmla="*/ 2 h 17"/>
                <a:gd name="T10" fmla="*/ 2 w 17"/>
                <a:gd name="T11" fmla="*/ 0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5"/>
                  </a:moveTo>
                  <a:lnTo>
                    <a:pt x="14" y="16"/>
                  </a:lnTo>
                  <a:lnTo>
                    <a:pt x="8" y="12"/>
                  </a:lnTo>
                  <a:lnTo>
                    <a:pt x="5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2" name="Freeform 134"/>
            <p:cNvSpPr>
              <a:spLocks/>
            </p:cNvSpPr>
            <p:nvPr/>
          </p:nvSpPr>
          <p:spPr bwMode="auto">
            <a:xfrm>
              <a:off x="2428" y="3899"/>
              <a:ext cx="17" cy="17"/>
            </a:xfrm>
            <a:custGeom>
              <a:avLst/>
              <a:gdLst>
                <a:gd name="T0" fmla="*/ 16 w 17"/>
                <a:gd name="T1" fmla="*/ 9 h 18"/>
                <a:gd name="T2" fmla="*/ 4 w 17"/>
                <a:gd name="T3" fmla="*/ 8 h 18"/>
                <a:gd name="T4" fmla="*/ 5 w 17"/>
                <a:gd name="T5" fmla="*/ 4 h 18"/>
                <a:gd name="T6" fmla="*/ 0 w 17"/>
                <a:gd name="T7" fmla="*/ 4 h 18"/>
                <a:gd name="T8" fmla="*/ 1 w 17"/>
                <a:gd name="T9" fmla="*/ 0 h 18"/>
                <a:gd name="T10" fmla="*/ 0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16" y="17"/>
                  </a:moveTo>
                  <a:lnTo>
                    <a:pt x="4" y="8"/>
                  </a:lnTo>
                  <a:lnTo>
                    <a:pt x="5" y="4"/>
                  </a:lnTo>
                  <a:lnTo>
                    <a:pt x="0" y="4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3" name="Freeform 135"/>
            <p:cNvSpPr>
              <a:spLocks/>
            </p:cNvSpPr>
            <p:nvPr/>
          </p:nvSpPr>
          <p:spPr bwMode="auto">
            <a:xfrm>
              <a:off x="2433" y="388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6 w 17"/>
                <a:gd name="T3" fmla="*/ 8 h 17"/>
                <a:gd name="T4" fmla="*/ 0 w 17"/>
                <a:gd name="T5" fmla="*/ 8 h 17"/>
                <a:gd name="T6" fmla="*/ 0 w 17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16"/>
                  </a:moveTo>
                  <a:lnTo>
                    <a:pt x="6" y="15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4" name="Freeform 136"/>
            <p:cNvSpPr>
              <a:spLocks/>
            </p:cNvSpPr>
            <p:nvPr/>
          </p:nvSpPr>
          <p:spPr bwMode="auto">
            <a:xfrm>
              <a:off x="2438" y="387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3 w 17"/>
                <a:gd name="T7" fmla="*/ 4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11" y="10"/>
                  </a:lnTo>
                  <a:lnTo>
                    <a:pt x="8" y="8"/>
                  </a:lnTo>
                  <a:lnTo>
                    <a:pt x="3" y="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5" name="Freeform 137"/>
            <p:cNvSpPr>
              <a:spLocks/>
            </p:cNvSpPr>
            <p:nvPr/>
          </p:nvSpPr>
          <p:spPr bwMode="auto">
            <a:xfrm>
              <a:off x="2443" y="3859"/>
              <a:ext cx="16" cy="16"/>
            </a:xfrm>
            <a:custGeom>
              <a:avLst/>
              <a:gdLst>
                <a:gd name="T0" fmla="*/ 8 w 17"/>
                <a:gd name="T1" fmla="*/ 2 h 17"/>
                <a:gd name="T2" fmla="*/ 8 w 17"/>
                <a:gd name="T3" fmla="*/ 0 h 17"/>
                <a:gd name="T4" fmla="*/ 3 w 17"/>
                <a:gd name="T5" fmla="*/ 8 h 17"/>
                <a:gd name="T6" fmla="*/ 0 w 17"/>
                <a:gd name="T7" fmla="*/ 8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7"/>
                <a:gd name="T14" fmla="*/ 17 w 17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7">
                  <a:moveTo>
                    <a:pt x="16" y="2"/>
                  </a:moveTo>
                  <a:lnTo>
                    <a:pt x="8" y="0"/>
                  </a:lnTo>
                  <a:lnTo>
                    <a:pt x="3" y="16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6" name="Freeform 138"/>
            <p:cNvSpPr>
              <a:spLocks/>
            </p:cNvSpPr>
            <p:nvPr/>
          </p:nvSpPr>
          <p:spPr bwMode="auto">
            <a:xfrm>
              <a:off x="2449" y="3834"/>
              <a:ext cx="16" cy="16"/>
            </a:xfrm>
            <a:custGeom>
              <a:avLst/>
              <a:gdLst>
                <a:gd name="T0" fmla="*/ 8 w 17"/>
                <a:gd name="T1" fmla="*/ 1 h 17"/>
                <a:gd name="T2" fmla="*/ 1 w 17"/>
                <a:gd name="T3" fmla="*/ 0 h 17"/>
                <a:gd name="T4" fmla="*/ 0 w 17"/>
                <a:gd name="T5" fmla="*/ 8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16" y="1"/>
                  </a:moveTo>
                  <a:lnTo>
                    <a:pt x="1" y="0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7" name="Freeform 139"/>
            <p:cNvSpPr>
              <a:spLocks/>
            </p:cNvSpPr>
            <p:nvPr/>
          </p:nvSpPr>
          <p:spPr bwMode="auto">
            <a:xfrm>
              <a:off x="2453" y="3806"/>
              <a:ext cx="16" cy="17"/>
            </a:xfrm>
            <a:custGeom>
              <a:avLst/>
              <a:gdLst>
                <a:gd name="T0" fmla="*/ 8 w 17"/>
                <a:gd name="T1" fmla="*/ 1 h 18"/>
                <a:gd name="T2" fmla="*/ 8 w 17"/>
                <a:gd name="T3" fmla="*/ 0 h 18"/>
                <a:gd name="T4" fmla="*/ 8 w 17"/>
                <a:gd name="T5" fmla="*/ 0 h 18"/>
                <a:gd name="T6" fmla="*/ 8 w 17"/>
                <a:gd name="T7" fmla="*/ 9 h 18"/>
                <a:gd name="T8" fmla="*/ 4 w 17"/>
                <a:gd name="T9" fmla="*/ 9 h 18"/>
                <a:gd name="T10" fmla="*/ 3 w 17"/>
                <a:gd name="T11" fmla="*/ 9 h 18"/>
                <a:gd name="T12" fmla="*/ 0 w 17"/>
                <a:gd name="T13" fmla="*/ 9 h 18"/>
                <a:gd name="T14" fmla="*/ 0 w 1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16" y="1"/>
                  </a:moveTo>
                  <a:lnTo>
                    <a:pt x="15" y="0"/>
                  </a:lnTo>
                  <a:lnTo>
                    <a:pt x="14" y="0"/>
                  </a:lnTo>
                  <a:lnTo>
                    <a:pt x="9" y="9"/>
                  </a:lnTo>
                  <a:lnTo>
                    <a:pt x="4" y="11"/>
                  </a:lnTo>
                  <a:lnTo>
                    <a:pt x="3" y="17"/>
                  </a:lnTo>
                  <a:lnTo>
                    <a:pt x="0" y="13"/>
                  </a:lnTo>
                  <a:lnTo>
                    <a:pt x="0" y="14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8" name="Freeform 140"/>
            <p:cNvSpPr>
              <a:spLocks/>
            </p:cNvSpPr>
            <p:nvPr/>
          </p:nvSpPr>
          <p:spPr bwMode="auto">
            <a:xfrm>
              <a:off x="2455" y="3785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8 h 17"/>
                <a:gd name="T4" fmla="*/ 6 w 17"/>
                <a:gd name="T5" fmla="*/ 8 h 17"/>
                <a:gd name="T6" fmla="*/ 5 w 17"/>
                <a:gd name="T7" fmla="*/ 8 h 17"/>
                <a:gd name="T8" fmla="*/ 3 w 17"/>
                <a:gd name="T9" fmla="*/ 8 h 17"/>
                <a:gd name="T10" fmla="*/ 0 w 17"/>
                <a:gd name="T11" fmla="*/ 8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0"/>
                  </a:moveTo>
                  <a:lnTo>
                    <a:pt x="8" y="8"/>
                  </a:lnTo>
                  <a:lnTo>
                    <a:pt x="6" y="16"/>
                  </a:lnTo>
                  <a:lnTo>
                    <a:pt x="5" y="14"/>
                  </a:lnTo>
                  <a:lnTo>
                    <a:pt x="3" y="12"/>
                  </a:lnTo>
                  <a:lnTo>
                    <a:pt x="0" y="13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49" name="Freeform 141"/>
            <p:cNvSpPr>
              <a:spLocks/>
            </p:cNvSpPr>
            <p:nvPr/>
          </p:nvSpPr>
          <p:spPr bwMode="auto">
            <a:xfrm>
              <a:off x="2457" y="3766"/>
              <a:ext cx="16" cy="17"/>
            </a:xfrm>
            <a:custGeom>
              <a:avLst/>
              <a:gdLst>
                <a:gd name="T0" fmla="*/ 8 w 17"/>
                <a:gd name="T1" fmla="*/ 1 h 18"/>
                <a:gd name="T2" fmla="*/ 8 w 17"/>
                <a:gd name="T3" fmla="*/ 0 h 18"/>
                <a:gd name="T4" fmla="*/ 8 w 17"/>
                <a:gd name="T5" fmla="*/ 3 h 18"/>
                <a:gd name="T6" fmla="*/ 8 w 17"/>
                <a:gd name="T7" fmla="*/ 8 h 18"/>
                <a:gd name="T8" fmla="*/ 3 w 17"/>
                <a:gd name="T9" fmla="*/ 7 h 18"/>
                <a:gd name="T10" fmla="*/ 1 w 17"/>
                <a:gd name="T11" fmla="*/ 9 h 18"/>
                <a:gd name="T12" fmla="*/ 0 w 17"/>
                <a:gd name="T13" fmla="*/ 9 h 18"/>
                <a:gd name="T14" fmla="*/ 7 w 17"/>
                <a:gd name="T15" fmla="*/ 9 h 18"/>
                <a:gd name="T16" fmla="*/ 8 w 17"/>
                <a:gd name="T17" fmla="*/ 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1"/>
                  </a:moveTo>
                  <a:lnTo>
                    <a:pt x="13" y="0"/>
                  </a:lnTo>
                  <a:lnTo>
                    <a:pt x="11" y="3"/>
                  </a:lnTo>
                  <a:lnTo>
                    <a:pt x="8" y="8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7"/>
                  </a:lnTo>
                  <a:lnTo>
                    <a:pt x="7" y="15"/>
                  </a:lnTo>
                  <a:lnTo>
                    <a:pt x="16" y="1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0" name="Freeform 142"/>
            <p:cNvSpPr>
              <a:spLocks/>
            </p:cNvSpPr>
            <p:nvPr/>
          </p:nvSpPr>
          <p:spPr bwMode="auto">
            <a:xfrm>
              <a:off x="2457" y="3766"/>
              <a:ext cx="16" cy="17"/>
            </a:xfrm>
            <a:custGeom>
              <a:avLst/>
              <a:gdLst>
                <a:gd name="T0" fmla="*/ 8 w 17"/>
                <a:gd name="T1" fmla="*/ 1 h 18"/>
                <a:gd name="T2" fmla="*/ 8 w 17"/>
                <a:gd name="T3" fmla="*/ 0 h 18"/>
                <a:gd name="T4" fmla="*/ 8 w 17"/>
                <a:gd name="T5" fmla="*/ 3 h 18"/>
                <a:gd name="T6" fmla="*/ 8 w 17"/>
                <a:gd name="T7" fmla="*/ 8 h 18"/>
                <a:gd name="T8" fmla="*/ 3 w 17"/>
                <a:gd name="T9" fmla="*/ 7 h 18"/>
                <a:gd name="T10" fmla="*/ 1 w 17"/>
                <a:gd name="T11" fmla="*/ 9 h 18"/>
                <a:gd name="T12" fmla="*/ 0 w 17"/>
                <a:gd name="T13" fmla="*/ 9 h 18"/>
                <a:gd name="T14" fmla="*/ 7 w 17"/>
                <a:gd name="T15" fmla="*/ 9 h 18"/>
                <a:gd name="T16" fmla="*/ 8 w 17"/>
                <a:gd name="T17" fmla="*/ 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1"/>
                  </a:moveTo>
                  <a:lnTo>
                    <a:pt x="13" y="0"/>
                  </a:lnTo>
                  <a:lnTo>
                    <a:pt x="11" y="3"/>
                  </a:lnTo>
                  <a:lnTo>
                    <a:pt x="8" y="8"/>
                  </a:lnTo>
                  <a:lnTo>
                    <a:pt x="3" y="7"/>
                  </a:lnTo>
                  <a:lnTo>
                    <a:pt x="1" y="9"/>
                  </a:lnTo>
                  <a:lnTo>
                    <a:pt x="0" y="17"/>
                  </a:lnTo>
                  <a:lnTo>
                    <a:pt x="7" y="15"/>
                  </a:lnTo>
                  <a:lnTo>
                    <a:pt x="16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1" name="Freeform 143"/>
            <p:cNvSpPr>
              <a:spLocks/>
            </p:cNvSpPr>
            <p:nvPr/>
          </p:nvSpPr>
          <p:spPr bwMode="auto">
            <a:xfrm>
              <a:off x="2452" y="3744"/>
              <a:ext cx="16" cy="17"/>
            </a:xfrm>
            <a:custGeom>
              <a:avLst/>
              <a:gdLst>
                <a:gd name="T0" fmla="*/ 8 w 17"/>
                <a:gd name="T1" fmla="*/ 2 h 18"/>
                <a:gd name="T2" fmla="*/ 8 w 17"/>
                <a:gd name="T3" fmla="*/ 0 h 18"/>
                <a:gd name="T4" fmla="*/ 8 w 17"/>
                <a:gd name="T5" fmla="*/ 5 h 18"/>
                <a:gd name="T6" fmla="*/ 5 w 17"/>
                <a:gd name="T7" fmla="*/ 9 h 18"/>
                <a:gd name="T8" fmla="*/ 1 w 17"/>
                <a:gd name="T9" fmla="*/ 9 h 18"/>
                <a:gd name="T10" fmla="*/ 0 w 17"/>
                <a:gd name="T11" fmla="*/ 9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16" y="2"/>
                  </a:moveTo>
                  <a:lnTo>
                    <a:pt x="13" y="0"/>
                  </a:lnTo>
                  <a:lnTo>
                    <a:pt x="12" y="5"/>
                  </a:lnTo>
                  <a:lnTo>
                    <a:pt x="5" y="12"/>
                  </a:lnTo>
                  <a:lnTo>
                    <a:pt x="1" y="11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2" name="Freeform 144"/>
            <p:cNvSpPr>
              <a:spLocks/>
            </p:cNvSpPr>
            <p:nvPr/>
          </p:nvSpPr>
          <p:spPr bwMode="auto">
            <a:xfrm>
              <a:off x="2449" y="3726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2 w 17"/>
                <a:gd name="T3" fmla="*/ 9 h 18"/>
                <a:gd name="T4" fmla="*/ 2 w 17"/>
                <a:gd name="T5" fmla="*/ 9 h 18"/>
                <a:gd name="T6" fmla="*/ 3 w 17"/>
                <a:gd name="T7" fmla="*/ 2 h 18"/>
                <a:gd name="T8" fmla="*/ 8 w 17"/>
                <a:gd name="T9" fmla="*/ 1 h 18"/>
                <a:gd name="T10" fmla="*/ 8 w 17"/>
                <a:gd name="T11" fmla="*/ 3 h 18"/>
                <a:gd name="T12" fmla="*/ 8 w 17"/>
                <a:gd name="T13" fmla="*/ 0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0" y="17"/>
                  </a:moveTo>
                  <a:lnTo>
                    <a:pt x="2" y="16"/>
                  </a:lnTo>
                  <a:lnTo>
                    <a:pt x="2" y="12"/>
                  </a:lnTo>
                  <a:lnTo>
                    <a:pt x="3" y="2"/>
                  </a:lnTo>
                  <a:lnTo>
                    <a:pt x="9" y="1"/>
                  </a:lnTo>
                  <a:lnTo>
                    <a:pt x="16" y="3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3" name="Freeform 145"/>
            <p:cNvSpPr>
              <a:spLocks/>
            </p:cNvSpPr>
            <p:nvPr/>
          </p:nvSpPr>
          <p:spPr bwMode="auto">
            <a:xfrm>
              <a:off x="2443" y="3715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2 w 17"/>
                <a:gd name="T3" fmla="*/ 9 h 18"/>
                <a:gd name="T4" fmla="*/ 7 w 17"/>
                <a:gd name="T5" fmla="*/ 7 h 18"/>
                <a:gd name="T6" fmla="*/ 8 w 17"/>
                <a:gd name="T7" fmla="*/ 9 h 18"/>
                <a:gd name="T8" fmla="*/ 8 w 17"/>
                <a:gd name="T9" fmla="*/ 5 h 18"/>
                <a:gd name="T10" fmla="*/ 8 w 17"/>
                <a:gd name="T11" fmla="*/ 3 h 18"/>
                <a:gd name="T12" fmla="*/ 8 w 17"/>
                <a:gd name="T13" fmla="*/ 0 h 18"/>
                <a:gd name="T14" fmla="*/ 8 w 17"/>
                <a:gd name="T15" fmla="*/ 9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0" y="17"/>
                  </a:moveTo>
                  <a:lnTo>
                    <a:pt x="2" y="13"/>
                  </a:lnTo>
                  <a:lnTo>
                    <a:pt x="7" y="7"/>
                  </a:lnTo>
                  <a:lnTo>
                    <a:pt x="11" y="9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1" y="9"/>
                  </a:lnTo>
                  <a:lnTo>
                    <a:pt x="0" y="17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4" name="Freeform 146"/>
            <p:cNvSpPr>
              <a:spLocks/>
            </p:cNvSpPr>
            <p:nvPr/>
          </p:nvSpPr>
          <p:spPr bwMode="auto">
            <a:xfrm>
              <a:off x="2443" y="3715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2 w 17"/>
                <a:gd name="T3" fmla="*/ 9 h 18"/>
                <a:gd name="T4" fmla="*/ 7 w 17"/>
                <a:gd name="T5" fmla="*/ 7 h 18"/>
                <a:gd name="T6" fmla="*/ 8 w 17"/>
                <a:gd name="T7" fmla="*/ 9 h 18"/>
                <a:gd name="T8" fmla="*/ 8 w 17"/>
                <a:gd name="T9" fmla="*/ 5 h 18"/>
                <a:gd name="T10" fmla="*/ 8 w 17"/>
                <a:gd name="T11" fmla="*/ 3 h 18"/>
                <a:gd name="T12" fmla="*/ 8 w 17"/>
                <a:gd name="T13" fmla="*/ 0 h 18"/>
                <a:gd name="T14" fmla="*/ 8 w 17"/>
                <a:gd name="T15" fmla="*/ 9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0" y="17"/>
                  </a:moveTo>
                  <a:lnTo>
                    <a:pt x="2" y="13"/>
                  </a:lnTo>
                  <a:lnTo>
                    <a:pt x="7" y="7"/>
                  </a:lnTo>
                  <a:lnTo>
                    <a:pt x="11" y="9"/>
                  </a:lnTo>
                  <a:lnTo>
                    <a:pt x="14" y="5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1" y="9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5" name="Freeform 147"/>
            <p:cNvSpPr>
              <a:spLocks/>
            </p:cNvSpPr>
            <p:nvPr/>
          </p:nvSpPr>
          <p:spPr bwMode="auto">
            <a:xfrm>
              <a:off x="2438" y="3701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6 h 17"/>
                <a:gd name="T4" fmla="*/ 6 w 17"/>
                <a:gd name="T5" fmla="*/ 6 h 17"/>
                <a:gd name="T6" fmla="*/ 6 w 17"/>
                <a:gd name="T7" fmla="*/ 0 h 17"/>
                <a:gd name="T8" fmla="*/ 8 w 17"/>
                <a:gd name="T9" fmla="*/ 0 h 17"/>
                <a:gd name="T10" fmla="*/ 8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6" y="0"/>
                  </a:lnTo>
                  <a:lnTo>
                    <a:pt x="12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6" name="Freeform 148"/>
            <p:cNvSpPr>
              <a:spLocks/>
            </p:cNvSpPr>
            <p:nvPr/>
          </p:nvSpPr>
          <p:spPr bwMode="auto">
            <a:xfrm>
              <a:off x="2428" y="3687"/>
              <a:ext cx="17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6 w 17"/>
                <a:gd name="T5" fmla="*/ 9 h 18"/>
                <a:gd name="T6" fmla="*/ 8 w 17"/>
                <a:gd name="T7" fmla="*/ 4 h 18"/>
                <a:gd name="T8" fmla="*/ 10 w 17"/>
                <a:gd name="T9" fmla="*/ 0 h 18"/>
                <a:gd name="T10" fmla="*/ 16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0" y="17"/>
                  </a:moveTo>
                  <a:lnTo>
                    <a:pt x="0" y="11"/>
                  </a:lnTo>
                  <a:lnTo>
                    <a:pt x="6" y="9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7" name="Freeform 149"/>
            <p:cNvSpPr>
              <a:spLocks/>
            </p:cNvSpPr>
            <p:nvPr/>
          </p:nvSpPr>
          <p:spPr bwMode="auto">
            <a:xfrm>
              <a:off x="2420" y="3674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0 w 17"/>
                <a:gd name="T5" fmla="*/ 9 h 18"/>
                <a:gd name="T6" fmla="*/ 8 w 17"/>
                <a:gd name="T7" fmla="*/ 2 h 18"/>
                <a:gd name="T8" fmla="*/ 8 w 17"/>
                <a:gd name="T9" fmla="*/ 0 h 18"/>
                <a:gd name="T10" fmla="*/ 8 w 17"/>
                <a:gd name="T11" fmla="*/ 0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8"/>
                <a:gd name="T20" fmla="*/ 17 w 17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8">
                  <a:moveTo>
                    <a:pt x="0" y="17"/>
                  </a:moveTo>
                  <a:lnTo>
                    <a:pt x="0" y="13"/>
                  </a:lnTo>
                  <a:lnTo>
                    <a:pt x="0" y="9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8" name="Freeform 150"/>
            <p:cNvSpPr>
              <a:spLocks/>
            </p:cNvSpPr>
            <p:nvPr/>
          </p:nvSpPr>
          <p:spPr bwMode="auto">
            <a:xfrm>
              <a:off x="2412" y="3664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5 w 17"/>
                <a:gd name="T3" fmla="*/ 4 h 18"/>
                <a:gd name="T4" fmla="*/ 8 w 17"/>
                <a:gd name="T5" fmla="*/ 0 h 18"/>
                <a:gd name="T6" fmla="*/ 8 w 17"/>
                <a:gd name="T7" fmla="*/ 2 h 18"/>
                <a:gd name="T8" fmla="*/ 8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7"/>
                  </a:moveTo>
                  <a:lnTo>
                    <a:pt x="5" y="4"/>
                  </a:lnTo>
                  <a:lnTo>
                    <a:pt x="11" y="0"/>
                  </a:lnTo>
                  <a:lnTo>
                    <a:pt x="16" y="2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59" name="Freeform 151"/>
            <p:cNvSpPr>
              <a:spLocks/>
            </p:cNvSpPr>
            <p:nvPr/>
          </p:nvSpPr>
          <p:spPr bwMode="auto">
            <a:xfrm>
              <a:off x="2402" y="3660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8 h 17"/>
                <a:gd name="T4" fmla="*/ 5 w 17"/>
                <a:gd name="T5" fmla="*/ 8 h 17"/>
                <a:gd name="T6" fmla="*/ 8 w 17"/>
                <a:gd name="T7" fmla="*/ 0 h 17"/>
                <a:gd name="T8" fmla="*/ 8 w 17"/>
                <a:gd name="T9" fmla="*/ 4 h 17"/>
                <a:gd name="T10" fmla="*/ 8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0" y="16"/>
                  </a:moveTo>
                  <a:lnTo>
                    <a:pt x="0" y="12"/>
                  </a:lnTo>
                  <a:lnTo>
                    <a:pt x="5" y="8"/>
                  </a:lnTo>
                  <a:lnTo>
                    <a:pt x="9" y="0"/>
                  </a:lnTo>
                  <a:lnTo>
                    <a:pt x="14" y="4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0" name="Freeform 152"/>
            <p:cNvSpPr>
              <a:spLocks/>
            </p:cNvSpPr>
            <p:nvPr/>
          </p:nvSpPr>
          <p:spPr bwMode="auto">
            <a:xfrm>
              <a:off x="2394" y="3647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8 w 17"/>
                <a:gd name="T3" fmla="*/ 9 h 19"/>
                <a:gd name="T4" fmla="*/ 0 w 17"/>
                <a:gd name="T5" fmla="*/ 9 h 19"/>
                <a:gd name="T6" fmla="*/ 4 w 17"/>
                <a:gd name="T7" fmla="*/ 4 h 19"/>
                <a:gd name="T8" fmla="*/ 5 w 17"/>
                <a:gd name="T9" fmla="*/ 0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16" y="18"/>
                  </a:moveTo>
                  <a:lnTo>
                    <a:pt x="15" y="17"/>
                  </a:lnTo>
                  <a:lnTo>
                    <a:pt x="0" y="10"/>
                  </a:lnTo>
                  <a:lnTo>
                    <a:pt x="4" y="4"/>
                  </a:lnTo>
                  <a:lnTo>
                    <a:pt x="5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1" name="Freeform 153"/>
            <p:cNvSpPr>
              <a:spLocks/>
            </p:cNvSpPr>
            <p:nvPr/>
          </p:nvSpPr>
          <p:spPr bwMode="auto">
            <a:xfrm>
              <a:off x="2380" y="3639"/>
              <a:ext cx="16" cy="17"/>
            </a:xfrm>
            <a:custGeom>
              <a:avLst/>
              <a:gdLst>
                <a:gd name="T0" fmla="*/ 8 w 17"/>
                <a:gd name="T1" fmla="*/ 9 h 18"/>
                <a:gd name="T2" fmla="*/ 7 w 17"/>
                <a:gd name="T3" fmla="*/ 4 h 18"/>
                <a:gd name="T4" fmla="*/ 0 w 17"/>
                <a:gd name="T5" fmla="*/ 4 h 18"/>
                <a:gd name="T6" fmla="*/ 3 w 17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16" y="17"/>
                  </a:moveTo>
                  <a:lnTo>
                    <a:pt x="7" y="4"/>
                  </a:lnTo>
                  <a:lnTo>
                    <a:pt x="0" y="4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2" name="Freeform 154"/>
            <p:cNvSpPr>
              <a:spLocks/>
            </p:cNvSpPr>
            <p:nvPr/>
          </p:nvSpPr>
          <p:spPr bwMode="auto">
            <a:xfrm>
              <a:off x="2363" y="363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1 w 17"/>
                <a:gd name="T9" fmla="*/ 4 h 17"/>
                <a:gd name="T10" fmla="*/ 0 w 17"/>
                <a:gd name="T11" fmla="*/ 2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3" y="16"/>
                  </a:moveTo>
                  <a:lnTo>
                    <a:pt x="13" y="16"/>
                  </a:lnTo>
                  <a:lnTo>
                    <a:pt x="16" y="14"/>
                  </a:lnTo>
                  <a:lnTo>
                    <a:pt x="11" y="9"/>
                  </a:ln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3" name="Freeform 155"/>
            <p:cNvSpPr>
              <a:spLocks/>
            </p:cNvSpPr>
            <p:nvPr/>
          </p:nvSpPr>
          <p:spPr bwMode="auto">
            <a:xfrm>
              <a:off x="2350" y="3628"/>
              <a:ext cx="16" cy="21"/>
            </a:xfrm>
            <a:custGeom>
              <a:avLst/>
              <a:gdLst>
                <a:gd name="T0" fmla="*/ 8 w 17"/>
                <a:gd name="T1" fmla="*/ 11 h 22"/>
                <a:gd name="T2" fmla="*/ 8 w 17"/>
                <a:gd name="T3" fmla="*/ 11 h 22"/>
                <a:gd name="T4" fmla="*/ 8 w 17"/>
                <a:gd name="T5" fmla="*/ 11 h 22"/>
                <a:gd name="T6" fmla="*/ 8 w 17"/>
                <a:gd name="T7" fmla="*/ 11 h 22"/>
                <a:gd name="T8" fmla="*/ 8 w 17"/>
                <a:gd name="T9" fmla="*/ 10 h 22"/>
                <a:gd name="T10" fmla="*/ 1 w 17"/>
                <a:gd name="T11" fmla="*/ 10 h 22"/>
                <a:gd name="T12" fmla="*/ 0 w 17"/>
                <a:gd name="T13" fmla="*/ 6 h 22"/>
                <a:gd name="T14" fmla="*/ 3 w 17"/>
                <a:gd name="T15" fmla="*/ 4 h 22"/>
                <a:gd name="T16" fmla="*/ 3 w 17"/>
                <a:gd name="T17" fmla="*/ 3 h 22"/>
                <a:gd name="T18" fmla="*/ 3 w 17"/>
                <a:gd name="T19" fmla="*/ 2 h 22"/>
                <a:gd name="T20" fmla="*/ 6 w 17"/>
                <a:gd name="T21" fmla="*/ 0 h 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2"/>
                <a:gd name="T35" fmla="*/ 17 w 17"/>
                <a:gd name="T36" fmla="*/ 22 h 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2">
                  <a:moveTo>
                    <a:pt x="12" y="21"/>
                  </a:moveTo>
                  <a:lnTo>
                    <a:pt x="16" y="19"/>
                  </a:lnTo>
                  <a:lnTo>
                    <a:pt x="16" y="18"/>
                  </a:lnTo>
                  <a:lnTo>
                    <a:pt x="15" y="14"/>
                  </a:lnTo>
                  <a:lnTo>
                    <a:pt x="9" y="10"/>
                  </a:lnTo>
                  <a:lnTo>
                    <a:pt x="1" y="10"/>
                  </a:lnTo>
                  <a:lnTo>
                    <a:pt x="0" y="6"/>
                  </a:lnTo>
                  <a:lnTo>
                    <a:pt x="3" y="4"/>
                  </a:lnTo>
                  <a:lnTo>
                    <a:pt x="3" y="3"/>
                  </a:lnTo>
                  <a:lnTo>
                    <a:pt x="3" y="2"/>
                  </a:lnTo>
                  <a:lnTo>
                    <a:pt x="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4" name="Freeform 156"/>
            <p:cNvSpPr>
              <a:spLocks/>
            </p:cNvSpPr>
            <p:nvPr/>
          </p:nvSpPr>
          <p:spPr bwMode="auto">
            <a:xfrm>
              <a:off x="2337" y="363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7 h 17"/>
                <a:gd name="T8" fmla="*/ 8 w 17"/>
                <a:gd name="T9" fmla="*/ 4 h 17"/>
                <a:gd name="T10" fmla="*/ 8 w 17"/>
                <a:gd name="T11" fmla="*/ 1 h 17"/>
                <a:gd name="T12" fmla="*/ 0 w 17"/>
                <a:gd name="T13" fmla="*/ 0 h 17"/>
                <a:gd name="T14" fmla="*/ 4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3" y="16"/>
                  </a:moveTo>
                  <a:lnTo>
                    <a:pt x="16" y="15"/>
                  </a:lnTo>
                  <a:lnTo>
                    <a:pt x="12" y="10"/>
                  </a:lnTo>
                  <a:lnTo>
                    <a:pt x="11" y="7"/>
                  </a:lnTo>
                  <a:lnTo>
                    <a:pt x="10" y="4"/>
                  </a:lnTo>
                  <a:lnTo>
                    <a:pt x="9" y="1"/>
                  </a:lnTo>
                  <a:lnTo>
                    <a:pt x="0" y="0"/>
                  </a:lnTo>
                  <a:lnTo>
                    <a:pt x="4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5" name="Freeform 157"/>
            <p:cNvSpPr>
              <a:spLocks/>
            </p:cNvSpPr>
            <p:nvPr/>
          </p:nvSpPr>
          <p:spPr bwMode="auto">
            <a:xfrm>
              <a:off x="2322" y="3638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8 w 17"/>
                <a:gd name="T3" fmla="*/ 9 h 19"/>
                <a:gd name="T4" fmla="*/ 8 w 17"/>
                <a:gd name="T5" fmla="*/ 9 h 19"/>
                <a:gd name="T6" fmla="*/ 6 w 17"/>
                <a:gd name="T7" fmla="*/ 7 h 19"/>
                <a:gd name="T8" fmla="*/ 3 w 17"/>
                <a:gd name="T9" fmla="*/ 3 h 19"/>
                <a:gd name="T10" fmla="*/ 3 w 17"/>
                <a:gd name="T11" fmla="*/ 1 h 19"/>
                <a:gd name="T12" fmla="*/ 0 w 17"/>
                <a:gd name="T13" fmla="*/ 0 h 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9"/>
                <a:gd name="T23" fmla="*/ 17 w 17"/>
                <a:gd name="T24" fmla="*/ 19 h 19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9">
                  <a:moveTo>
                    <a:pt x="12" y="18"/>
                  </a:moveTo>
                  <a:lnTo>
                    <a:pt x="16" y="13"/>
                  </a:lnTo>
                  <a:lnTo>
                    <a:pt x="15" y="10"/>
                  </a:lnTo>
                  <a:lnTo>
                    <a:pt x="6" y="7"/>
                  </a:lnTo>
                  <a:lnTo>
                    <a:pt x="3" y="3"/>
                  </a:lnTo>
                  <a:lnTo>
                    <a:pt x="3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6" name="Freeform 158"/>
            <p:cNvSpPr>
              <a:spLocks/>
            </p:cNvSpPr>
            <p:nvPr/>
          </p:nvSpPr>
          <p:spPr bwMode="auto">
            <a:xfrm>
              <a:off x="2312" y="364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6 w 17"/>
                <a:gd name="T5" fmla="*/ 8 h 17"/>
                <a:gd name="T6" fmla="*/ 8 w 17"/>
                <a:gd name="T7" fmla="*/ 7 h 17"/>
                <a:gd name="T8" fmla="*/ 6 w 17"/>
                <a:gd name="T9" fmla="*/ 6 h 17"/>
                <a:gd name="T10" fmla="*/ 3 w 17"/>
                <a:gd name="T11" fmla="*/ 3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6"/>
                  </a:moveTo>
                  <a:lnTo>
                    <a:pt x="8" y="15"/>
                  </a:lnTo>
                  <a:lnTo>
                    <a:pt x="6" y="9"/>
                  </a:lnTo>
                  <a:lnTo>
                    <a:pt x="11" y="7"/>
                  </a:lnTo>
                  <a:lnTo>
                    <a:pt x="6" y="6"/>
                  </a:lnTo>
                  <a:lnTo>
                    <a:pt x="3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7" name="Freeform 159"/>
            <p:cNvSpPr>
              <a:spLocks/>
            </p:cNvSpPr>
            <p:nvPr/>
          </p:nvSpPr>
          <p:spPr bwMode="auto">
            <a:xfrm>
              <a:off x="2302" y="3656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3 h 17"/>
                <a:gd name="T8" fmla="*/ 8 w 17"/>
                <a:gd name="T9" fmla="*/ 1 h 17"/>
                <a:gd name="T10" fmla="*/ 3 w 17"/>
                <a:gd name="T11" fmla="*/ 2 h 17"/>
                <a:gd name="T12" fmla="*/ 2 w 17"/>
                <a:gd name="T13" fmla="*/ 0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6"/>
                  </a:moveTo>
                  <a:lnTo>
                    <a:pt x="15" y="13"/>
                  </a:lnTo>
                  <a:lnTo>
                    <a:pt x="14" y="9"/>
                  </a:lnTo>
                  <a:lnTo>
                    <a:pt x="10" y="3"/>
                  </a:lnTo>
                  <a:lnTo>
                    <a:pt x="10" y="1"/>
                  </a:lnTo>
                  <a:lnTo>
                    <a:pt x="3" y="2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8" name="Freeform 160"/>
            <p:cNvSpPr>
              <a:spLocks/>
            </p:cNvSpPr>
            <p:nvPr/>
          </p:nvSpPr>
          <p:spPr bwMode="auto">
            <a:xfrm>
              <a:off x="2404" y="3399"/>
              <a:ext cx="219" cy="318"/>
            </a:xfrm>
            <a:custGeom>
              <a:avLst/>
              <a:gdLst>
                <a:gd name="T0" fmla="*/ 80 w 231"/>
                <a:gd name="T1" fmla="*/ 69 h 337"/>
                <a:gd name="T2" fmla="*/ 81 w 231"/>
                <a:gd name="T3" fmla="*/ 67 h 337"/>
                <a:gd name="T4" fmla="*/ 81 w 231"/>
                <a:gd name="T5" fmla="*/ 66 h 337"/>
                <a:gd name="T6" fmla="*/ 82 w 231"/>
                <a:gd name="T7" fmla="*/ 50 h 337"/>
                <a:gd name="T8" fmla="*/ 83 w 231"/>
                <a:gd name="T9" fmla="*/ 49 h 337"/>
                <a:gd name="T10" fmla="*/ 83 w 231"/>
                <a:gd name="T11" fmla="*/ 47 h 337"/>
                <a:gd name="T12" fmla="*/ 82 w 231"/>
                <a:gd name="T13" fmla="*/ 44 h 337"/>
                <a:gd name="T14" fmla="*/ 82 w 231"/>
                <a:gd name="T15" fmla="*/ 42 h 337"/>
                <a:gd name="T16" fmla="*/ 82 w 231"/>
                <a:gd name="T17" fmla="*/ 39 h 337"/>
                <a:gd name="T18" fmla="*/ 81 w 231"/>
                <a:gd name="T19" fmla="*/ 32 h 337"/>
                <a:gd name="T20" fmla="*/ 81 w 231"/>
                <a:gd name="T21" fmla="*/ 28 h 337"/>
                <a:gd name="T22" fmla="*/ 77 w 231"/>
                <a:gd name="T23" fmla="*/ 23 h 337"/>
                <a:gd name="T24" fmla="*/ 70 w 231"/>
                <a:gd name="T25" fmla="*/ 11 h 337"/>
                <a:gd name="T26" fmla="*/ 62 w 231"/>
                <a:gd name="T27" fmla="*/ 8 h 337"/>
                <a:gd name="T28" fmla="*/ 54 w 231"/>
                <a:gd name="T29" fmla="*/ 3 h 337"/>
                <a:gd name="T30" fmla="*/ 51 w 231"/>
                <a:gd name="T31" fmla="*/ 1 h 337"/>
                <a:gd name="T32" fmla="*/ 45 w 231"/>
                <a:gd name="T33" fmla="*/ 1 h 337"/>
                <a:gd name="T34" fmla="*/ 42 w 231"/>
                <a:gd name="T35" fmla="*/ 0 h 337"/>
                <a:gd name="T36" fmla="*/ 38 w 231"/>
                <a:gd name="T37" fmla="*/ 3 h 337"/>
                <a:gd name="T38" fmla="*/ 27 w 231"/>
                <a:gd name="T39" fmla="*/ 8 h 337"/>
                <a:gd name="T40" fmla="*/ 23 w 231"/>
                <a:gd name="T41" fmla="*/ 11 h 337"/>
                <a:gd name="T42" fmla="*/ 14 w 231"/>
                <a:gd name="T43" fmla="*/ 23 h 337"/>
                <a:gd name="T44" fmla="*/ 9 w 231"/>
                <a:gd name="T45" fmla="*/ 37 h 337"/>
                <a:gd name="T46" fmla="*/ 9 w 231"/>
                <a:gd name="T47" fmla="*/ 45 h 337"/>
                <a:gd name="T48" fmla="*/ 0 w 231"/>
                <a:gd name="T49" fmla="*/ 65 h 337"/>
                <a:gd name="T50" fmla="*/ 0 w 231"/>
                <a:gd name="T51" fmla="*/ 70 h 337"/>
                <a:gd name="T52" fmla="*/ 1 w 231"/>
                <a:gd name="T53" fmla="*/ 77 h 337"/>
                <a:gd name="T54" fmla="*/ 7 w 231"/>
                <a:gd name="T55" fmla="*/ 88 h 337"/>
                <a:gd name="T56" fmla="*/ 9 w 231"/>
                <a:gd name="T57" fmla="*/ 91 h 337"/>
                <a:gd name="T58" fmla="*/ 9 w 231"/>
                <a:gd name="T59" fmla="*/ 99 h 337"/>
                <a:gd name="T60" fmla="*/ 13 w 231"/>
                <a:gd name="T61" fmla="*/ 105 h 337"/>
                <a:gd name="T62" fmla="*/ 27 w 231"/>
                <a:gd name="T63" fmla="*/ 111 h 337"/>
                <a:gd name="T64" fmla="*/ 42 w 231"/>
                <a:gd name="T65" fmla="*/ 111 h 337"/>
                <a:gd name="T66" fmla="*/ 58 w 231"/>
                <a:gd name="T67" fmla="*/ 103 h 337"/>
                <a:gd name="T68" fmla="*/ 70 w 231"/>
                <a:gd name="T69" fmla="*/ 89 h 337"/>
                <a:gd name="T70" fmla="*/ 75 w 231"/>
                <a:gd name="T71" fmla="*/ 78 h 337"/>
                <a:gd name="T72" fmla="*/ 77 w 231"/>
                <a:gd name="T73" fmla="*/ 75 h 337"/>
                <a:gd name="T74" fmla="*/ 78 w 231"/>
                <a:gd name="T75" fmla="*/ 72 h 337"/>
                <a:gd name="T76" fmla="*/ 78 w 231"/>
                <a:gd name="T77" fmla="*/ 70 h 337"/>
                <a:gd name="T78" fmla="*/ 80 w 231"/>
                <a:gd name="T79" fmla="*/ 70 h 337"/>
                <a:gd name="T80" fmla="*/ 80 w 231"/>
                <a:gd name="T81" fmla="*/ 68 h 3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1"/>
                <a:gd name="T124" fmla="*/ 0 h 337"/>
                <a:gd name="T125" fmla="*/ 231 w 231"/>
                <a:gd name="T126" fmla="*/ 337 h 3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1" h="337">
                  <a:moveTo>
                    <a:pt x="219" y="209"/>
                  </a:moveTo>
                  <a:lnTo>
                    <a:pt x="219" y="206"/>
                  </a:lnTo>
                  <a:lnTo>
                    <a:pt x="219" y="204"/>
                  </a:lnTo>
                  <a:lnTo>
                    <a:pt x="220" y="202"/>
                  </a:lnTo>
                  <a:lnTo>
                    <a:pt x="221" y="200"/>
                  </a:lnTo>
                  <a:lnTo>
                    <a:pt x="221" y="198"/>
                  </a:lnTo>
                  <a:lnTo>
                    <a:pt x="225" y="173"/>
                  </a:lnTo>
                  <a:lnTo>
                    <a:pt x="229" y="152"/>
                  </a:lnTo>
                  <a:lnTo>
                    <a:pt x="229" y="149"/>
                  </a:lnTo>
                  <a:lnTo>
                    <a:pt x="230" y="147"/>
                  </a:lnTo>
                  <a:lnTo>
                    <a:pt x="229" y="144"/>
                  </a:lnTo>
                  <a:lnTo>
                    <a:pt x="230" y="140"/>
                  </a:lnTo>
                  <a:lnTo>
                    <a:pt x="230" y="133"/>
                  </a:lnTo>
                  <a:lnTo>
                    <a:pt x="229" y="132"/>
                  </a:lnTo>
                  <a:lnTo>
                    <a:pt x="228" y="130"/>
                  </a:lnTo>
                  <a:lnTo>
                    <a:pt x="229" y="125"/>
                  </a:lnTo>
                  <a:lnTo>
                    <a:pt x="229" y="121"/>
                  </a:lnTo>
                  <a:lnTo>
                    <a:pt x="226" y="115"/>
                  </a:lnTo>
                  <a:lnTo>
                    <a:pt x="225" y="106"/>
                  </a:lnTo>
                  <a:lnTo>
                    <a:pt x="222" y="94"/>
                  </a:lnTo>
                  <a:lnTo>
                    <a:pt x="220" y="87"/>
                  </a:lnTo>
                  <a:lnTo>
                    <a:pt x="220" y="85"/>
                  </a:lnTo>
                  <a:lnTo>
                    <a:pt x="215" y="73"/>
                  </a:lnTo>
                  <a:lnTo>
                    <a:pt x="211" y="67"/>
                  </a:lnTo>
                  <a:lnTo>
                    <a:pt x="199" y="46"/>
                  </a:lnTo>
                  <a:lnTo>
                    <a:pt x="191" y="35"/>
                  </a:lnTo>
                  <a:lnTo>
                    <a:pt x="181" y="22"/>
                  </a:lnTo>
                  <a:lnTo>
                    <a:pt x="171" y="16"/>
                  </a:lnTo>
                  <a:lnTo>
                    <a:pt x="155" y="8"/>
                  </a:lnTo>
                  <a:lnTo>
                    <a:pt x="148" y="3"/>
                  </a:lnTo>
                  <a:lnTo>
                    <a:pt x="144" y="2"/>
                  </a:lnTo>
                  <a:lnTo>
                    <a:pt x="140" y="1"/>
                  </a:lnTo>
                  <a:lnTo>
                    <a:pt x="132" y="1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3" y="3"/>
                  </a:lnTo>
                  <a:lnTo>
                    <a:pt x="90" y="8"/>
                  </a:lnTo>
                  <a:lnTo>
                    <a:pt x="77" y="17"/>
                  </a:lnTo>
                  <a:lnTo>
                    <a:pt x="70" y="25"/>
                  </a:lnTo>
                  <a:lnTo>
                    <a:pt x="62" y="34"/>
                  </a:lnTo>
                  <a:lnTo>
                    <a:pt x="47" y="55"/>
                  </a:lnTo>
                  <a:lnTo>
                    <a:pt x="38" y="68"/>
                  </a:lnTo>
                  <a:lnTo>
                    <a:pt x="30" y="82"/>
                  </a:lnTo>
                  <a:lnTo>
                    <a:pt x="19" y="109"/>
                  </a:lnTo>
                  <a:lnTo>
                    <a:pt x="14" y="122"/>
                  </a:lnTo>
                  <a:lnTo>
                    <a:pt x="10" y="136"/>
                  </a:lnTo>
                  <a:lnTo>
                    <a:pt x="5" y="159"/>
                  </a:lnTo>
                  <a:lnTo>
                    <a:pt x="0" y="196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0" y="228"/>
                  </a:lnTo>
                  <a:lnTo>
                    <a:pt x="1" y="233"/>
                  </a:lnTo>
                  <a:lnTo>
                    <a:pt x="3" y="249"/>
                  </a:lnTo>
                  <a:lnTo>
                    <a:pt x="7" y="263"/>
                  </a:lnTo>
                  <a:lnTo>
                    <a:pt x="10" y="272"/>
                  </a:lnTo>
                  <a:lnTo>
                    <a:pt x="12" y="275"/>
                  </a:lnTo>
                  <a:lnTo>
                    <a:pt x="17" y="286"/>
                  </a:lnTo>
                  <a:lnTo>
                    <a:pt x="21" y="296"/>
                  </a:lnTo>
                  <a:lnTo>
                    <a:pt x="28" y="307"/>
                  </a:lnTo>
                  <a:lnTo>
                    <a:pt x="36" y="315"/>
                  </a:lnTo>
                  <a:lnTo>
                    <a:pt x="54" y="327"/>
                  </a:lnTo>
                  <a:lnTo>
                    <a:pt x="74" y="333"/>
                  </a:lnTo>
                  <a:lnTo>
                    <a:pt x="99" y="336"/>
                  </a:lnTo>
                  <a:lnTo>
                    <a:pt x="116" y="333"/>
                  </a:lnTo>
                  <a:lnTo>
                    <a:pt x="132" y="325"/>
                  </a:lnTo>
                  <a:lnTo>
                    <a:pt x="158" y="311"/>
                  </a:lnTo>
                  <a:lnTo>
                    <a:pt x="179" y="287"/>
                  </a:lnTo>
                  <a:lnTo>
                    <a:pt x="194" y="268"/>
                  </a:lnTo>
                  <a:lnTo>
                    <a:pt x="205" y="243"/>
                  </a:lnTo>
                  <a:lnTo>
                    <a:pt x="207" y="234"/>
                  </a:lnTo>
                  <a:lnTo>
                    <a:pt x="209" y="229"/>
                  </a:lnTo>
                  <a:lnTo>
                    <a:pt x="210" y="228"/>
                  </a:lnTo>
                  <a:lnTo>
                    <a:pt x="213" y="219"/>
                  </a:lnTo>
                  <a:lnTo>
                    <a:pt x="215" y="217"/>
                  </a:lnTo>
                  <a:lnTo>
                    <a:pt x="215" y="216"/>
                  </a:lnTo>
                  <a:lnTo>
                    <a:pt x="217" y="210"/>
                  </a:lnTo>
                  <a:lnTo>
                    <a:pt x="219" y="210"/>
                  </a:lnTo>
                  <a:lnTo>
                    <a:pt x="219" y="209"/>
                  </a:lnTo>
                  <a:lnTo>
                    <a:pt x="219" y="206"/>
                  </a:lnTo>
                  <a:lnTo>
                    <a:pt x="219" y="205"/>
                  </a:lnTo>
                  <a:lnTo>
                    <a:pt x="219" y="209"/>
                  </a:lnTo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69" name="Freeform 161"/>
            <p:cNvSpPr>
              <a:spLocks/>
            </p:cNvSpPr>
            <p:nvPr/>
          </p:nvSpPr>
          <p:spPr bwMode="auto">
            <a:xfrm>
              <a:off x="2404" y="3399"/>
              <a:ext cx="219" cy="318"/>
            </a:xfrm>
            <a:custGeom>
              <a:avLst/>
              <a:gdLst>
                <a:gd name="T0" fmla="*/ 80 w 231"/>
                <a:gd name="T1" fmla="*/ 69 h 337"/>
                <a:gd name="T2" fmla="*/ 81 w 231"/>
                <a:gd name="T3" fmla="*/ 67 h 337"/>
                <a:gd name="T4" fmla="*/ 81 w 231"/>
                <a:gd name="T5" fmla="*/ 66 h 337"/>
                <a:gd name="T6" fmla="*/ 82 w 231"/>
                <a:gd name="T7" fmla="*/ 50 h 337"/>
                <a:gd name="T8" fmla="*/ 83 w 231"/>
                <a:gd name="T9" fmla="*/ 49 h 337"/>
                <a:gd name="T10" fmla="*/ 83 w 231"/>
                <a:gd name="T11" fmla="*/ 47 h 337"/>
                <a:gd name="T12" fmla="*/ 82 w 231"/>
                <a:gd name="T13" fmla="*/ 44 h 337"/>
                <a:gd name="T14" fmla="*/ 82 w 231"/>
                <a:gd name="T15" fmla="*/ 42 h 337"/>
                <a:gd name="T16" fmla="*/ 82 w 231"/>
                <a:gd name="T17" fmla="*/ 39 h 337"/>
                <a:gd name="T18" fmla="*/ 81 w 231"/>
                <a:gd name="T19" fmla="*/ 32 h 337"/>
                <a:gd name="T20" fmla="*/ 81 w 231"/>
                <a:gd name="T21" fmla="*/ 28 h 337"/>
                <a:gd name="T22" fmla="*/ 77 w 231"/>
                <a:gd name="T23" fmla="*/ 23 h 337"/>
                <a:gd name="T24" fmla="*/ 70 w 231"/>
                <a:gd name="T25" fmla="*/ 11 h 337"/>
                <a:gd name="T26" fmla="*/ 62 w 231"/>
                <a:gd name="T27" fmla="*/ 8 h 337"/>
                <a:gd name="T28" fmla="*/ 54 w 231"/>
                <a:gd name="T29" fmla="*/ 3 h 337"/>
                <a:gd name="T30" fmla="*/ 51 w 231"/>
                <a:gd name="T31" fmla="*/ 1 h 337"/>
                <a:gd name="T32" fmla="*/ 45 w 231"/>
                <a:gd name="T33" fmla="*/ 1 h 337"/>
                <a:gd name="T34" fmla="*/ 42 w 231"/>
                <a:gd name="T35" fmla="*/ 0 h 337"/>
                <a:gd name="T36" fmla="*/ 38 w 231"/>
                <a:gd name="T37" fmla="*/ 3 h 337"/>
                <a:gd name="T38" fmla="*/ 27 w 231"/>
                <a:gd name="T39" fmla="*/ 8 h 337"/>
                <a:gd name="T40" fmla="*/ 23 w 231"/>
                <a:gd name="T41" fmla="*/ 11 h 337"/>
                <a:gd name="T42" fmla="*/ 14 w 231"/>
                <a:gd name="T43" fmla="*/ 23 h 337"/>
                <a:gd name="T44" fmla="*/ 9 w 231"/>
                <a:gd name="T45" fmla="*/ 37 h 337"/>
                <a:gd name="T46" fmla="*/ 9 w 231"/>
                <a:gd name="T47" fmla="*/ 45 h 337"/>
                <a:gd name="T48" fmla="*/ 0 w 231"/>
                <a:gd name="T49" fmla="*/ 65 h 337"/>
                <a:gd name="T50" fmla="*/ 0 w 231"/>
                <a:gd name="T51" fmla="*/ 70 h 337"/>
                <a:gd name="T52" fmla="*/ 1 w 231"/>
                <a:gd name="T53" fmla="*/ 77 h 337"/>
                <a:gd name="T54" fmla="*/ 7 w 231"/>
                <a:gd name="T55" fmla="*/ 88 h 337"/>
                <a:gd name="T56" fmla="*/ 9 w 231"/>
                <a:gd name="T57" fmla="*/ 91 h 337"/>
                <a:gd name="T58" fmla="*/ 9 w 231"/>
                <a:gd name="T59" fmla="*/ 99 h 337"/>
                <a:gd name="T60" fmla="*/ 13 w 231"/>
                <a:gd name="T61" fmla="*/ 105 h 337"/>
                <a:gd name="T62" fmla="*/ 27 w 231"/>
                <a:gd name="T63" fmla="*/ 111 h 337"/>
                <a:gd name="T64" fmla="*/ 42 w 231"/>
                <a:gd name="T65" fmla="*/ 111 h 337"/>
                <a:gd name="T66" fmla="*/ 58 w 231"/>
                <a:gd name="T67" fmla="*/ 103 h 337"/>
                <a:gd name="T68" fmla="*/ 70 w 231"/>
                <a:gd name="T69" fmla="*/ 89 h 337"/>
                <a:gd name="T70" fmla="*/ 75 w 231"/>
                <a:gd name="T71" fmla="*/ 78 h 337"/>
                <a:gd name="T72" fmla="*/ 77 w 231"/>
                <a:gd name="T73" fmla="*/ 75 h 337"/>
                <a:gd name="T74" fmla="*/ 78 w 231"/>
                <a:gd name="T75" fmla="*/ 72 h 337"/>
                <a:gd name="T76" fmla="*/ 78 w 231"/>
                <a:gd name="T77" fmla="*/ 70 h 337"/>
                <a:gd name="T78" fmla="*/ 80 w 231"/>
                <a:gd name="T79" fmla="*/ 70 h 337"/>
                <a:gd name="T80" fmla="*/ 80 w 231"/>
                <a:gd name="T81" fmla="*/ 68 h 3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31"/>
                <a:gd name="T124" fmla="*/ 0 h 337"/>
                <a:gd name="T125" fmla="*/ 231 w 231"/>
                <a:gd name="T126" fmla="*/ 337 h 3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31" h="337">
                  <a:moveTo>
                    <a:pt x="219" y="209"/>
                  </a:moveTo>
                  <a:lnTo>
                    <a:pt x="219" y="206"/>
                  </a:lnTo>
                  <a:lnTo>
                    <a:pt x="219" y="204"/>
                  </a:lnTo>
                  <a:lnTo>
                    <a:pt x="220" y="202"/>
                  </a:lnTo>
                  <a:lnTo>
                    <a:pt x="221" y="200"/>
                  </a:lnTo>
                  <a:lnTo>
                    <a:pt x="221" y="198"/>
                  </a:lnTo>
                  <a:lnTo>
                    <a:pt x="225" y="173"/>
                  </a:lnTo>
                  <a:lnTo>
                    <a:pt x="229" y="152"/>
                  </a:lnTo>
                  <a:lnTo>
                    <a:pt x="229" y="149"/>
                  </a:lnTo>
                  <a:lnTo>
                    <a:pt x="230" y="147"/>
                  </a:lnTo>
                  <a:lnTo>
                    <a:pt x="229" y="144"/>
                  </a:lnTo>
                  <a:lnTo>
                    <a:pt x="230" y="140"/>
                  </a:lnTo>
                  <a:lnTo>
                    <a:pt x="230" y="133"/>
                  </a:lnTo>
                  <a:lnTo>
                    <a:pt x="229" y="132"/>
                  </a:lnTo>
                  <a:lnTo>
                    <a:pt x="228" y="130"/>
                  </a:lnTo>
                  <a:lnTo>
                    <a:pt x="229" y="125"/>
                  </a:lnTo>
                  <a:lnTo>
                    <a:pt x="229" y="121"/>
                  </a:lnTo>
                  <a:lnTo>
                    <a:pt x="226" y="115"/>
                  </a:lnTo>
                  <a:lnTo>
                    <a:pt x="225" y="106"/>
                  </a:lnTo>
                  <a:lnTo>
                    <a:pt x="222" y="94"/>
                  </a:lnTo>
                  <a:lnTo>
                    <a:pt x="220" y="87"/>
                  </a:lnTo>
                  <a:lnTo>
                    <a:pt x="220" y="85"/>
                  </a:lnTo>
                  <a:lnTo>
                    <a:pt x="215" y="73"/>
                  </a:lnTo>
                  <a:lnTo>
                    <a:pt x="211" y="67"/>
                  </a:lnTo>
                  <a:lnTo>
                    <a:pt x="199" y="46"/>
                  </a:lnTo>
                  <a:lnTo>
                    <a:pt x="191" y="35"/>
                  </a:lnTo>
                  <a:lnTo>
                    <a:pt x="181" y="22"/>
                  </a:lnTo>
                  <a:lnTo>
                    <a:pt x="171" y="16"/>
                  </a:lnTo>
                  <a:lnTo>
                    <a:pt x="155" y="8"/>
                  </a:lnTo>
                  <a:lnTo>
                    <a:pt x="148" y="3"/>
                  </a:lnTo>
                  <a:lnTo>
                    <a:pt x="144" y="2"/>
                  </a:lnTo>
                  <a:lnTo>
                    <a:pt x="140" y="1"/>
                  </a:lnTo>
                  <a:lnTo>
                    <a:pt x="132" y="1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4" y="0"/>
                  </a:lnTo>
                  <a:lnTo>
                    <a:pt x="108" y="2"/>
                  </a:lnTo>
                  <a:lnTo>
                    <a:pt x="103" y="3"/>
                  </a:lnTo>
                  <a:lnTo>
                    <a:pt x="90" y="8"/>
                  </a:lnTo>
                  <a:lnTo>
                    <a:pt x="77" y="17"/>
                  </a:lnTo>
                  <a:lnTo>
                    <a:pt x="70" y="25"/>
                  </a:lnTo>
                  <a:lnTo>
                    <a:pt x="62" y="34"/>
                  </a:lnTo>
                  <a:lnTo>
                    <a:pt x="47" y="55"/>
                  </a:lnTo>
                  <a:lnTo>
                    <a:pt x="38" y="68"/>
                  </a:lnTo>
                  <a:lnTo>
                    <a:pt x="30" y="82"/>
                  </a:lnTo>
                  <a:lnTo>
                    <a:pt x="19" y="109"/>
                  </a:lnTo>
                  <a:lnTo>
                    <a:pt x="14" y="122"/>
                  </a:lnTo>
                  <a:lnTo>
                    <a:pt x="10" y="136"/>
                  </a:lnTo>
                  <a:lnTo>
                    <a:pt x="5" y="159"/>
                  </a:lnTo>
                  <a:lnTo>
                    <a:pt x="0" y="196"/>
                  </a:lnTo>
                  <a:lnTo>
                    <a:pt x="0" y="206"/>
                  </a:lnTo>
                  <a:lnTo>
                    <a:pt x="0" y="210"/>
                  </a:lnTo>
                  <a:lnTo>
                    <a:pt x="0" y="228"/>
                  </a:lnTo>
                  <a:lnTo>
                    <a:pt x="1" y="233"/>
                  </a:lnTo>
                  <a:lnTo>
                    <a:pt x="3" y="249"/>
                  </a:lnTo>
                  <a:lnTo>
                    <a:pt x="7" y="263"/>
                  </a:lnTo>
                  <a:lnTo>
                    <a:pt x="10" y="272"/>
                  </a:lnTo>
                  <a:lnTo>
                    <a:pt x="12" y="275"/>
                  </a:lnTo>
                  <a:lnTo>
                    <a:pt x="17" y="286"/>
                  </a:lnTo>
                  <a:lnTo>
                    <a:pt x="21" y="296"/>
                  </a:lnTo>
                  <a:lnTo>
                    <a:pt x="28" y="307"/>
                  </a:lnTo>
                  <a:lnTo>
                    <a:pt x="36" y="315"/>
                  </a:lnTo>
                  <a:lnTo>
                    <a:pt x="54" y="327"/>
                  </a:lnTo>
                  <a:lnTo>
                    <a:pt x="74" y="333"/>
                  </a:lnTo>
                  <a:lnTo>
                    <a:pt x="99" y="336"/>
                  </a:lnTo>
                  <a:lnTo>
                    <a:pt x="116" y="333"/>
                  </a:lnTo>
                  <a:lnTo>
                    <a:pt x="132" y="325"/>
                  </a:lnTo>
                  <a:lnTo>
                    <a:pt x="158" y="311"/>
                  </a:lnTo>
                  <a:lnTo>
                    <a:pt x="179" y="287"/>
                  </a:lnTo>
                  <a:lnTo>
                    <a:pt x="194" y="268"/>
                  </a:lnTo>
                  <a:lnTo>
                    <a:pt x="205" y="243"/>
                  </a:lnTo>
                  <a:lnTo>
                    <a:pt x="207" y="234"/>
                  </a:lnTo>
                  <a:lnTo>
                    <a:pt x="209" y="229"/>
                  </a:lnTo>
                  <a:lnTo>
                    <a:pt x="210" y="228"/>
                  </a:lnTo>
                  <a:lnTo>
                    <a:pt x="213" y="219"/>
                  </a:lnTo>
                  <a:lnTo>
                    <a:pt x="215" y="217"/>
                  </a:lnTo>
                  <a:lnTo>
                    <a:pt x="215" y="216"/>
                  </a:lnTo>
                  <a:lnTo>
                    <a:pt x="217" y="210"/>
                  </a:lnTo>
                  <a:lnTo>
                    <a:pt x="219" y="210"/>
                  </a:lnTo>
                  <a:lnTo>
                    <a:pt x="219" y="209"/>
                  </a:lnTo>
                  <a:lnTo>
                    <a:pt x="219" y="206"/>
                  </a:lnTo>
                  <a:lnTo>
                    <a:pt x="219" y="205"/>
                  </a:lnTo>
                  <a:lnTo>
                    <a:pt x="219" y="209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0" name="Freeform 162"/>
            <p:cNvSpPr>
              <a:spLocks/>
            </p:cNvSpPr>
            <p:nvPr/>
          </p:nvSpPr>
          <p:spPr bwMode="auto">
            <a:xfrm>
              <a:off x="2414" y="3419"/>
              <a:ext cx="193" cy="266"/>
            </a:xfrm>
            <a:custGeom>
              <a:avLst/>
              <a:gdLst>
                <a:gd name="T0" fmla="*/ 71 w 203"/>
                <a:gd name="T1" fmla="*/ 69 h 282"/>
                <a:gd name="T2" fmla="*/ 71 w 203"/>
                <a:gd name="T3" fmla="*/ 68 h 282"/>
                <a:gd name="T4" fmla="*/ 71 w 203"/>
                <a:gd name="T5" fmla="*/ 68 h 282"/>
                <a:gd name="T6" fmla="*/ 71 w 203"/>
                <a:gd name="T7" fmla="*/ 67 h 282"/>
                <a:gd name="T8" fmla="*/ 72 w 203"/>
                <a:gd name="T9" fmla="*/ 66 h 282"/>
                <a:gd name="T10" fmla="*/ 72 w 203"/>
                <a:gd name="T11" fmla="*/ 66 h 282"/>
                <a:gd name="T12" fmla="*/ 74 w 203"/>
                <a:gd name="T13" fmla="*/ 63 h 282"/>
                <a:gd name="T14" fmla="*/ 77 w 203"/>
                <a:gd name="T15" fmla="*/ 55 h 282"/>
                <a:gd name="T16" fmla="*/ 78 w 203"/>
                <a:gd name="T17" fmla="*/ 46 h 282"/>
                <a:gd name="T18" fmla="*/ 78 w 203"/>
                <a:gd name="T19" fmla="*/ 39 h 282"/>
                <a:gd name="T20" fmla="*/ 77 w 203"/>
                <a:gd name="T21" fmla="*/ 37 h 282"/>
                <a:gd name="T22" fmla="*/ 75 w 203"/>
                <a:gd name="T23" fmla="*/ 34 h 282"/>
                <a:gd name="T24" fmla="*/ 74 w 203"/>
                <a:gd name="T25" fmla="*/ 27 h 282"/>
                <a:gd name="T26" fmla="*/ 74 w 203"/>
                <a:gd name="T27" fmla="*/ 25 h 282"/>
                <a:gd name="T28" fmla="*/ 73 w 203"/>
                <a:gd name="T29" fmla="*/ 24 h 282"/>
                <a:gd name="T30" fmla="*/ 68 w 203"/>
                <a:gd name="T31" fmla="*/ 19 h 282"/>
                <a:gd name="T32" fmla="*/ 66 w 203"/>
                <a:gd name="T33" fmla="*/ 15 h 282"/>
                <a:gd name="T34" fmla="*/ 62 w 203"/>
                <a:gd name="T35" fmla="*/ 9 h 282"/>
                <a:gd name="T36" fmla="*/ 62 w 203"/>
                <a:gd name="T37" fmla="*/ 8 h 282"/>
                <a:gd name="T38" fmla="*/ 59 w 203"/>
                <a:gd name="T39" fmla="*/ 8 h 282"/>
                <a:gd name="T40" fmla="*/ 56 w 203"/>
                <a:gd name="T41" fmla="*/ 8 h 282"/>
                <a:gd name="T42" fmla="*/ 52 w 203"/>
                <a:gd name="T43" fmla="*/ 3 h 282"/>
                <a:gd name="T44" fmla="*/ 48 w 203"/>
                <a:gd name="T45" fmla="*/ 2 h 282"/>
                <a:gd name="T46" fmla="*/ 44 w 203"/>
                <a:gd name="T47" fmla="*/ 0 h 282"/>
                <a:gd name="T48" fmla="*/ 40 w 203"/>
                <a:gd name="T49" fmla="*/ 0 h 282"/>
                <a:gd name="T50" fmla="*/ 32 w 203"/>
                <a:gd name="T51" fmla="*/ 6 h 282"/>
                <a:gd name="T52" fmla="*/ 26 w 203"/>
                <a:gd name="T53" fmla="*/ 8 h 282"/>
                <a:gd name="T54" fmla="*/ 21 w 203"/>
                <a:gd name="T55" fmla="*/ 10 h 282"/>
                <a:gd name="T56" fmla="*/ 14 w 203"/>
                <a:gd name="T57" fmla="*/ 17 h 282"/>
                <a:gd name="T58" fmla="*/ 10 w 203"/>
                <a:gd name="T59" fmla="*/ 24 h 282"/>
                <a:gd name="T60" fmla="*/ 10 w 203"/>
                <a:gd name="T61" fmla="*/ 33 h 282"/>
                <a:gd name="T62" fmla="*/ 5 w 203"/>
                <a:gd name="T63" fmla="*/ 40 h 282"/>
                <a:gd name="T64" fmla="*/ 2 w 203"/>
                <a:gd name="T65" fmla="*/ 44 h 282"/>
                <a:gd name="T66" fmla="*/ 0 w 203"/>
                <a:gd name="T67" fmla="*/ 49 h 282"/>
                <a:gd name="T68" fmla="*/ 0 w 203"/>
                <a:gd name="T69" fmla="*/ 57 h 282"/>
                <a:gd name="T70" fmla="*/ 1 w 203"/>
                <a:gd name="T71" fmla="*/ 63 h 282"/>
                <a:gd name="T72" fmla="*/ 6 w 203"/>
                <a:gd name="T73" fmla="*/ 69 h 282"/>
                <a:gd name="T74" fmla="*/ 10 w 203"/>
                <a:gd name="T75" fmla="*/ 75 h 282"/>
                <a:gd name="T76" fmla="*/ 10 w 203"/>
                <a:gd name="T77" fmla="*/ 80 h 282"/>
                <a:gd name="T78" fmla="*/ 16 w 203"/>
                <a:gd name="T79" fmla="*/ 84 h 282"/>
                <a:gd name="T80" fmla="*/ 24 w 203"/>
                <a:gd name="T81" fmla="*/ 89 h 282"/>
                <a:gd name="T82" fmla="*/ 31 w 203"/>
                <a:gd name="T83" fmla="*/ 92 h 282"/>
                <a:gd name="T84" fmla="*/ 39 w 203"/>
                <a:gd name="T85" fmla="*/ 93 h 282"/>
                <a:gd name="T86" fmla="*/ 46 w 203"/>
                <a:gd name="T87" fmla="*/ 90 h 282"/>
                <a:gd name="T88" fmla="*/ 58 w 203"/>
                <a:gd name="T89" fmla="*/ 84 h 282"/>
                <a:gd name="T90" fmla="*/ 62 w 203"/>
                <a:gd name="T91" fmla="*/ 79 h 282"/>
                <a:gd name="T92" fmla="*/ 65 w 203"/>
                <a:gd name="T93" fmla="*/ 78 h 282"/>
                <a:gd name="T94" fmla="*/ 65 w 203"/>
                <a:gd name="T95" fmla="*/ 77 h 282"/>
                <a:gd name="T96" fmla="*/ 66 w 203"/>
                <a:gd name="T97" fmla="*/ 75 h 282"/>
                <a:gd name="T98" fmla="*/ 68 w 203"/>
                <a:gd name="T99" fmla="*/ 74 h 282"/>
                <a:gd name="T100" fmla="*/ 68 w 203"/>
                <a:gd name="T101" fmla="*/ 72 h 282"/>
                <a:gd name="T102" fmla="*/ 68 w 203"/>
                <a:gd name="T103" fmla="*/ 71 h 282"/>
                <a:gd name="T104" fmla="*/ 69 w 203"/>
                <a:gd name="T105" fmla="*/ 71 h 282"/>
                <a:gd name="T106" fmla="*/ 69 w 203"/>
                <a:gd name="T107" fmla="*/ 70 h 282"/>
                <a:gd name="T108" fmla="*/ 71 w 203"/>
                <a:gd name="T109" fmla="*/ 70 h 282"/>
                <a:gd name="T110" fmla="*/ 71 w 203"/>
                <a:gd name="T111" fmla="*/ 70 h 282"/>
                <a:gd name="T112" fmla="*/ 71 w 203"/>
                <a:gd name="T113" fmla="*/ 69 h 282"/>
                <a:gd name="T114" fmla="*/ 71 w 203"/>
                <a:gd name="T115" fmla="*/ 68 h 282"/>
                <a:gd name="T116" fmla="*/ 71 w 203"/>
                <a:gd name="T117" fmla="*/ 68 h 282"/>
                <a:gd name="T118" fmla="*/ 71 w 203"/>
                <a:gd name="T119" fmla="*/ 68 h 282"/>
                <a:gd name="T120" fmla="*/ 71 w 203"/>
                <a:gd name="T121" fmla="*/ 68 h 282"/>
                <a:gd name="T122" fmla="*/ 71 w 203"/>
                <a:gd name="T123" fmla="*/ 67 h 282"/>
                <a:gd name="T124" fmla="*/ 71 w 203"/>
                <a:gd name="T125" fmla="*/ 69 h 2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03"/>
                <a:gd name="T190" fmla="*/ 0 h 282"/>
                <a:gd name="T191" fmla="*/ 203 w 203"/>
                <a:gd name="T192" fmla="*/ 282 h 2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03" h="282">
                  <a:moveTo>
                    <a:pt x="186" y="209"/>
                  </a:moveTo>
                  <a:lnTo>
                    <a:pt x="187" y="207"/>
                  </a:lnTo>
                  <a:lnTo>
                    <a:pt x="187" y="205"/>
                  </a:lnTo>
                  <a:lnTo>
                    <a:pt x="188" y="202"/>
                  </a:lnTo>
                  <a:lnTo>
                    <a:pt x="189" y="201"/>
                  </a:lnTo>
                  <a:lnTo>
                    <a:pt x="189" y="200"/>
                  </a:lnTo>
                  <a:lnTo>
                    <a:pt x="193" y="191"/>
                  </a:lnTo>
                  <a:lnTo>
                    <a:pt x="200" y="165"/>
                  </a:lnTo>
                  <a:lnTo>
                    <a:pt x="202" y="140"/>
                  </a:lnTo>
                  <a:lnTo>
                    <a:pt x="202" y="117"/>
                  </a:lnTo>
                  <a:lnTo>
                    <a:pt x="200" y="110"/>
                  </a:lnTo>
                  <a:lnTo>
                    <a:pt x="198" y="101"/>
                  </a:lnTo>
                  <a:lnTo>
                    <a:pt x="193" y="82"/>
                  </a:lnTo>
                  <a:lnTo>
                    <a:pt x="192" y="76"/>
                  </a:lnTo>
                  <a:lnTo>
                    <a:pt x="190" y="73"/>
                  </a:lnTo>
                  <a:lnTo>
                    <a:pt x="180" y="53"/>
                  </a:lnTo>
                  <a:lnTo>
                    <a:pt x="172" y="42"/>
                  </a:lnTo>
                  <a:lnTo>
                    <a:pt x="163" y="30"/>
                  </a:lnTo>
                  <a:lnTo>
                    <a:pt x="159" y="21"/>
                  </a:lnTo>
                  <a:lnTo>
                    <a:pt x="154" y="15"/>
                  </a:lnTo>
                  <a:lnTo>
                    <a:pt x="143" y="8"/>
                  </a:lnTo>
                  <a:lnTo>
                    <a:pt x="135" y="3"/>
                  </a:lnTo>
                  <a:lnTo>
                    <a:pt x="125" y="2"/>
                  </a:lnTo>
                  <a:lnTo>
                    <a:pt x="112" y="0"/>
                  </a:lnTo>
                  <a:lnTo>
                    <a:pt x="104" y="0"/>
                  </a:lnTo>
                  <a:lnTo>
                    <a:pt x="84" y="6"/>
                  </a:lnTo>
                  <a:lnTo>
                    <a:pt x="67" y="15"/>
                  </a:lnTo>
                  <a:lnTo>
                    <a:pt x="52" y="32"/>
                  </a:lnTo>
                  <a:lnTo>
                    <a:pt x="36" y="49"/>
                  </a:lnTo>
                  <a:lnTo>
                    <a:pt x="22" y="72"/>
                  </a:lnTo>
                  <a:lnTo>
                    <a:pt x="12" y="98"/>
                  </a:lnTo>
                  <a:lnTo>
                    <a:pt x="5" y="120"/>
                  </a:lnTo>
                  <a:lnTo>
                    <a:pt x="2" y="135"/>
                  </a:lnTo>
                  <a:lnTo>
                    <a:pt x="0" y="150"/>
                  </a:lnTo>
                  <a:lnTo>
                    <a:pt x="0" y="173"/>
                  </a:lnTo>
                  <a:lnTo>
                    <a:pt x="1" y="192"/>
                  </a:lnTo>
                  <a:lnTo>
                    <a:pt x="6" y="208"/>
                  </a:lnTo>
                  <a:lnTo>
                    <a:pt x="13" y="227"/>
                  </a:lnTo>
                  <a:lnTo>
                    <a:pt x="25" y="243"/>
                  </a:lnTo>
                  <a:lnTo>
                    <a:pt x="40" y="257"/>
                  </a:lnTo>
                  <a:lnTo>
                    <a:pt x="60" y="272"/>
                  </a:lnTo>
                  <a:lnTo>
                    <a:pt x="82" y="279"/>
                  </a:lnTo>
                  <a:lnTo>
                    <a:pt x="100" y="281"/>
                  </a:lnTo>
                  <a:lnTo>
                    <a:pt x="118" y="274"/>
                  </a:lnTo>
                  <a:lnTo>
                    <a:pt x="149" y="256"/>
                  </a:lnTo>
                  <a:lnTo>
                    <a:pt x="162" y="241"/>
                  </a:lnTo>
                  <a:lnTo>
                    <a:pt x="167" y="236"/>
                  </a:lnTo>
                  <a:lnTo>
                    <a:pt x="168" y="233"/>
                  </a:lnTo>
                  <a:lnTo>
                    <a:pt x="172" y="228"/>
                  </a:lnTo>
                  <a:lnTo>
                    <a:pt x="176" y="223"/>
                  </a:lnTo>
                  <a:lnTo>
                    <a:pt x="179" y="219"/>
                  </a:lnTo>
                  <a:lnTo>
                    <a:pt x="180" y="215"/>
                  </a:lnTo>
                  <a:lnTo>
                    <a:pt x="182" y="214"/>
                  </a:lnTo>
                  <a:lnTo>
                    <a:pt x="182" y="213"/>
                  </a:lnTo>
                  <a:lnTo>
                    <a:pt x="184" y="211"/>
                  </a:lnTo>
                  <a:lnTo>
                    <a:pt x="185" y="210"/>
                  </a:lnTo>
                  <a:lnTo>
                    <a:pt x="185" y="209"/>
                  </a:lnTo>
                  <a:lnTo>
                    <a:pt x="186" y="207"/>
                  </a:lnTo>
                  <a:lnTo>
                    <a:pt x="186" y="206"/>
                  </a:lnTo>
                  <a:lnTo>
                    <a:pt x="187" y="206"/>
                  </a:lnTo>
                  <a:lnTo>
                    <a:pt x="187" y="205"/>
                  </a:lnTo>
                  <a:lnTo>
                    <a:pt x="187" y="204"/>
                  </a:lnTo>
                  <a:lnTo>
                    <a:pt x="186" y="209"/>
                  </a:lnTo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1" name="Freeform 163"/>
            <p:cNvSpPr>
              <a:spLocks/>
            </p:cNvSpPr>
            <p:nvPr/>
          </p:nvSpPr>
          <p:spPr bwMode="auto">
            <a:xfrm>
              <a:off x="2616" y="3476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4 h 18"/>
                <a:gd name="T4" fmla="*/ 8 w 17"/>
                <a:gd name="T5" fmla="*/ 2 h 18"/>
                <a:gd name="T6" fmla="*/ 8 w 17"/>
                <a:gd name="T7" fmla="*/ 1 h 18"/>
                <a:gd name="T8" fmla="*/ 8 w 17"/>
                <a:gd name="T9" fmla="*/ 1 h 18"/>
                <a:gd name="T10" fmla="*/ 8 w 17"/>
                <a:gd name="T11" fmla="*/ 3 h 18"/>
                <a:gd name="T12" fmla="*/ 7 w 17"/>
                <a:gd name="T13" fmla="*/ 8 h 18"/>
                <a:gd name="T14" fmla="*/ 5 w 17"/>
                <a:gd name="T15" fmla="*/ 9 h 18"/>
                <a:gd name="T16" fmla="*/ 2 w 17"/>
                <a:gd name="T17" fmla="*/ 9 h 18"/>
                <a:gd name="T18" fmla="*/ 1 w 17"/>
                <a:gd name="T19" fmla="*/ 9 h 18"/>
                <a:gd name="T20" fmla="*/ 2 w 17"/>
                <a:gd name="T21" fmla="*/ 9 h 18"/>
                <a:gd name="T22" fmla="*/ 0 w 17"/>
                <a:gd name="T23" fmla="*/ 9 h 1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8"/>
                <a:gd name="T38" fmla="*/ 17 w 17"/>
                <a:gd name="T39" fmla="*/ 18 h 18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8">
                  <a:moveTo>
                    <a:pt x="15" y="0"/>
                  </a:moveTo>
                  <a:lnTo>
                    <a:pt x="16" y="4"/>
                  </a:lnTo>
                  <a:lnTo>
                    <a:pt x="12" y="2"/>
                  </a:lnTo>
                  <a:lnTo>
                    <a:pt x="10" y="1"/>
                  </a:lnTo>
                  <a:lnTo>
                    <a:pt x="9" y="1"/>
                  </a:lnTo>
                  <a:lnTo>
                    <a:pt x="8" y="3"/>
                  </a:lnTo>
                  <a:lnTo>
                    <a:pt x="7" y="8"/>
                  </a:lnTo>
                  <a:lnTo>
                    <a:pt x="5" y="12"/>
                  </a:lnTo>
                  <a:lnTo>
                    <a:pt x="2" y="10"/>
                  </a:lnTo>
                  <a:lnTo>
                    <a:pt x="1" y="12"/>
                  </a:lnTo>
                  <a:lnTo>
                    <a:pt x="2" y="14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2" name="Freeform 164"/>
            <p:cNvSpPr>
              <a:spLocks/>
            </p:cNvSpPr>
            <p:nvPr/>
          </p:nvSpPr>
          <p:spPr bwMode="auto">
            <a:xfrm>
              <a:off x="2620" y="3500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0 h 18"/>
                <a:gd name="T4" fmla="*/ 8 w 17"/>
                <a:gd name="T5" fmla="*/ 3 h 18"/>
                <a:gd name="T6" fmla="*/ 8 w 17"/>
                <a:gd name="T7" fmla="*/ 4 h 18"/>
                <a:gd name="T8" fmla="*/ 8 w 17"/>
                <a:gd name="T9" fmla="*/ 9 h 18"/>
                <a:gd name="T10" fmla="*/ 4 w 17"/>
                <a:gd name="T11" fmla="*/ 9 h 18"/>
                <a:gd name="T12" fmla="*/ 1 w 17"/>
                <a:gd name="T13" fmla="*/ 9 h 18"/>
                <a:gd name="T14" fmla="*/ 0 w 1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16" y="0"/>
                  </a:moveTo>
                  <a:lnTo>
                    <a:pt x="14" y="0"/>
                  </a:lnTo>
                  <a:lnTo>
                    <a:pt x="12" y="3"/>
                  </a:lnTo>
                  <a:lnTo>
                    <a:pt x="10" y="4"/>
                  </a:lnTo>
                  <a:lnTo>
                    <a:pt x="8" y="9"/>
                  </a:lnTo>
                  <a:lnTo>
                    <a:pt x="4" y="13"/>
                  </a:lnTo>
                  <a:lnTo>
                    <a:pt x="1" y="16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3" name="Freeform 165"/>
            <p:cNvSpPr>
              <a:spLocks/>
            </p:cNvSpPr>
            <p:nvPr/>
          </p:nvSpPr>
          <p:spPr bwMode="auto">
            <a:xfrm>
              <a:off x="2622" y="3520"/>
              <a:ext cx="16" cy="17"/>
            </a:xfrm>
            <a:custGeom>
              <a:avLst/>
              <a:gdLst>
                <a:gd name="T0" fmla="*/ 8 w 17"/>
                <a:gd name="T1" fmla="*/ 3 h 18"/>
                <a:gd name="T2" fmla="*/ 8 w 17"/>
                <a:gd name="T3" fmla="*/ 0 h 18"/>
                <a:gd name="T4" fmla="*/ 8 w 17"/>
                <a:gd name="T5" fmla="*/ 6 h 18"/>
                <a:gd name="T6" fmla="*/ 6 w 17"/>
                <a:gd name="T7" fmla="*/ 9 h 18"/>
                <a:gd name="T8" fmla="*/ 4 w 17"/>
                <a:gd name="T9" fmla="*/ 9 h 18"/>
                <a:gd name="T10" fmla="*/ 3 w 17"/>
                <a:gd name="T11" fmla="*/ 9 h 18"/>
                <a:gd name="T12" fmla="*/ 0 w 17"/>
                <a:gd name="T13" fmla="*/ 9 h 18"/>
                <a:gd name="T14" fmla="*/ 6 w 17"/>
                <a:gd name="T15" fmla="*/ 9 h 18"/>
                <a:gd name="T16" fmla="*/ 8 w 17"/>
                <a:gd name="T17" fmla="*/ 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3"/>
                  </a:moveTo>
                  <a:lnTo>
                    <a:pt x="12" y="0"/>
                  </a:lnTo>
                  <a:lnTo>
                    <a:pt x="9" y="6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16" y="3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4" name="Freeform 166"/>
            <p:cNvSpPr>
              <a:spLocks/>
            </p:cNvSpPr>
            <p:nvPr/>
          </p:nvSpPr>
          <p:spPr bwMode="auto">
            <a:xfrm>
              <a:off x="2622" y="3520"/>
              <a:ext cx="16" cy="17"/>
            </a:xfrm>
            <a:custGeom>
              <a:avLst/>
              <a:gdLst>
                <a:gd name="T0" fmla="*/ 8 w 17"/>
                <a:gd name="T1" fmla="*/ 3 h 18"/>
                <a:gd name="T2" fmla="*/ 8 w 17"/>
                <a:gd name="T3" fmla="*/ 0 h 18"/>
                <a:gd name="T4" fmla="*/ 8 w 17"/>
                <a:gd name="T5" fmla="*/ 6 h 18"/>
                <a:gd name="T6" fmla="*/ 6 w 17"/>
                <a:gd name="T7" fmla="*/ 9 h 18"/>
                <a:gd name="T8" fmla="*/ 4 w 17"/>
                <a:gd name="T9" fmla="*/ 9 h 18"/>
                <a:gd name="T10" fmla="*/ 3 w 17"/>
                <a:gd name="T11" fmla="*/ 9 h 18"/>
                <a:gd name="T12" fmla="*/ 0 w 17"/>
                <a:gd name="T13" fmla="*/ 9 h 18"/>
                <a:gd name="T14" fmla="*/ 6 w 17"/>
                <a:gd name="T15" fmla="*/ 9 h 18"/>
                <a:gd name="T16" fmla="*/ 8 w 17"/>
                <a:gd name="T17" fmla="*/ 3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3"/>
                  </a:moveTo>
                  <a:lnTo>
                    <a:pt x="12" y="0"/>
                  </a:lnTo>
                  <a:lnTo>
                    <a:pt x="9" y="6"/>
                  </a:lnTo>
                  <a:lnTo>
                    <a:pt x="6" y="11"/>
                  </a:lnTo>
                  <a:lnTo>
                    <a:pt x="4" y="13"/>
                  </a:lnTo>
                  <a:lnTo>
                    <a:pt x="3" y="16"/>
                  </a:lnTo>
                  <a:lnTo>
                    <a:pt x="0" y="17"/>
                  </a:lnTo>
                  <a:lnTo>
                    <a:pt x="6" y="11"/>
                  </a:lnTo>
                  <a:lnTo>
                    <a:pt x="16" y="3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5" name="Freeform 167"/>
            <p:cNvSpPr>
              <a:spLocks/>
            </p:cNvSpPr>
            <p:nvPr/>
          </p:nvSpPr>
          <p:spPr bwMode="auto">
            <a:xfrm>
              <a:off x="2619" y="3544"/>
              <a:ext cx="16" cy="16"/>
            </a:xfrm>
            <a:custGeom>
              <a:avLst/>
              <a:gdLst>
                <a:gd name="T0" fmla="*/ 8 w 17"/>
                <a:gd name="T1" fmla="*/ 2 h 17"/>
                <a:gd name="T2" fmla="*/ 8 w 17"/>
                <a:gd name="T3" fmla="*/ 1 h 17"/>
                <a:gd name="T4" fmla="*/ 8 w 17"/>
                <a:gd name="T5" fmla="*/ 0 h 17"/>
                <a:gd name="T6" fmla="*/ 8 w 17"/>
                <a:gd name="T7" fmla="*/ 2 h 17"/>
                <a:gd name="T8" fmla="*/ 7 w 17"/>
                <a:gd name="T9" fmla="*/ 8 h 17"/>
                <a:gd name="T10" fmla="*/ 5 w 17"/>
                <a:gd name="T11" fmla="*/ 8 h 17"/>
                <a:gd name="T12" fmla="*/ 3 w 17"/>
                <a:gd name="T13" fmla="*/ 8 h 17"/>
                <a:gd name="T14" fmla="*/ 1 w 17"/>
                <a:gd name="T15" fmla="*/ 8 h 17"/>
                <a:gd name="T16" fmla="*/ 0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2"/>
                  </a:moveTo>
                  <a:lnTo>
                    <a:pt x="12" y="1"/>
                  </a:lnTo>
                  <a:lnTo>
                    <a:pt x="12" y="0"/>
                  </a:lnTo>
                  <a:lnTo>
                    <a:pt x="9" y="2"/>
                  </a:lnTo>
                  <a:lnTo>
                    <a:pt x="7" y="9"/>
                  </a:lnTo>
                  <a:lnTo>
                    <a:pt x="5" y="8"/>
                  </a:lnTo>
                  <a:lnTo>
                    <a:pt x="3" y="14"/>
                  </a:lnTo>
                  <a:lnTo>
                    <a:pt x="1" y="16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6" name="Freeform 168"/>
            <p:cNvSpPr>
              <a:spLocks/>
            </p:cNvSpPr>
            <p:nvPr/>
          </p:nvSpPr>
          <p:spPr bwMode="auto">
            <a:xfrm>
              <a:off x="2616" y="3570"/>
              <a:ext cx="16" cy="16"/>
            </a:xfrm>
            <a:custGeom>
              <a:avLst/>
              <a:gdLst>
                <a:gd name="T0" fmla="*/ 8 w 17"/>
                <a:gd name="T1" fmla="*/ 2 h 17"/>
                <a:gd name="T2" fmla="*/ 8 w 17"/>
                <a:gd name="T3" fmla="*/ 0 h 17"/>
                <a:gd name="T4" fmla="*/ 8 w 17"/>
                <a:gd name="T5" fmla="*/ 0 h 17"/>
                <a:gd name="T6" fmla="*/ 8 w 17"/>
                <a:gd name="T7" fmla="*/ 3 h 17"/>
                <a:gd name="T8" fmla="*/ 6 w 17"/>
                <a:gd name="T9" fmla="*/ 4 h 17"/>
                <a:gd name="T10" fmla="*/ 5 w 17"/>
                <a:gd name="T11" fmla="*/ 4 h 17"/>
                <a:gd name="T12" fmla="*/ 4 w 17"/>
                <a:gd name="T13" fmla="*/ 8 h 17"/>
                <a:gd name="T14" fmla="*/ 3 w 17"/>
                <a:gd name="T15" fmla="*/ 8 h 17"/>
                <a:gd name="T16" fmla="*/ 2 w 17"/>
                <a:gd name="T17" fmla="*/ 8 h 17"/>
                <a:gd name="T18" fmla="*/ 0 w 17"/>
                <a:gd name="T19" fmla="*/ 8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2"/>
                  </a:moveTo>
                  <a:lnTo>
                    <a:pt x="14" y="0"/>
                  </a:lnTo>
                  <a:lnTo>
                    <a:pt x="13" y="0"/>
                  </a:lnTo>
                  <a:lnTo>
                    <a:pt x="10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12"/>
                  </a:lnTo>
                  <a:lnTo>
                    <a:pt x="3" y="15"/>
                  </a:lnTo>
                  <a:lnTo>
                    <a:pt x="2" y="16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7" name="Freeform 169"/>
            <p:cNvSpPr>
              <a:spLocks/>
            </p:cNvSpPr>
            <p:nvPr/>
          </p:nvSpPr>
          <p:spPr bwMode="auto">
            <a:xfrm>
              <a:off x="2612" y="3593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1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5 w 17"/>
                <a:gd name="T13" fmla="*/ 8 h 17"/>
                <a:gd name="T14" fmla="*/ 4 w 17"/>
                <a:gd name="T15" fmla="*/ 8 h 17"/>
                <a:gd name="T16" fmla="*/ 3 w 17"/>
                <a:gd name="T17" fmla="*/ 8 h 17"/>
                <a:gd name="T18" fmla="*/ 0 w 17"/>
                <a:gd name="T19" fmla="*/ 8 h 17"/>
                <a:gd name="T20" fmla="*/ 0 w 17"/>
                <a:gd name="T21" fmla="*/ 8 h 17"/>
                <a:gd name="T22" fmla="*/ 1 w 17"/>
                <a:gd name="T23" fmla="*/ 2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16" y="0"/>
                  </a:moveTo>
                  <a:lnTo>
                    <a:pt x="15" y="1"/>
                  </a:lnTo>
                  <a:lnTo>
                    <a:pt x="14" y="0"/>
                  </a:lnTo>
                  <a:lnTo>
                    <a:pt x="11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5" y="16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8" name="Freeform 170"/>
            <p:cNvSpPr>
              <a:spLocks/>
            </p:cNvSpPr>
            <p:nvPr/>
          </p:nvSpPr>
          <p:spPr bwMode="auto">
            <a:xfrm>
              <a:off x="2607" y="3609"/>
              <a:ext cx="16" cy="17"/>
            </a:xfrm>
            <a:custGeom>
              <a:avLst/>
              <a:gdLst>
                <a:gd name="T0" fmla="*/ 8 w 17"/>
                <a:gd name="T1" fmla="*/ 11 h 17"/>
                <a:gd name="T2" fmla="*/ 7 w 17"/>
                <a:gd name="T3" fmla="*/ 16 h 17"/>
                <a:gd name="T4" fmla="*/ 7 w 17"/>
                <a:gd name="T5" fmla="*/ 8 h 17"/>
                <a:gd name="T6" fmla="*/ 6 w 17"/>
                <a:gd name="T7" fmla="*/ 4 h 17"/>
                <a:gd name="T8" fmla="*/ 4 w 17"/>
                <a:gd name="T9" fmla="*/ 3 h 17"/>
                <a:gd name="T10" fmla="*/ 2 w 17"/>
                <a:gd name="T11" fmla="*/ 4 h 17"/>
                <a:gd name="T12" fmla="*/ 1 w 17"/>
                <a:gd name="T13" fmla="*/ 0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1"/>
                  </a:moveTo>
                  <a:lnTo>
                    <a:pt x="7" y="16"/>
                  </a:lnTo>
                  <a:lnTo>
                    <a:pt x="7" y="8"/>
                  </a:lnTo>
                  <a:lnTo>
                    <a:pt x="6" y="4"/>
                  </a:lnTo>
                  <a:lnTo>
                    <a:pt x="4" y="3"/>
                  </a:lnTo>
                  <a:lnTo>
                    <a:pt x="2" y="4"/>
                  </a:lnTo>
                  <a:lnTo>
                    <a:pt x="1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79" name="Freeform 171"/>
            <p:cNvSpPr>
              <a:spLocks/>
            </p:cNvSpPr>
            <p:nvPr/>
          </p:nvSpPr>
          <p:spPr bwMode="auto">
            <a:xfrm>
              <a:off x="2598" y="363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5 h 17"/>
                <a:gd name="T8" fmla="*/ 6 w 17"/>
                <a:gd name="T9" fmla="*/ 5 h 17"/>
                <a:gd name="T10" fmla="*/ 5 w 17"/>
                <a:gd name="T11" fmla="*/ 2 h 17"/>
                <a:gd name="T12" fmla="*/ 0 w 17"/>
                <a:gd name="T13" fmla="*/ 3 h 17"/>
                <a:gd name="T14" fmla="*/ 3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5" y="16"/>
                  </a:moveTo>
                  <a:lnTo>
                    <a:pt x="16" y="9"/>
                  </a:lnTo>
                  <a:lnTo>
                    <a:pt x="12" y="12"/>
                  </a:lnTo>
                  <a:lnTo>
                    <a:pt x="9" y="5"/>
                  </a:lnTo>
                  <a:lnTo>
                    <a:pt x="6" y="5"/>
                  </a:lnTo>
                  <a:lnTo>
                    <a:pt x="5" y="2"/>
                  </a:lnTo>
                  <a:lnTo>
                    <a:pt x="0" y="3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0" name="Freeform 172"/>
            <p:cNvSpPr>
              <a:spLocks/>
            </p:cNvSpPr>
            <p:nvPr/>
          </p:nvSpPr>
          <p:spPr bwMode="auto">
            <a:xfrm>
              <a:off x="2593" y="3646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4 w 17"/>
                <a:gd name="T3" fmla="*/ 7 h 17"/>
                <a:gd name="T4" fmla="*/ 2 w 17"/>
                <a:gd name="T5" fmla="*/ 7 h 17"/>
                <a:gd name="T6" fmla="*/ 0 w 17"/>
                <a:gd name="T7" fmla="*/ 5 h 17"/>
                <a:gd name="T8" fmla="*/ 3 w 17"/>
                <a:gd name="T9" fmla="*/ 0 h 17"/>
                <a:gd name="T10" fmla="*/ 0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16"/>
                  </a:moveTo>
                  <a:lnTo>
                    <a:pt x="4" y="7"/>
                  </a:lnTo>
                  <a:lnTo>
                    <a:pt x="2" y="7"/>
                  </a:lnTo>
                  <a:lnTo>
                    <a:pt x="0" y="5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1" name="Freeform 173"/>
            <p:cNvSpPr>
              <a:spLocks/>
            </p:cNvSpPr>
            <p:nvPr/>
          </p:nvSpPr>
          <p:spPr bwMode="auto">
            <a:xfrm>
              <a:off x="2583" y="366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7 h 17"/>
                <a:gd name="T8" fmla="*/ 5 w 17"/>
                <a:gd name="T9" fmla="*/ 5 h 17"/>
                <a:gd name="T10" fmla="*/ 7 w 17"/>
                <a:gd name="T11" fmla="*/ 2 h 17"/>
                <a:gd name="T12" fmla="*/ 4 w 17"/>
                <a:gd name="T13" fmla="*/ 2 h 17"/>
                <a:gd name="T14" fmla="*/ 4 w 17"/>
                <a:gd name="T15" fmla="*/ 0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5" y="16"/>
                  </a:moveTo>
                  <a:lnTo>
                    <a:pt x="16" y="10"/>
                  </a:lnTo>
                  <a:lnTo>
                    <a:pt x="13" y="10"/>
                  </a:lnTo>
                  <a:lnTo>
                    <a:pt x="8" y="7"/>
                  </a:lnTo>
                  <a:lnTo>
                    <a:pt x="5" y="5"/>
                  </a:lnTo>
                  <a:lnTo>
                    <a:pt x="7" y="2"/>
                  </a:lnTo>
                  <a:lnTo>
                    <a:pt x="4" y="2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2" name="Freeform 174"/>
            <p:cNvSpPr>
              <a:spLocks/>
            </p:cNvSpPr>
            <p:nvPr/>
          </p:nvSpPr>
          <p:spPr bwMode="auto">
            <a:xfrm>
              <a:off x="2576" y="3672"/>
              <a:ext cx="17" cy="16"/>
            </a:xfrm>
            <a:custGeom>
              <a:avLst/>
              <a:gdLst>
                <a:gd name="T0" fmla="*/ 16 w 17"/>
                <a:gd name="T1" fmla="*/ 8 h 17"/>
                <a:gd name="T2" fmla="*/ 12 w 17"/>
                <a:gd name="T3" fmla="*/ 8 h 17"/>
                <a:gd name="T4" fmla="*/ 12 w 17"/>
                <a:gd name="T5" fmla="*/ 8 h 17"/>
                <a:gd name="T6" fmla="*/ 9 w 17"/>
                <a:gd name="T7" fmla="*/ 8 h 17"/>
                <a:gd name="T8" fmla="*/ 6 w 17"/>
                <a:gd name="T9" fmla="*/ 8 h 17"/>
                <a:gd name="T10" fmla="*/ 6 w 17"/>
                <a:gd name="T11" fmla="*/ 6 h 17"/>
                <a:gd name="T12" fmla="*/ 5 w 17"/>
                <a:gd name="T13" fmla="*/ 3 h 17"/>
                <a:gd name="T14" fmla="*/ 2 w 17"/>
                <a:gd name="T15" fmla="*/ 1 h 17"/>
                <a:gd name="T16" fmla="*/ 0 w 17"/>
                <a:gd name="T17" fmla="*/ 1 h 17"/>
                <a:gd name="T18" fmla="*/ 0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6"/>
                  </a:moveTo>
                  <a:lnTo>
                    <a:pt x="12" y="14"/>
                  </a:lnTo>
                  <a:lnTo>
                    <a:pt x="12" y="13"/>
                  </a:lnTo>
                  <a:lnTo>
                    <a:pt x="9" y="9"/>
                  </a:lnTo>
                  <a:lnTo>
                    <a:pt x="6" y="9"/>
                  </a:lnTo>
                  <a:lnTo>
                    <a:pt x="6" y="6"/>
                  </a:lnTo>
                  <a:lnTo>
                    <a:pt x="5" y="3"/>
                  </a:lnTo>
                  <a:lnTo>
                    <a:pt x="2" y="1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3" name="Freeform 175"/>
            <p:cNvSpPr>
              <a:spLocks/>
            </p:cNvSpPr>
            <p:nvPr/>
          </p:nvSpPr>
          <p:spPr bwMode="auto">
            <a:xfrm>
              <a:off x="2570" y="367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6 w 17"/>
                <a:gd name="T7" fmla="*/ 7 h 17"/>
                <a:gd name="T8" fmla="*/ 6 w 17"/>
                <a:gd name="T9" fmla="*/ 5 h 17"/>
                <a:gd name="T10" fmla="*/ 0 w 17"/>
                <a:gd name="T11" fmla="*/ 5 h 17"/>
                <a:gd name="T12" fmla="*/ 3 w 17"/>
                <a:gd name="T13" fmla="*/ 2 h 17"/>
                <a:gd name="T14" fmla="*/ 4 w 17"/>
                <a:gd name="T15" fmla="*/ 0 h 17"/>
                <a:gd name="T16" fmla="*/ 0 w 17"/>
                <a:gd name="T17" fmla="*/ 1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2" y="13"/>
                  </a:lnTo>
                  <a:lnTo>
                    <a:pt x="9" y="12"/>
                  </a:lnTo>
                  <a:lnTo>
                    <a:pt x="6" y="7"/>
                  </a:lnTo>
                  <a:lnTo>
                    <a:pt x="6" y="5"/>
                  </a:lnTo>
                  <a:lnTo>
                    <a:pt x="0" y="5"/>
                  </a:lnTo>
                  <a:lnTo>
                    <a:pt x="3" y="2"/>
                  </a:lnTo>
                  <a:lnTo>
                    <a:pt x="4" y="0"/>
                  </a:lnTo>
                  <a:lnTo>
                    <a:pt x="0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4" name="Freeform 176"/>
            <p:cNvSpPr>
              <a:spLocks/>
            </p:cNvSpPr>
            <p:nvPr/>
          </p:nvSpPr>
          <p:spPr bwMode="auto">
            <a:xfrm>
              <a:off x="2555" y="369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7 w 17"/>
                <a:gd name="T9" fmla="*/ 6 h 17"/>
                <a:gd name="T10" fmla="*/ 2 w 17"/>
                <a:gd name="T11" fmla="*/ 2 h 17"/>
                <a:gd name="T12" fmla="*/ 0 w 17"/>
                <a:gd name="T13" fmla="*/ 2 h 17"/>
                <a:gd name="T14" fmla="*/ 0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3" y="16"/>
                  </a:moveTo>
                  <a:lnTo>
                    <a:pt x="16" y="14"/>
                  </a:lnTo>
                  <a:lnTo>
                    <a:pt x="15" y="12"/>
                  </a:lnTo>
                  <a:lnTo>
                    <a:pt x="9" y="8"/>
                  </a:lnTo>
                  <a:lnTo>
                    <a:pt x="7" y="6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5" name="Freeform 177"/>
            <p:cNvSpPr>
              <a:spLocks/>
            </p:cNvSpPr>
            <p:nvPr/>
          </p:nvSpPr>
          <p:spPr bwMode="auto">
            <a:xfrm>
              <a:off x="2544" y="370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4 w 17"/>
                <a:gd name="T11" fmla="*/ 6 h 17"/>
                <a:gd name="T12" fmla="*/ 4 w 17"/>
                <a:gd name="T13" fmla="*/ 4 h 17"/>
                <a:gd name="T14" fmla="*/ 8 w 17"/>
                <a:gd name="T15" fmla="*/ 0 h 17"/>
                <a:gd name="T16" fmla="*/ 3 w 17"/>
                <a:gd name="T17" fmla="*/ 0 h 17"/>
                <a:gd name="T18" fmla="*/ 0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16" y="16"/>
                  </a:moveTo>
                  <a:lnTo>
                    <a:pt x="15" y="14"/>
                  </a:lnTo>
                  <a:lnTo>
                    <a:pt x="14" y="11"/>
                  </a:lnTo>
                  <a:lnTo>
                    <a:pt x="14" y="9"/>
                  </a:lnTo>
                  <a:lnTo>
                    <a:pt x="8" y="9"/>
                  </a:lnTo>
                  <a:lnTo>
                    <a:pt x="4" y="6"/>
                  </a:lnTo>
                  <a:lnTo>
                    <a:pt x="4" y="4"/>
                  </a:lnTo>
                  <a:lnTo>
                    <a:pt x="9" y="0"/>
                  </a:lnTo>
                  <a:lnTo>
                    <a:pt x="3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6" name="Freeform 178"/>
            <p:cNvSpPr>
              <a:spLocks/>
            </p:cNvSpPr>
            <p:nvPr/>
          </p:nvSpPr>
          <p:spPr bwMode="auto">
            <a:xfrm>
              <a:off x="2534" y="370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6 w 17"/>
                <a:gd name="T7" fmla="*/ 8 h 17"/>
                <a:gd name="T8" fmla="*/ 3 w 17"/>
                <a:gd name="T9" fmla="*/ 7 h 17"/>
                <a:gd name="T10" fmla="*/ 6 w 17"/>
                <a:gd name="T11" fmla="*/ 5 h 17"/>
                <a:gd name="T12" fmla="*/ 7 w 17"/>
                <a:gd name="T13" fmla="*/ 1 h 17"/>
                <a:gd name="T14" fmla="*/ 0 w 17"/>
                <a:gd name="T15" fmla="*/ 0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2" y="12"/>
                  </a:lnTo>
                  <a:lnTo>
                    <a:pt x="9" y="10"/>
                  </a:lnTo>
                  <a:lnTo>
                    <a:pt x="6" y="9"/>
                  </a:lnTo>
                  <a:lnTo>
                    <a:pt x="3" y="7"/>
                  </a:lnTo>
                  <a:lnTo>
                    <a:pt x="6" y="5"/>
                  </a:lnTo>
                  <a:lnTo>
                    <a:pt x="7" y="1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7" name="Freeform 179"/>
            <p:cNvSpPr>
              <a:spLocks/>
            </p:cNvSpPr>
            <p:nvPr/>
          </p:nvSpPr>
          <p:spPr bwMode="auto">
            <a:xfrm>
              <a:off x="2534" y="370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6 w 17"/>
                <a:gd name="T7" fmla="*/ 8 h 17"/>
                <a:gd name="T8" fmla="*/ 3 w 17"/>
                <a:gd name="T9" fmla="*/ 7 h 17"/>
                <a:gd name="T10" fmla="*/ 6 w 17"/>
                <a:gd name="T11" fmla="*/ 5 h 17"/>
                <a:gd name="T12" fmla="*/ 7 w 17"/>
                <a:gd name="T13" fmla="*/ 1 h 17"/>
                <a:gd name="T14" fmla="*/ 0 w 17"/>
                <a:gd name="T15" fmla="*/ 0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2" y="12"/>
                  </a:lnTo>
                  <a:lnTo>
                    <a:pt x="9" y="10"/>
                  </a:lnTo>
                  <a:lnTo>
                    <a:pt x="6" y="9"/>
                  </a:lnTo>
                  <a:lnTo>
                    <a:pt x="3" y="7"/>
                  </a:lnTo>
                  <a:lnTo>
                    <a:pt x="6" y="5"/>
                  </a:lnTo>
                  <a:lnTo>
                    <a:pt x="7" y="1"/>
                  </a:lnTo>
                  <a:lnTo>
                    <a:pt x="0" y="0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8" name="Freeform 180"/>
            <p:cNvSpPr>
              <a:spLocks/>
            </p:cNvSpPr>
            <p:nvPr/>
          </p:nvSpPr>
          <p:spPr bwMode="auto">
            <a:xfrm>
              <a:off x="2520" y="3713"/>
              <a:ext cx="17" cy="16"/>
            </a:xfrm>
            <a:custGeom>
              <a:avLst/>
              <a:gdLst>
                <a:gd name="T0" fmla="*/ 12 w 17"/>
                <a:gd name="T1" fmla="*/ 8 h 17"/>
                <a:gd name="T2" fmla="*/ 16 w 17"/>
                <a:gd name="T3" fmla="*/ 8 h 17"/>
                <a:gd name="T4" fmla="*/ 13 w 17"/>
                <a:gd name="T5" fmla="*/ 8 h 17"/>
                <a:gd name="T6" fmla="*/ 6 w 17"/>
                <a:gd name="T7" fmla="*/ 8 h 17"/>
                <a:gd name="T8" fmla="*/ 8 w 17"/>
                <a:gd name="T9" fmla="*/ 7 h 17"/>
                <a:gd name="T10" fmla="*/ 7 w 17"/>
                <a:gd name="T11" fmla="*/ 5 h 17"/>
                <a:gd name="T12" fmla="*/ 3 w 17"/>
                <a:gd name="T13" fmla="*/ 3 h 17"/>
                <a:gd name="T14" fmla="*/ 2 w 17"/>
                <a:gd name="T15" fmla="*/ 0 h 17"/>
                <a:gd name="T16" fmla="*/ 0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2" y="16"/>
                  </a:moveTo>
                  <a:lnTo>
                    <a:pt x="16" y="12"/>
                  </a:lnTo>
                  <a:lnTo>
                    <a:pt x="13" y="11"/>
                  </a:lnTo>
                  <a:lnTo>
                    <a:pt x="6" y="11"/>
                  </a:lnTo>
                  <a:lnTo>
                    <a:pt x="8" y="7"/>
                  </a:lnTo>
                  <a:lnTo>
                    <a:pt x="7" y="5"/>
                  </a:lnTo>
                  <a:lnTo>
                    <a:pt x="3" y="3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89" name="Freeform 181"/>
            <p:cNvSpPr>
              <a:spLocks/>
            </p:cNvSpPr>
            <p:nvPr/>
          </p:nvSpPr>
          <p:spPr bwMode="auto">
            <a:xfrm>
              <a:off x="2511" y="371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5 w 17"/>
                <a:gd name="T3" fmla="*/ 8 h 17"/>
                <a:gd name="T4" fmla="*/ 6 w 17"/>
                <a:gd name="T5" fmla="*/ 8 h 17"/>
                <a:gd name="T6" fmla="*/ 8 w 17"/>
                <a:gd name="T7" fmla="*/ 4 h 17"/>
                <a:gd name="T8" fmla="*/ 6 w 17"/>
                <a:gd name="T9" fmla="*/ 4 h 17"/>
                <a:gd name="T10" fmla="*/ 7 w 17"/>
                <a:gd name="T11" fmla="*/ 2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6"/>
                  </a:moveTo>
                  <a:lnTo>
                    <a:pt x="5" y="16"/>
                  </a:lnTo>
                  <a:lnTo>
                    <a:pt x="6" y="9"/>
                  </a:lnTo>
                  <a:lnTo>
                    <a:pt x="10" y="4"/>
                  </a:lnTo>
                  <a:lnTo>
                    <a:pt x="6" y="4"/>
                  </a:lnTo>
                  <a:lnTo>
                    <a:pt x="7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0" name="Freeform 182"/>
            <p:cNvSpPr>
              <a:spLocks/>
            </p:cNvSpPr>
            <p:nvPr/>
          </p:nvSpPr>
          <p:spPr bwMode="auto">
            <a:xfrm>
              <a:off x="2498" y="371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3 w 17"/>
                <a:gd name="T11" fmla="*/ 8 h 17"/>
                <a:gd name="T12" fmla="*/ 4 w 17"/>
                <a:gd name="T13" fmla="*/ 7 h 17"/>
                <a:gd name="T14" fmla="*/ 4 w 17"/>
                <a:gd name="T15" fmla="*/ 6 h 17"/>
                <a:gd name="T16" fmla="*/ 6 w 17"/>
                <a:gd name="T17" fmla="*/ 5 h 17"/>
                <a:gd name="T18" fmla="*/ 7 w 17"/>
                <a:gd name="T19" fmla="*/ 2 h 17"/>
                <a:gd name="T20" fmla="*/ 0 w 17"/>
                <a:gd name="T21" fmla="*/ 2 h 17"/>
                <a:gd name="T22" fmla="*/ 0 w 17"/>
                <a:gd name="T23" fmla="*/ 0 h 1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7"/>
                <a:gd name="T37" fmla="*/ 0 h 17"/>
                <a:gd name="T38" fmla="*/ 17 w 17"/>
                <a:gd name="T39" fmla="*/ 17 h 1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7" h="17">
                  <a:moveTo>
                    <a:pt x="14" y="16"/>
                  </a:moveTo>
                  <a:lnTo>
                    <a:pt x="14" y="16"/>
                  </a:lnTo>
                  <a:lnTo>
                    <a:pt x="16" y="14"/>
                  </a:lnTo>
                  <a:lnTo>
                    <a:pt x="8" y="12"/>
                  </a:lnTo>
                  <a:lnTo>
                    <a:pt x="9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6" y="5"/>
                  </a:lnTo>
                  <a:lnTo>
                    <a:pt x="7" y="2"/>
                  </a:lnTo>
                  <a:lnTo>
                    <a:pt x="0" y="2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1" name="Freeform 183"/>
            <p:cNvSpPr>
              <a:spLocks/>
            </p:cNvSpPr>
            <p:nvPr/>
          </p:nvSpPr>
          <p:spPr bwMode="auto">
            <a:xfrm>
              <a:off x="2483" y="3715"/>
              <a:ext cx="16" cy="20"/>
            </a:xfrm>
            <a:custGeom>
              <a:avLst/>
              <a:gdLst>
                <a:gd name="T0" fmla="*/ 8 w 17"/>
                <a:gd name="T1" fmla="*/ 10 h 21"/>
                <a:gd name="T2" fmla="*/ 8 w 17"/>
                <a:gd name="T3" fmla="*/ 10 h 21"/>
                <a:gd name="T4" fmla="*/ 8 w 17"/>
                <a:gd name="T5" fmla="*/ 10 h 21"/>
                <a:gd name="T6" fmla="*/ 8 w 17"/>
                <a:gd name="T7" fmla="*/ 10 h 21"/>
                <a:gd name="T8" fmla="*/ 8 w 17"/>
                <a:gd name="T9" fmla="*/ 10 h 21"/>
                <a:gd name="T10" fmla="*/ 8 w 17"/>
                <a:gd name="T11" fmla="*/ 10 h 21"/>
                <a:gd name="T12" fmla="*/ 8 w 17"/>
                <a:gd name="T13" fmla="*/ 6 h 21"/>
                <a:gd name="T14" fmla="*/ 8 w 17"/>
                <a:gd name="T15" fmla="*/ 4 h 21"/>
                <a:gd name="T16" fmla="*/ 8 w 17"/>
                <a:gd name="T17" fmla="*/ 3 h 21"/>
                <a:gd name="T18" fmla="*/ 0 w 17"/>
                <a:gd name="T19" fmla="*/ 1 h 21"/>
                <a:gd name="T20" fmla="*/ 1 w 17"/>
                <a:gd name="T21" fmla="*/ 0 h 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21"/>
                <a:gd name="T35" fmla="*/ 17 w 17"/>
                <a:gd name="T36" fmla="*/ 21 h 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21">
                  <a:moveTo>
                    <a:pt x="9" y="20"/>
                  </a:moveTo>
                  <a:lnTo>
                    <a:pt x="11" y="18"/>
                  </a:lnTo>
                  <a:lnTo>
                    <a:pt x="12" y="16"/>
                  </a:lnTo>
                  <a:lnTo>
                    <a:pt x="12" y="15"/>
                  </a:lnTo>
                  <a:lnTo>
                    <a:pt x="14" y="14"/>
                  </a:lnTo>
                  <a:lnTo>
                    <a:pt x="16" y="13"/>
                  </a:lnTo>
                  <a:lnTo>
                    <a:pt x="8" y="6"/>
                  </a:lnTo>
                  <a:lnTo>
                    <a:pt x="9" y="4"/>
                  </a:lnTo>
                  <a:lnTo>
                    <a:pt x="11" y="3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2" name="Freeform 184"/>
            <p:cNvSpPr>
              <a:spLocks/>
            </p:cNvSpPr>
            <p:nvPr/>
          </p:nvSpPr>
          <p:spPr bwMode="auto">
            <a:xfrm>
              <a:off x="2469" y="3712"/>
              <a:ext cx="16" cy="19"/>
            </a:xfrm>
            <a:custGeom>
              <a:avLst/>
              <a:gdLst>
                <a:gd name="T0" fmla="*/ 8 w 17"/>
                <a:gd name="T1" fmla="*/ 10 h 20"/>
                <a:gd name="T2" fmla="*/ 8 w 17"/>
                <a:gd name="T3" fmla="*/ 9 h 20"/>
                <a:gd name="T4" fmla="*/ 3 w 17"/>
                <a:gd name="T5" fmla="*/ 6 h 20"/>
                <a:gd name="T6" fmla="*/ 5 w 17"/>
                <a:gd name="T7" fmla="*/ 4 h 20"/>
                <a:gd name="T8" fmla="*/ 6 w 17"/>
                <a:gd name="T9" fmla="*/ 2 h 20"/>
                <a:gd name="T10" fmla="*/ 0 w 17"/>
                <a:gd name="T11" fmla="*/ 1 h 20"/>
                <a:gd name="T12" fmla="*/ 1 w 17"/>
                <a:gd name="T13" fmla="*/ 0 h 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20"/>
                <a:gd name="T23" fmla="*/ 17 w 17"/>
                <a:gd name="T24" fmla="*/ 20 h 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20">
                  <a:moveTo>
                    <a:pt x="9" y="19"/>
                  </a:moveTo>
                  <a:lnTo>
                    <a:pt x="16" y="9"/>
                  </a:lnTo>
                  <a:lnTo>
                    <a:pt x="3" y="6"/>
                  </a:lnTo>
                  <a:lnTo>
                    <a:pt x="5" y="4"/>
                  </a:lnTo>
                  <a:lnTo>
                    <a:pt x="6" y="2"/>
                  </a:lnTo>
                  <a:lnTo>
                    <a:pt x="0" y="1"/>
                  </a:lnTo>
                  <a:lnTo>
                    <a:pt x="1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3" name="Freeform 185"/>
            <p:cNvSpPr>
              <a:spLocks/>
            </p:cNvSpPr>
            <p:nvPr/>
          </p:nvSpPr>
          <p:spPr bwMode="auto">
            <a:xfrm>
              <a:off x="2458" y="3714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0 w 17"/>
                <a:gd name="T3" fmla="*/ 8 h 17"/>
                <a:gd name="T4" fmla="*/ 1 w 17"/>
                <a:gd name="T5" fmla="*/ 8 h 17"/>
                <a:gd name="T6" fmla="*/ 0 w 17"/>
                <a:gd name="T7" fmla="*/ 8 h 17"/>
                <a:gd name="T8" fmla="*/ 1 w 17"/>
                <a:gd name="T9" fmla="*/ 5 h 17"/>
                <a:gd name="T10" fmla="*/ 2 w 17"/>
                <a:gd name="T11" fmla="*/ 4 h 17"/>
                <a:gd name="T12" fmla="*/ 3 w 17"/>
                <a:gd name="T13" fmla="*/ 0 h 17"/>
                <a:gd name="T14" fmla="*/ 8 w 17"/>
                <a:gd name="T15" fmla="*/ 5 h 17"/>
                <a:gd name="T16" fmla="*/ 8 w 17"/>
                <a:gd name="T17" fmla="*/ 3 h 17"/>
                <a:gd name="T18" fmla="*/ 8 w 17"/>
                <a:gd name="T19" fmla="*/ 1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16"/>
                  </a:moveTo>
                  <a:lnTo>
                    <a:pt x="0" y="14"/>
                  </a:lnTo>
                  <a:lnTo>
                    <a:pt x="1" y="13"/>
                  </a:lnTo>
                  <a:lnTo>
                    <a:pt x="0" y="11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0"/>
                  </a:lnTo>
                  <a:lnTo>
                    <a:pt x="15" y="5"/>
                  </a:lnTo>
                  <a:lnTo>
                    <a:pt x="15" y="3"/>
                  </a:lnTo>
                  <a:lnTo>
                    <a:pt x="16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4" name="Freeform 186"/>
            <p:cNvSpPr>
              <a:spLocks/>
            </p:cNvSpPr>
            <p:nvPr/>
          </p:nvSpPr>
          <p:spPr bwMode="auto">
            <a:xfrm>
              <a:off x="2441" y="3705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4 w 17"/>
                <a:gd name="T3" fmla="*/ 8 h 17"/>
                <a:gd name="T4" fmla="*/ 5 w 17"/>
                <a:gd name="T5" fmla="*/ 8 h 17"/>
                <a:gd name="T6" fmla="*/ 6 w 17"/>
                <a:gd name="T7" fmla="*/ 8 h 17"/>
                <a:gd name="T8" fmla="*/ 8 w 17"/>
                <a:gd name="T9" fmla="*/ 8 h 17"/>
                <a:gd name="T10" fmla="*/ 8 w 17"/>
                <a:gd name="T11" fmla="*/ 5 h 17"/>
                <a:gd name="T12" fmla="*/ 8 w 17"/>
                <a:gd name="T13" fmla="*/ 6 h 17"/>
                <a:gd name="T14" fmla="*/ 8 w 17"/>
                <a:gd name="T15" fmla="*/ 4 h 17"/>
                <a:gd name="T16" fmla="*/ 8 w 17"/>
                <a:gd name="T17" fmla="*/ 1 h 17"/>
                <a:gd name="T18" fmla="*/ 8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14"/>
                  </a:moveTo>
                  <a:lnTo>
                    <a:pt x="4" y="16"/>
                  </a:lnTo>
                  <a:lnTo>
                    <a:pt x="5" y="15"/>
                  </a:lnTo>
                  <a:lnTo>
                    <a:pt x="6" y="11"/>
                  </a:lnTo>
                  <a:lnTo>
                    <a:pt x="10" y="8"/>
                  </a:lnTo>
                  <a:lnTo>
                    <a:pt x="10" y="5"/>
                  </a:lnTo>
                  <a:lnTo>
                    <a:pt x="15" y="6"/>
                  </a:lnTo>
                  <a:lnTo>
                    <a:pt x="16" y="4"/>
                  </a:lnTo>
                  <a:lnTo>
                    <a:pt x="16" y="1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5" name="Freeform 187"/>
            <p:cNvSpPr>
              <a:spLocks/>
            </p:cNvSpPr>
            <p:nvPr/>
          </p:nvSpPr>
          <p:spPr bwMode="auto">
            <a:xfrm>
              <a:off x="2429" y="3695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4 w 17"/>
                <a:gd name="T3" fmla="*/ 8 h 17"/>
                <a:gd name="T4" fmla="*/ 6 w 17"/>
                <a:gd name="T5" fmla="*/ 8 h 17"/>
                <a:gd name="T6" fmla="*/ 7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4 h 17"/>
                <a:gd name="T14" fmla="*/ 8 w 17"/>
                <a:gd name="T15" fmla="*/ 3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0" y="14"/>
                  </a:moveTo>
                  <a:lnTo>
                    <a:pt x="4" y="15"/>
                  </a:lnTo>
                  <a:lnTo>
                    <a:pt x="6" y="16"/>
                  </a:lnTo>
                  <a:lnTo>
                    <a:pt x="7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6" name="Freeform 188"/>
            <p:cNvSpPr>
              <a:spLocks/>
            </p:cNvSpPr>
            <p:nvPr/>
          </p:nvSpPr>
          <p:spPr bwMode="auto">
            <a:xfrm>
              <a:off x="2420" y="3683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0 w 17"/>
                <a:gd name="T3" fmla="*/ 9 h 18"/>
                <a:gd name="T4" fmla="*/ 2 w 17"/>
                <a:gd name="T5" fmla="*/ 9 h 18"/>
                <a:gd name="T6" fmla="*/ 6 w 17"/>
                <a:gd name="T7" fmla="*/ 9 h 18"/>
                <a:gd name="T8" fmla="*/ 8 w 17"/>
                <a:gd name="T9" fmla="*/ 9 h 18"/>
                <a:gd name="T10" fmla="*/ 8 w 17"/>
                <a:gd name="T11" fmla="*/ 9 h 18"/>
                <a:gd name="T12" fmla="*/ 8 w 17"/>
                <a:gd name="T13" fmla="*/ 3 h 18"/>
                <a:gd name="T14" fmla="*/ 8 w 17"/>
                <a:gd name="T15" fmla="*/ 4 h 18"/>
                <a:gd name="T16" fmla="*/ 8 w 17"/>
                <a:gd name="T17" fmla="*/ 0 h 18"/>
                <a:gd name="T18" fmla="*/ 8 w 17"/>
                <a:gd name="T19" fmla="*/ 1 h 1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8"/>
                <a:gd name="T32" fmla="*/ 17 w 17"/>
                <a:gd name="T33" fmla="*/ 18 h 1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8">
                  <a:moveTo>
                    <a:pt x="0" y="17"/>
                  </a:moveTo>
                  <a:lnTo>
                    <a:pt x="0" y="14"/>
                  </a:lnTo>
                  <a:lnTo>
                    <a:pt x="2" y="13"/>
                  </a:lnTo>
                  <a:lnTo>
                    <a:pt x="6" y="10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0" y="3"/>
                  </a:lnTo>
                  <a:lnTo>
                    <a:pt x="12" y="4"/>
                  </a:lnTo>
                  <a:lnTo>
                    <a:pt x="15" y="0"/>
                  </a:lnTo>
                  <a:lnTo>
                    <a:pt x="16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7" name="Freeform 189"/>
            <p:cNvSpPr>
              <a:spLocks/>
            </p:cNvSpPr>
            <p:nvPr/>
          </p:nvSpPr>
          <p:spPr bwMode="auto">
            <a:xfrm>
              <a:off x="2410" y="3669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2 w 17"/>
                <a:gd name="T3" fmla="*/ 8 h 17"/>
                <a:gd name="T4" fmla="*/ 5 w 17"/>
                <a:gd name="T5" fmla="*/ 8 h 17"/>
                <a:gd name="T6" fmla="*/ 8 w 17"/>
                <a:gd name="T7" fmla="*/ 8 h 17"/>
                <a:gd name="T8" fmla="*/ 9 w 17"/>
                <a:gd name="T9" fmla="*/ 8 h 17"/>
                <a:gd name="T10" fmla="*/ 13 w 17"/>
                <a:gd name="T11" fmla="*/ 8 h 17"/>
                <a:gd name="T12" fmla="*/ 14 w 17"/>
                <a:gd name="T13" fmla="*/ 5 h 17"/>
                <a:gd name="T14" fmla="*/ 14 w 17"/>
                <a:gd name="T15" fmla="*/ 0 h 17"/>
                <a:gd name="T16" fmla="*/ 15 w 17"/>
                <a:gd name="T17" fmla="*/ 3 h 17"/>
                <a:gd name="T18" fmla="*/ 16 w 17"/>
                <a:gd name="T19" fmla="*/ 0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7"/>
                <a:gd name="T31" fmla="*/ 0 h 17"/>
                <a:gd name="T32" fmla="*/ 17 w 17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7" h="17">
                  <a:moveTo>
                    <a:pt x="0" y="14"/>
                  </a:moveTo>
                  <a:lnTo>
                    <a:pt x="2" y="13"/>
                  </a:lnTo>
                  <a:lnTo>
                    <a:pt x="5" y="16"/>
                  </a:lnTo>
                  <a:lnTo>
                    <a:pt x="8" y="12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4" y="5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8" name="Freeform 190"/>
            <p:cNvSpPr>
              <a:spLocks/>
            </p:cNvSpPr>
            <p:nvPr/>
          </p:nvSpPr>
          <p:spPr bwMode="auto">
            <a:xfrm>
              <a:off x="2611" y="3458"/>
              <a:ext cx="16" cy="17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1 h 17"/>
                <a:gd name="T4" fmla="*/ 8 w 17"/>
                <a:gd name="T5" fmla="*/ 3 h 17"/>
                <a:gd name="T6" fmla="*/ 8 w 17"/>
                <a:gd name="T7" fmla="*/ 5 h 17"/>
                <a:gd name="T8" fmla="*/ 8 w 17"/>
                <a:gd name="T9" fmla="*/ 10 h 17"/>
                <a:gd name="T10" fmla="*/ 7 w 17"/>
                <a:gd name="T11" fmla="*/ 13 h 17"/>
                <a:gd name="T12" fmla="*/ 5 w 17"/>
                <a:gd name="T13" fmla="*/ 13 h 17"/>
                <a:gd name="T14" fmla="*/ 5 w 17"/>
                <a:gd name="T15" fmla="*/ 16 h 17"/>
                <a:gd name="T16" fmla="*/ 0 w 17"/>
                <a:gd name="T17" fmla="*/ 15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0"/>
                  </a:moveTo>
                  <a:lnTo>
                    <a:pt x="10" y="1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9" y="10"/>
                  </a:lnTo>
                  <a:lnTo>
                    <a:pt x="7" y="13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799" name="Freeform 191"/>
            <p:cNvSpPr>
              <a:spLocks/>
            </p:cNvSpPr>
            <p:nvPr/>
          </p:nvSpPr>
          <p:spPr bwMode="auto">
            <a:xfrm>
              <a:off x="2602" y="3443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8 h 17"/>
                <a:gd name="T4" fmla="*/ 7 w 17"/>
                <a:gd name="T5" fmla="*/ 8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8" y="10"/>
                  </a:lnTo>
                  <a:lnTo>
                    <a:pt x="7" y="10"/>
                  </a:lnTo>
                  <a:lnTo>
                    <a:pt x="4" y="1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0" name="Freeform 192"/>
            <p:cNvSpPr>
              <a:spLocks/>
            </p:cNvSpPr>
            <p:nvPr/>
          </p:nvSpPr>
          <p:spPr bwMode="auto">
            <a:xfrm>
              <a:off x="2595" y="3435"/>
              <a:ext cx="17" cy="18"/>
            </a:xfrm>
            <a:custGeom>
              <a:avLst/>
              <a:gdLst>
                <a:gd name="T0" fmla="*/ 16 w 17"/>
                <a:gd name="T1" fmla="*/ 0 h 19"/>
                <a:gd name="T2" fmla="*/ 16 w 17"/>
                <a:gd name="T3" fmla="*/ 0 h 19"/>
                <a:gd name="T4" fmla="*/ 16 w 17"/>
                <a:gd name="T5" fmla="*/ 2 h 19"/>
                <a:gd name="T6" fmla="*/ 12 w 17"/>
                <a:gd name="T7" fmla="*/ 7 h 19"/>
                <a:gd name="T8" fmla="*/ 6 w 17"/>
                <a:gd name="T9" fmla="*/ 9 h 19"/>
                <a:gd name="T10" fmla="*/ 4 w 17"/>
                <a:gd name="T11" fmla="*/ 9 h 19"/>
                <a:gd name="T12" fmla="*/ 3 w 17"/>
                <a:gd name="T13" fmla="*/ 9 h 19"/>
                <a:gd name="T14" fmla="*/ 0 w 17"/>
                <a:gd name="T15" fmla="*/ 9 h 19"/>
                <a:gd name="T16" fmla="*/ 0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2" y="7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0" y="13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1" name="Freeform 193"/>
            <p:cNvSpPr>
              <a:spLocks/>
            </p:cNvSpPr>
            <p:nvPr/>
          </p:nvSpPr>
          <p:spPr bwMode="auto">
            <a:xfrm>
              <a:off x="2587" y="3418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1 h 18"/>
                <a:gd name="T4" fmla="*/ 8 w 17"/>
                <a:gd name="T5" fmla="*/ 2 h 18"/>
                <a:gd name="T6" fmla="*/ 8 w 17"/>
                <a:gd name="T7" fmla="*/ 6 h 18"/>
                <a:gd name="T8" fmla="*/ 5 w 17"/>
                <a:gd name="T9" fmla="*/ 9 h 18"/>
                <a:gd name="T10" fmla="*/ 2 w 17"/>
                <a:gd name="T11" fmla="*/ 9 h 18"/>
                <a:gd name="T12" fmla="*/ 0 w 17"/>
                <a:gd name="T13" fmla="*/ 9 h 18"/>
                <a:gd name="T14" fmla="*/ 0 w 17"/>
                <a:gd name="T15" fmla="*/ 9 h 18"/>
                <a:gd name="T16" fmla="*/ 0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4" y="0"/>
                  </a:moveTo>
                  <a:lnTo>
                    <a:pt x="16" y="1"/>
                  </a:lnTo>
                  <a:lnTo>
                    <a:pt x="13" y="2"/>
                  </a:lnTo>
                  <a:lnTo>
                    <a:pt x="10" y="6"/>
                  </a:lnTo>
                  <a:lnTo>
                    <a:pt x="5" y="11"/>
                  </a:lnTo>
                  <a:lnTo>
                    <a:pt x="2" y="14"/>
                  </a:lnTo>
                  <a:lnTo>
                    <a:pt x="0" y="15"/>
                  </a:lnTo>
                  <a:lnTo>
                    <a:pt x="0" y="16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2" name="Freeform 194"/>
            <p:cNvSpPr>
              <a:spLocks/>
            </p:cNvSpPr>
            <p:nvPr/>
          </p:nvSpPr>
          <p:spPr bwMode="auto">
            <a:xfrm>
              <a:off x="2578" y="3409"/>
              <a:ext cx="17" cy="18"/>
            </a:xfrm>
            <a:custGeom>
              <a:avLst/>
              <a:gdLst>
                <a:gd name="T0" fmla="*/ 16 w 17"/>
                <a:gd name="T1" fmla="*/ 0 h 19"/>
                <a:gd name="T2" fmla="*/ 8 w 17"/>
                <a:gd name="T3" fmla="*/ 9 h 19"/>
                <a:gd name="T4" fmla="*/ 4 w 17"/>
                <a:gd name="T5" fmla="*/ 9 h 19"/>
                <a:gd name="T6" fmla="*/ 3 w 17"/>
                <a:gd name="T7" fmla="*/ 9 h 19"/>
                <a:gd name="T8" fmla="*/ 0 w 17"/>
                <a:gd name="T9" fmla="*/ 9 h 19"/>
                <a:gd name="T10" fmla="*/ 0 w 17"/>
                <a:gd name="T11" fmla="*/ 9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9"/>
                <a:gd name="T20" fmla="*/ 17 w 17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9">
                  <a:moveTo>
                    <a:pt x="16" y="0"/>
                  </a:moveTo>
                  <a:lnTo>
                    <a:pt x="8" y="12"/>
                  </a:lnTo>
                  <a:lnTo>
                    <a:pt x="4" y="12"/>
                  </a:lnTo>
                  <a:lnTo>
                    <a:pt x="3" y="17"/>
                  </a:lnTo>
                  <a:lnTo>
                    <a:pt x="0" y="17"/>
                  </a:lnTo>
                  <a:lnTo>
                    <a:pt x="0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3" name="Freeform 195"/>
            <p:cNvSpPr>
              <a:spLocks/>
            </p:cNvSpPr>
            <p:nvPr/>
          </p:nvSpPr>
          <p:spPr bwMode="auto">
            <a:xfrm>
              <a:off x="2570" y="3401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8 h 18"/>
                <a:gd name="T4" fmla="*/ 8 w 17"/>
                <a:gd name="T5" fmla="*/ 9 h 18"/>
                <a:gd name="T6" fmla="*/ 0 w 17"/>
                <a:gd name="T7" fmla="*/ 9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12" y="0"/>
                  </a:moveTo>
                  <a:lnTo>
                    <a:pt x="16" y="8"/>
                  </a:lnTo>
                  <a:lnTo>
                    <a:pt x="13" y="16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4" name="Freeform 196"/>
            <p:cNvSpPr>
              <a:spLocks/>
            </p:cNvSpPr>
            <p:nvPr/>
          </p:nvSpPr>
          <p:spPr bwMode="auto">
            <a:xfrm>
              <a:off x="2566" y="3397"/>
              <a:ext cx="16" cy="21"/>
            </a:xfrm>
            <a:custGeom>
              <a:avLst/>
              <a:gdLst>
                <a:gd name="T0" fmla="*/ 3 w 17"/>
                <a:gd name="T1" fmla="*/ 0 h 22"/>
                <a:gd name="T2" fmla="*/ 0 w 17"/>
                <a:gd name="T3" fmla="*/ 4 h 22"/>
                <a:gd name="T4" fmla="*/ 8 w 17"/>
                <a:gd name="T5" fmla="*/ 11 h 22"/>
                <a:gd name="T6" fmla="*/ 8 w 17"/>
                <a:gd name="T7" fmla="*/ 11 h 22"/>
                <a:gd name="T8" fmla="*/ 8 w 17"/>
                <a:gd name="T9" fmla="*/ 11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2"/>
                <a:gd name="T17" fmla="*/ 17 w 17"/>
                <a:gd name="T18" fmla="*/ 22 h 2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2">
                  <a:moveTo>
                    <a:pt x="3" y="0"/>
                  </a:moveTo>
                  <a:lnTo>
                    <a:pt x="0" y="4"/>
                  </a:lnTo>
                  <a:lnTo>
                    <a:pt x="16" y="11"/>
                  </a:lnTo>
                  <a:lnTo>
                    <a:pt x="13" y="16"/>
                  </a:lnTo>
                  <a:lnTo>
                    <a:pt x="10" y="2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5" name="Freeform 197"/>
            <p:cNvSpPr>
              <a:spLocks/>
            </p:cNvSpPr>
            <p:nvPr/>
          </p:nvSpPr>
          <p:spPr bwMode="auto">
            <a:xfrm>
              <a:off x="2549" y="3390"/>
              <a:ext cx="16" cy="18"/>
            </a:xfrm>
            <a:custGeom>
              <a:avLst/>
              <a:gdLst>
                <a:gd name="T0" fmla="*/ 0 w 17"/>
                <a:gd name="T1" fmla="*/ 0 h 19"/>
                <a:gd name="T2" fmla="*/ 6 w 17"/>
                <a:gd name="T3" fmla="*/ 8 h 19"/>
                <a:gd name="T4" fmla="*/ 8 w 17"/>
                <a:gd name="T5" fmla="*/ 9 h 19"/>
                <a:gd name="T6" fmla="*/ 8 w 17"/>
                <a:gd name="T7" fmla="*/ 9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9"/>
                <a:gd name="T14" fmla="*/ 17 w 17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9">
                  <a:moveTo>
                    <a:pt x="0" y="0"/>
                  </a:moveTo>
                  <a:lnTo>
                    <a:pt x="6" y="8"/>
                  </a:lnTo>
                  <a:lnTo>
                    <a:pt x="16" y="13"/>
                  </a:lnTo>
                  <a:lnTo>
                    <a:pt x="11" y="18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6" name="Freeform 198"/>
            <p:cNvSpPr>
              <a:spLocks/>
            </p:cNvSpPr>
            <p:nvPr/>
          </p:nvSpPr>
          <p:spPr bwMode="auto">
            <a:xfrm>
              <a:off x="2535" y="3392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6 w 17"/>
                <a:gd name="T3" fmla="*/ 8 h 17"/>
                <a:gd name="T4" fmla="*/ 8 w 17"/>
                <a:gd name="T5" fmla="*/ 8 h 17"/>
                <a:gd name="T6" fmla="*/ 0 60000 65536"/>
                <a:gd name="T7" fmla="*/ 0 60000 65536"/>
                <a:gd name="T8" fmla="*/ 0 60000 65536"/>
                <a:gd name="T9" fmla="*/ 0 w 17"/>
                <a:gd name="T10" fmla="*/ 0 h 17"/>
                <a:gd name="T11" fmla="*/ 17 w 17"/>
                <a:gd name="T12" fmla="*/ 17 h 1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17">
                  <a:moveTo>
                    <a:pt x="0" y="0"/>
                  </a:moveTo>
                  <a:lnTo>
                    <a:pt x="6" y="1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7" name="Freeform 199"/>
            <p:cNvSpPr>
              <a:spLocks/>
            </p:cNvSpPr>
            <p:nvPr/>
          </p:nvSpPr>
          <p:spPr bwMode="auto">
            <a:xfrm>
              <a:off x="2519" y="3387"/>
              <a:ext cx="16" cy="16"/>
            </a:xfrm>
            <a:custGeom>
              <a:avLst/>
              <a:gdLst>
                <a:gd name="T0" fmla="*/ 1 w 17"/>
                <a:gd name="T1" fmla="*/ 0 h 17"/>
                <a:gd name="T2" fmla="*/ 1 w 17"/>
                <a:gd name="T3" fmla="*/ 0 h 17"/>
                <a:gd name="T4" fmla="*/ 0 w 17"/>
                <a:gd name="T5" fmla="*/ 1 h 17"/>
                <a:gd name="T6" fmla="*/ 3 w 17"/>
                <a:gd name="T7" fmla="*/ 4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" y="0"/>
                  </a:moveTo>
                  <a:lnTo>
                    <a:pt x="1" y="0"/>
                  </a:lnTo>
                  <a:lnTo>
                    <a:pt x="0" y="1"/>
                  </a:lnTo>
                  <a:lnTo>
                    <a:pt x="3" y="4"/>
                  </a:lnTo>
                  <a:lnTo>
                    <a:pt x="12" y="9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3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8" name="Freeform 200"/>
            <p:cNvSpPr>
              <a:spLocks/>
            </p:cNvSpPr>
            <p:nvPr/>
          </p:nvSpPr>
          <p:spPr bwMode="auto">
            <a:xfrm>
              <a:off x="2504" y="3391"/>
              <a:ext cx="16" cy="16"/>
            </a:xfrm>
            <a:custGeom>
              <a:avLst/>
              <a:gdLst>
                <a:gd name="T0" fmla="*/ 0 w 17"/>
                <a:gd name="T1" fmla="*/ 0 h 17"/>
                <a:gd name="T2" fmla="*/ 8 w 17"/>
                <a:gd name="T3" fmla="*/ 8 h 17"/>
                <a:gd name="T4" fmla="*/ 8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0"/>
                  </a:moveTo>
                  <a:lnTo>
                    <a:pt x="9" y="8"/>
                  </a:lnTo>
                  <a:lnTo>
                    <a:pt x="16" y="10"/>
                  </a:lnTo>
                  <a:lnTo>
                    <a:pt x="13" y="13"/>
                  </a:lnTo>
                  <a:lnTo>
                    <a:pt x="14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09" name="Freeform 201"/>
            <p:cNvSpPr>
              <a:spLocks/>
            </p:cNvSpPr>
            <p:nvPr/>
          </p:nvSpPr>
          <p:spPr bwMode="auto">
            <a:xfrm>
              <a:off x="2489" y="3394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1 h 17"/>
                <a:gd name="T4" fmla="*/ 3 w 17"/>
                <a:gd name="T5" fmla="*/ 4 h 17"/>
                <a:gd name="T6" fmla="*/ 3 w 17"/>
                <a:gd name="T7" fmla="*/ 8 h 17"/>
                <a:gd name="T8" fmla="*/ 4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2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3" y="8"/>
                  </a:lnTo>
                  <a:lnTo>
                    <a:pt x="4" y="11"/>
                  </a:lnTo>
                  <a:lnTo>
                    <a:pt x="11" y="15"/>
                  </a:lnTo>
                  <a:lnTo>
                    <a:pt x="16" y="16"/>
                  </a:lnTo>
                  <a:lnTo>
                    <a:pt x="12" y="9"/>
                  </a:lnTo>
                  <a:lnTo>
                    <a:pt x="2" y="0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0" name="Freeform 202"/>
            <p:cNvSpPr>
              <a:spLocks/>
            </p:cNvSpPr>
            <p:nvPr/>
          </p:nvSpPr>
          <p:spPr bwMode="auto">
            <a:xfrm>
              <a:off x="2489" y="3394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0 w 17"/>
                <a:gd name="T3" fmla="*/ 1 h 17"/>
                <a:gd name="T4" fmla="*/ 3 w 17"/>
                <a:gd name="T5" fmla="*/ 4 h 17"/>
                <a:gd name="T6" fmla="*/ 3 w 17"/>
                <a:gd name="T7" fmla="*/ 8 h 17"/>
                <a:gd name="T8" fmla="*/ 4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8 w 17"/>
                <a:gd name="T15" fmla="*/ 8 h 17"/>
                <a:gd name="T16" fmla="*/ 2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2" y="0"/>
                  </a:moveTo>
                  <a:lnTo>
                    <a:pt x="0" y="1"/>
                  </a:lnTo>
                  <a:lnTo>
                    <a:pt x="3" y="4"/>
                  </a:lnTo>
                  <a:lnTo>
                    <a:pt x="3" y="8"/>
                  </a:lnTo>
                  <a:lnTo>
                    <a:pt x="4" y="11"/>
                  </a:lnTo>
                  <a:lnTo>
                    <a:pt x="11" y="15"/>
                  </a:lnTo>
                  <a:lnTo>
                    <a:pt x="16" y="16"/>
                  </a:lnTo>
                  <a:lnTo>
                    <a:pt x="12" y="9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1" name="Freeform 203"/>
            <p:cNvSpPr>
              <a:spLocks/>
            </p:cNvSpPr>
            <p:nvPr/>
          </p:nvSpPr>
          <p:spPr bwMode="auto">
            <a:xfrm>
              <a:off x="2474" y="3407"/>
              <a:ext cx="16" cy="16"/>
            </a:xfrm>
            <a:custGeom>
              <a:avLst/>
              <a:gdLst>
                <a:gd name="T0" fmla="*/ 2 w 17"/>
                <a:gd name="T1" fmla="*/ 0 h 17"/>
                <a:gd name="T2" fmla="*/ 2 w 17"/>
                <a:gd name="T3" fmla="*/ 0 h 17"/>
                <a:gd name="T4" fmla="*/ 0 w 17"/>
                <a:gd name="T5" fmla="*/ 0 h 17"/>
                <a:gd name="T6" fmla="*/ 3 w 17"/>
                <a:gd name="T7" fmla="*/ 3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" y="8"/>
                  </a:lnTo>
                  <a:lnTo>
                    <a:pt x="13" y="13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2" name="Freeform 204"/>
            <p:cNvSpPr>
              <a:spLocks/>
            </p:cNvSpPr>
            <p:nvPr/>
          </p:nvSpPr>
          <p:spPr bwMode="auto">
            <a:xfrm>
              <a:off x="2462" y="341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5 w 17"/>
                <a:gd name="T7" fmla="*/ 8 h 17"/>
                <a:gd name="T8" fmla="*/ 3 w 17"/>
                <a:gd name="T9" fmla="*/ 5 h 17"/>
                <a:gd name="T10" fmla="*/ 6 w 17"/>
                <a:gd name="T11" fmla="*/ 0 h 17"/>
                <a:gd name="T12" fmla="*/ 0 w 17"/>
                <a:gd name="T13" fmla="*/ 1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6"/>
                  </a:moveTo>
                  <a:lnTo>
                    <a:pt x="15" y="12"/>
                  </a:lnTo>
                  <a:lnTo>
                    <a:pt x="12" y="12"/>
                  </a:lnTo>
                  <a:lnTo>
                    <a:pt x="5" y="10"/>
                  </a:lnTo>
                  <a:lnTo>
                    <a:pt x="3" y="5"/>
                  </a:lnTo>
                  <a:lnTo>
                    <a:pt x="6" y="0"/>
                  </a:lnTo>
                  <a:lnTo>
                    <a:pt x="0" y="1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3" name="Freeform 205"/>
            <p:cNvSpPr>
              <a:spLocks/>
            </p:cNvSpPr>
            <p:nvPr/>
          </p:nvSpPr>
          <p:spPr bwMode="auto">
            <a:xfrm>
              <a:off x="2454" y="343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6 w 17"/>
                <a:gd name="T5" fmla="*/ 8 h 17"/>
                <a:gd name="T6" fmla="*/ 6 w 17"/>
                <a:gd name="T7" fmla="*/ 7 h 17"/>
                <a:gd name="T8" fmla="*/ 3 w 17"/>
                <a:gd name="T9" fmla="*/ 4 h 17"/>
                <a:gd name="T10" fmla="*/ 0 w 17"/>
                <a:gd name="T11" fmla="*/ 4 h 17"/>
                <a:gd name="T12" fmla="*/ 2 w 17"/>
                <a:gd name="T13" fmla="*/ 0 h 17"/>
                <a:gd name="T14" fmla="*/ 8 w 17"/>
                <a:gd name="T15" fmla="*/ 4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4" y="11"/>
                  </a:lnTo>
                  <a:lnTo>
                    <a:pt x="6" y="9"/>
                  </a:lnTo>
                  <a:lnTo>
                    <a:pt x="6" y="7"/>
                  </a:lnTo>
                  <a:lnTo>
                    <a:pt x="3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4"/>
                  </a:lnTo>
                  <a:lnTo>
                    <a:pt x="16" y="16"/>
                  </a:lnTo>
                </a:path>
              </a:pathLst>
            </a:custGeom>
            <a:solidFill>
              <a:srgbClr val="CFAF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4" name="Freeform 206"/>
            <p:cNvSpPr>
              <a:spLocks/>
            </p:cNvSpPr>
            <p:nvPr/>
          </p:nvSpPr>
          <p:spPr bwMode="auto">
            <a:xfrm>
              <a:off x="2454" y="343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6 w 17"/>
                <a:gd name="T5" fmla="*/ 8 h 17"/>
                <a:gd name="T6" fmla="*/ 6 w 17"/>
                <a:gd name="T7" fmla="*/ 7 h 17"/>
                <a:gd name="T8" fmla="*/ 3 w 17"/>
                <a:gd name="T9" fmla="*/ 4 h 17"/>
                <a:gd name="T10" fmla="*/ 0 w 17"/>
                <a:gd name="T11" fmla="*/ 4 h 17"/>
                <a:gd name="T12" fmla="*/ 2 w 17"/>
                <a:gd name="T13" fmla="*/ 0 h 17"/>
                <a:gd name="T14" fmla="*/ 8 w 17"/>
                <a:gd name="T15" fmla="*/ 4 h 17"/>
                <a:gd name="T16" fmla="*/ 8 w 17"/>
                <a:gd name="T17" fmla="*/ 8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16" y="16"/>
                  </a:moveTo>
                  <a:lnTo>
                    <a:pt x="14" y="11"/>
                  </a:lnTo>
                  <a:lnTo>
                    <a:pt x="6" y="9"/>
                  </a:lnTo>
                  <a:lnTo>
                    <a:pt x="6" y="7"/>
                  </a:lnTo>
                  <a:lnTo>
                    <a:pt x="3" y="4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4"/>
                  </a:lnTo>
                  <a:lnTo>
                    <a:pt x="16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5" name="Freeform 207"/>
            <p:cNvSpPr>
              <a:spLocks/>
            </p:cNvSpPr>
            <p:nvPr/>
          </p:nvSpPr>
          <p:spPr bwMode="auto">
            <a:xfrm>
              <a:off x="2443" y="344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8 w 17"/>
                <a:gd name="T5" fmla="*/ 8 h 17"/>
                <a:gd name="T6" fmla="*/ 3 w 17"/>
                <a:gd name="T7" fmla="*/ 8 h 17"/>
                <a:gd name="T8" fmla="*/ 0 w 17"/>
                <a:gd name="T9" fmla="*/ 5 h 17"/>
                <a:gd name="T10" fmla="*/ 3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16"/>
                  </a:moveTo>
                  <a:lnTo>
                    <a:pt x="9" y="16"/>
                  </a:lnTo>
                  <a:lnTo>
                    <a:pt x="9" y="8"/>
                  </a:lnTo>
                  <a:lnTo>
                    <a:pt x="3" y="8"/>
                  </a:lnTo>
                  <a:lnTo>
                    <a:pt x="0" y="5"/>
                  </a:lnTo>
                  <a:lnTo>
                    <a:pt x="3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6" name="Freeform 208"/>
            <p:cNvSpPr>
              <a:spLocks/>
            </p:cNvSpPr>
            <p:nvPr/>
          </p:nvSpPr>
          <p:spPr bwMode="auto">
            <a:xfrm>
              <a:off x="2433" y="346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5 w 17"/>
                <a:gd name="T5" fmla="*/ 8 h 17"/>
                <a:gd name="T6" fmla="*/ 6 w 17"/>
                <a:gd name="T7" fmla="*/ 6 h 17"/>
                <a:gd name="T8" fmla="*/ 5 w 17"/>
                <a:gd name="T9" fmla="*/ 2 h 17"/>
                <a:gd name="T10" fmla="*/ 0 w 17"/>
                <a:gd name="T11" fmla="*/ 3 h 17"/>
                <a:gd name="T12" fmla="*/ 0 w 17"/>
                <a:gd name="T13" fmla="*/ 0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15"/>
                  </a:moveTo>
                  <a:lnTo>
                    <a:pt x="13" y="16"/>
                  </a:lnTo>
                  <a:lnTo>
                    <a:pt x="5" y="13"/>
                  </a:lnTo>
                  <a:lnTo>
                    <a:pt x="6" y="6"/>
                  </a:lnTo>
                  <a:lnTo>
                    <a:pt x="5" y="2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7" name="Freeform 209"/>
            <p:cNvSpPr>
              <a:spLocks/>
            </p:cNvSpPr>
            <p:nvPr/>
          </p:nvSpPr>
          <p:spPr bwMode="auto">
            <a:xfrm>
              <a:off x="2424" y="347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7 w 17"/>
                <a:gd name="T5" fmla="*/ 8 h 17"/>
                <a:gd name="T6" fmla="*/ 0 w 17"/>
                <a:gd name="T7" fmla="*/ 8 h 17"/>
                <a:gd name="T8" fmla="*/ 0 w 17"/>
                <a:gd name="T9" fmla="*/ 3 h 17"/>
                <a:gd name="T10" fmla="*/ 1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16"/>
                  </a:moveTo>
                  <a:lnTo>
                    <a:pt x="11" y="16"/>
                  </a:lnTo>
                  <a:lnTo>
                    <a:pt x="7" y="16"/>
                  </a:lnTo>
                  <a:lnTo>
                    <a:pt x="0" y="9"/>
                  </a:lnTo>
                  <a:lnTo>
                    <a:pt x="0" y="3"/>
                  </a:lnTo>
                  <a:lnTo>
                    <a:pt x="1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8" name="Freeform 210"/>
            <p:cNvSpPr>
              <a:spLocks/>
            </p:cNvSpPr>
            <p:nvPr/>
          </p:nvSpPr>
          <p:spPr bwMode="auto">
            <a:xfrm>
              <a:off x="2418" y="348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3 w 17"/>
                <a:gd name="T3" fmla="*/ 8 h 17"/>
                <a:gd name="T4" fmla="*/ 0 w 17"/>
                <a:gd name="T5" fmla="*/ 6 h 17"/>
                <a:gd name="T6" fmla="*/ 4 w 17"/>
                <a:gd name="T7" fmla="*/ 0 h 17"/>
                <a:gd name="T8" fmla="*/ 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16"/>
                  </a:moveTo>
                  <a:lnTo>
                    <a:pt x="3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19" name="Freeform 211"/>
            <p:cNvSpPr>
              <a:spLocks/>
            </p:cNvSpPr>
            <p:nvPr/>
          </p:nvSpPr>
          <p:spPr bwMode="auto">
            <a:xfrm>
              <a:off x="2412" y="350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8 w 17"/>
                <a:gd name="T3" fmla="*/ 8 h 17"/>
                <a:gd name="T4" fmla="*/ 4 w 17"/>
                <a:gd name="T5" fmla="*/ 8 h 17"/>
                <a:gd name="T6" fmla="*/ 0 w 17"/>
                <a:gd name="T7" fmla="*/ 7 h 17"/>
                <a:gd name="T8" fmla="*/ 4 w 17"/>
                <a:gd name="T9" fmla="*/ 0 h 17"/>
                <a:gd name="T10" fmla="*/ 2 w 17"/>
                <a:gd name="T11" fmla="*/ 0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"/>
                <a:gd name="T19" fmla="*/ 0 h 17"/>
                <a:gd name="T20" fmla="*/ 17 w 17"/>
                <a:gd name="T21" fmla="*/ 17 h 1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" h="17">
                  <a:moveTo>
                    <a:pt x="16" y="15"/>
                  </a:moveTo>
                  <a:lnTo>
                    <a:pt x="13" y="16"/>
                  </a:lnTo>
                  <a:lnTo>
                    <a:pt x="4" y="16"/>
                  </a:lnTo>
                  <a:lnTo>
                    <a:pt x="0" y="7"/>
                  </a:lnTo>
                  <a:lnTo>
                    <a:pt x="4" y="0"/>
                  </a:lnTo>
                  <a:lnTo>
                    <a:pt x="2" y="0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0" name="Freeform 212"/>
            <p:cNvSpPr>
              <a:spLocks/>
            </p:cNvSpPr>
            <p:nvPr/>
          </p:nvSpPr>
          <p:spPr bwMode="auto">
            <a:xfrm>
              <a:off x="2404" y="3528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8 w 17"/>
                <a:gd name="T5" fmla="*/ 8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6" y="0"/>
                  </a:moveTo>
                  <a:lnTo>
                    <a:pt x="15" y="0"/>
                  </a:lnTo>
                  <a:lnTo>
                    <a:pt x="10" y="8"/>
                  </a:lnTo>
                  <a:lnTo>
                    <a:pt x="4" y="16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1" name="Freeform 213"/>
            <p:cNvSpPr>
              <a:spLocks/>
            </p:cNvSpPr>
            <p:nvPr/>
          </p:nvSpPr>
          <p:spPr bwMode="auto">
            <a:xfrm>
              <a:off x="2398" y="3551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4 w 17"/>
                <a:gd name="T3" fmla="*/ 9 h 18"/>
                <a:gd name="T4" fmla="*/ 2 w 17"/>
                <a:gd name="T5" fmla="*/ 9 h 18"/>
                <a:gd name="T6" fmla="*/ 0 w 17"/>
                <a:gd name="T7" fmla="*/ 9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"/>
                <a:gd name="T13" fmla="*/ 0 h 18"/>
                <a:gd name="T14" fmla="*/ 17 w 17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" h="18">
                  <a:moveTo>
                    <a:pt x="16" y="0"/>
                  </a:moveTo>
                  <a:lnTo>
                    <a:pt x="4" y="12"/>
                  </a:lnTo>
                  <a:lnTo>
                    <a:pt x="2" y="17"/>
                  </a:lnTo>
                  <a:lnTo>
                    <a:pt x="0" y="15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2" name="Freeform 214"/>
            <p:cNvSpPr>
              <a:spLocks/>
            </p:cNvSpPr>
            <p:nvPr/>
          </p:nvSpPr>
          <p:spPr bwMode="auto">
            <a:xfrm>
              <a:off x="2395" y="3569"/>
              <a:ext cx="16" cy="17"/>
            </a:xfrm>
            <a:custGeom>
              <a:avLst/>
              <a:gdLst>
                <a:gd name="T0" fmla="*/ 8 w 17"/>
                <a:gd name="T1" fmla="*/ 4 h 18"/>
                <a:gd name="T2" fmla="*/ 8 w 17"/>
                <a:gd name="T3" fmla="*/ 1 h 18"/>
                <a:gd name="T4" fmla="*/ 8 w 17"/>
                <a:gd name="T5" fmla="*/ 0 h 18"/>
                <a:gd name="T6" fmla="*/ 8 w 17"/>
                <a:gd name="T7" fmla="*/ 7 h 18"/>
                <a:gd name="T8" fmla="*/ 6 w 17"/>
                <a:gd name="T9" fmla="*/ 9 h 18"/>
                <a:gd name="T10" fmla="*/ 2 w 17"/>
                <a:gd name="T11" fmla="*/ 9 h 18"/>
                <a:gd name="T12" fmla="*/ 1 w 17"/>
                <a:gd name="T13" fmla="*/ 9 h 18"/>
                <a:gd name="T14" fmla="*/ 0 w 17"/>
                <a:gd name="T15" fmla="*/ 9 h 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8"/>
                <a:gd name="T26" fmla="*/ 17 w 17"/>
                <a:gd name="T27" fmla="*/ 18 h 1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8">
                  <a:moveTo>
                    <a:pt x="16" y="4"/>
                  </a:moveTo>
                  <a:lnTo>
                    <a:pt x="15" y="1"/>
                  </a:lnTo>
                  <a:lnTo>
                    <a:pt x="13" y="0"/>
                  </a:lnTo>
                  <a:lnTo>
                    <a:pt x="10" y="7"/>
                  </a:lnTo>
                  <a:lnTo>
                    <a:pt x="6" y="15"/>
                  </a:lnTo>
                  <a:lnTo>
                    <a:pt x="2" y="16"/>
                  </a:lnTo>
                  <a:lnTo>
                    <a:pt x="1" y="16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3" name="Freeform 215"/>
            <p:cNvSpPr>
              <a:spLocks/>
            </p:cNvSpPr>
            <p:nvPr/>
          </p:nvSpPr>
          <p:spPr bwMode="auto">
            <a:xfrm>
              <a:off x="2392" y="3590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1 h 17"/>
                <a:gd name="T4" fmla="*/ 8 w 17"/>
                <a:gd name="T5" fmla="*/ 0 h 17"/>
                <a:gd name="T6" fmla="*/ 8 w 17"/>
                <a:gd name="T7" fmla="*/ 2 h 17"/>
                <a:gd name="T8" fmla="*/ 7 w 17"/>
                <a:gd name="T9" fmla="*/ 8 h 17"/>
                <a:gd name="T10" fmla="*/ 6 w 17"/>
                <a:gd name="T11" fmla="*/ 8 h 17"/>
                <a:gd name="T12" fmla="*/ 4 w 17"/>
                <a:gd name="T13" fmla="*/ 8 h 17"/>
                <a:gd name="T14" fmla="*/ 3 w 17"/>
                <a:gd name="T15" fmla="*/ 8 h 17"/>
                <a:gd name="T16" fmla="*/ 1 w 17"/>
                <a:gd name="T17" fmla="*/ 8 h 17"/>
                <a:gd name="T18" fmla="*/ 0 w 17"/>
                <a:gd name="T19" fmla="*/ 8 h 17"/>
                <a:gd name="T20" fmla="*/ 0 w 17"/>
                <a:gd name="T21" fmla="*/ 8 h 1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7"/>
                <a:gd name="T34" fmla="*/ 0 h 17"/>
                <a:gd name="T35" fmla="*/ 17 w 17"/>
                <a:gd name="T36" fmla="*/ 17 h 1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7" h="17">
                  <a:moveTo>
                    <a:pt x="16" y="0"/>
                  </a:moveTo>
                  <a:lnTo>
                    <a:pt x="15" y="1"/>
                  </a:lnTo>
                  <a:lnTo>
                    <a:pt x="13" y="0"/>
                  </a:lnTo>
                  <a:lnTo>
                    <a:pt x="10" y="2"/>
                  </a:lnTo>
                  <a:lnTo>
                    <a:pt x="7" y="8"/>
                  </a:lnTo>
                  <a:lnTo>
                    <a:pt x="6" y="13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1" y="14"/>
                  </a:lnTo>
                  <a:lnTo>
                    <a:pt x="0" y="14"/>
                  </a:lnTo>
                  <a:lnTo>
                    <a:pt x="0" y="12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4" name="Freeform 216"/>
            <p:cNvSpPr>
              <a:spLocks/>
            </p:cNvSpPr>
            <p:nvPr/>
          </p:nvSpPr>
          <p:spPr bwMode="auto">
            <a:xfrm>
              <a:off x="2393" y="3609"/>
              <a:ext cx="16" cy="17"/>
            </a:xfrm>
            <a:custGeom>
              <a:avLst/>
              <a:gdLst>
                <a:gd name="T0" fmla="*/ 8 w 17"/>
                <a:gd name="T1" fmla="*/ 1 h 17"/>
                <a:gd name="T2" fmla="*/ 8 w 17"/>
                <a:gd name="T3" fmla="*/ 0 h 17"/>
                <a:gd name="T4" fmla="*/ 8 w 17"/>
                <a:gd name="T5" fmla="*/ 4 h 17"/>
                <a:gd name="T6" fmla="*/ 6 w 17"/>
                <a:gd name="T7" fmla="*/ 3 h 17"/>
                <a:gd name="T8" fmla="*/ 3 w 17"/>
                <a:gd name="T9" fmla="*/ 6 h 17"/>
                <a:gd name="T10" fmla="*/ 2 w 17"/>
                <a:gd name="T11" fmla="*/ 11 h 17"/>
                <a:gd name="T12" fmla="*/ 1 w 17"/>
                <a:gd name="T13" fmla="*/ 16 h 17"/>
                <a:gd name="T14" fmla="*/ 0 w 17"/>
                <a:gd name="T15" fmla="*/ 16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16" y="1"/>
                  </a:moveTo>
                  <a:lnTo>
                    <a:pt x="13" y="0"/>
                  </a:lnTo>
                  <a:lnTo>
                    <a:pt x="9" y="4"/>
                  </a:lnTo>
                  <a:lnTo>
                    <a:pt x="6" y="3"/>
                  </a:lnTo>
                  <a:lnTo>
                    <a:pt x="3" y="6"/>
                  </a:lnTo>
                  <a:lnTo>
                    <a:pt x="2" y="11"/>
                  </a:lnTo>
                  <a:lnTo>
                    <a:pt x="1" y="16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5" name="Freeform 217"/>
            <p:cNvSpPr>
              <a:spLocks/>
            </p:cNvSpPr>
            <p:nvPr/>
          </p:nvSpPr>
          <p:spPr bwMode="auto">
            <a:xfrm>
              <a:off x="2396" y="3625"/>
              <a:ext cx="16" cy="17"/>
            </a:xfrm>
            <a:custGeom>
              <a:avLst/>
              <a:gdLst>
                <a:gd name="T0" fmla="*/ 8 w 17"/>
                <a:gd name="T1" fmla="*/ 2 h 18"/>
                <a:gd name="T2" fmla="*/ 8 w 17"/>
                <a:gd name="T3" fmla="*/ 0 h 18"/>
                <a:gd name="T4" fmla="*/ 8 w 17"/>
                <a:gd name="T5" fmla="*/ 4 h 18"/>
                <a:gd name="T6" fmla="*/ 6 w 17"/>
                <a:gd name="T7" fmla="*/ 8 h 18"/>
                <a:gd name="T8" fmla="*/ 3 w 17"/>
                <a:gd name="T9" fmla="*/ 9 h 18"/>
                <a:gd name="T10" fmla="*/ 1 w 17"/>
                <a:gd name="T11" fmla="*/ 9 h 18"/>
                <a:gd name="T12" fmla="*/ 0 w 17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6" y="2"/>
                  </a:moveTo>
                  <a:lnTo>
                    <a:pt x="14" y="0"/>
                  </a:lnTo>
                  <a:lnTo>
                    <a:pt x="10" y="4"/>
                  </a:lnTo>
                  <a:lnTo>
                    <a:pt x="6" y="8"/>
                  </a:lnTo>
                  <a:lnTo>
                    <a:pt x="3" y="15"/>
                  </a:lnTo>
                  <a:lnTo>
                    <a:pt x="1" y="17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6" name="Freeform 218"/>
            <p:cNvSpPr>
              <a:spLocks/>
            </p:cNvSpPr>
            <p:nvPr/>
          </p:nvSpPr>
          <p:spPr bwMode="auto">
            <a:xfrm>
              <a:off x="2401" y="3646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3 h 18"/>
                <a:gd name="T4" fmla="*/ 8 w 17"/>
                <a:gd name="T5" fmla="*/ 7 h 18"/>
                <a:gd name="T6" fmla="*/ 5 w 17"/>
                <a:gd name="T7" fmla="*/ 4 h 18"/>
                <a:gd name="T8" fmla="*/ 3 w 17"/>
                <a:gd name="T9" fmla="*/ 5 h 18"/>
                <a:gd name="T10" fmla="*/ 1 w 17"/>
                <a:gd name="T11" fmla="*/ 9 h 18"/>
                <a:gd name="T12" fmla="*/ 0 w 17"/>
                <a:gd name="T13" fmla="*/ 9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8"/>
                <a:gd name="T23" fmla="*/ 17 w 17"/>
                <a:gd name="T24" fmla="*/ 18 h 1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8">
                  <a:moveTo>
                    <a:pt x="16" y="0"/>
                  </a:moveTo>
                  <a:lnTo>
                    <a:pt x="13" y="3"/>
                  </a:lnTo>
                  <a:lnTo>
                    <a:pt x="9" y="7"/>
                  </a:lnTo>
                  <a:lnTo>
                    <a:pt x="5" y="4"/>
                  </a:lnTo>
                  <a:lnTo>
                    <a:pt x="3" y="5"/>
                  </a:lnTo>
                  <a:lnTo>
                    <a:pt x="1" y="11"/>
                  </a:lnTo>
                  <a:lnTo>
                    <a:pt x="0" y="17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7" name="Freeform 219"/>
            <p:cNvSpPr>
              <a:spLocks/>
            </p:cNvSpPr>
            <p:nvPr/>
          </p:nvSpPr>
          <p:spPr bwMode="auto">
            <a:xfrm>
              <a:off x="2407" y="3658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6 h 17"/>
                <a:gd name="T8" fmla="*/ 0 w 17"/>
                <a:gd name="T9" fmla="*/ 7 h 17"/>
                <a:gd name="T10" fmla="*/ 0 w 17"/>
                <a:gd name="T11" fmla="*/ 8 h 17"/>
                <a:gd name="T12" fmla="*/ 0 w 17"/>
                <a:gd name="T13" fmla="*/ 8 h 1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7"/>
                <a:gd name="T22" fmla="*/ 0 h 17"/>
                <a:gd name="T23" fmla="*/ 17 w 17"/>
                <a:gd name="T24" fmla="*/ 17 h 1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7" h="17">
                  <a:moveTo>
                    <a:pt x="16" y="0"/>
                  </a:moveTo>
                  <a:lnTo>
                    <a:pt x="11" y="0"/>
                  </a:lnTo>
                  <a:lnTo>
                    <a:pt x="8" y="0"/>
                  </a:lnTo>
                  <a:lnTo>
                    <a:pt x="3" y="6"/>
                  </a:lnTo>
                  <a:lnTo>
                    <a:pt x="0" y="7"/>
                  </a:lnTo>
                  <a:lnTo>
                    <a:pt x="0" y="11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FF8000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8" name="Freeform 220"/>
            <p:cNvSpPr>
              <a:spLocks/>
            </p:cNvSpPr>
            <p:nvPr/>
          </p:nvSpPr>
          <p:spPr bwMode="auto">
            <a:xfrm>
              <a:off x="3590" y="3132"/>
              <a:ext cx="378" cy="492"/>
            </a:xfrm>
            <a:custGeom>
              <a:avLst/>
              <a:gdLst>
                <a:gd name="T0" fmla="*/ 51 w 398"/>
                <a:gd name="T1" fmla="*/ 159 h 521"/>
                <a:gd name="T2" fmla="*/ 77 w 398"/>
                <a:gd name="T3" fmla="*/ 176 h 521"/>
                <a:gd name="T4" fmla="*/ 89 w 398"/>
                <a:gd name="T5" fmla="*/ 176 h 521"/>
                <a:gd name="T6" fmla="*/ 100 w 398"/>
                <a:gd name="T7" fmla="*/ 172 h 521"/>
                <a:gd name="T8" fmla="*/ 108 w 398"/>
                <a:gd name="T9" fmla="*/ 166 h 521"/>
                <a:gd name="T10" fmla="*/ 115 w 398"/>
                <a:gd name="T11" fmla="*/ 167 h 521"/>
                <a:gd name="T12" fmla="*/ 122 w 398"/>
                <a:gd name="T13" fmla="*/ 167 h 521"/>
                <a:gd name="T14" fmla="*/ 131 w 398"/>
                <a:gd name="T15" fmla="*/ 167 h 521"/>
                <a:gd name="T16" fmla="*/ 140 w 398"/>
                <a:gd name="T17" fmla="*/ 160 h 521"/>
                <a:gd name="T18" fmla="*/ 146 w 398"/>
                <a:gd name="T19" fmla="*/ 154 h 521"/>
                <a:gd name="T20" fmla="*/ 149 w 398"/>
                <a:gd name="T21" fmla="*/ 146 h 521"/>
                <a:gd name="T22" fmla="*/ 147 w 398"/>
                <a:gd name="T23" fmla="*/ 138 h 521"/>
                <a:gd name="T24" fmla="*/ 145 w 398"/>
                <a:gd name="T25" fmla="*/ 133 h 521"/>
                <a:gd name="T26" fmla="*/ 142 w 398"/>
                <a:gd name="T27" fmla="*/ 128 h 521"/>
                <a:gd name="T28" fmla="*/ 138 w 398"/>
                <a:gd name="T29" fmla="*/ 126 h 521"/>
                <a:gd name="T30" fmla="*/ 143 w 398"/>
                <a:gd name="T31" fmla="*/ 116 h 521"/>
                <a:gd name="T32" fmla="*/ 144 w 398"/>
                <a:gd name="T33" fmla="*/ 110 h 521"/>
                <a:gd name="T34" fmla="*/ 140 w 398"/>
                <a:gd name="T35" fmla="*/ 104 h 521"/>
                <a:gd name="T36" fmla="*/ 136 w 398"/>
                <a:gd name="T37" fmla="*/ 96 h 521"/>
                <a:gd name="T38" fmla="*/ 129 w 398"/>
                <a:gd name="T39" fmla="*/ 92 h 521"/>
                <a:gd name="T40" fmla="*/ 124 w 398"/>
                <a:gd name="T41" fmla="*/ 90 h 521"/>
                <a:gd name="T42" fmla="*/ 115 w 398"/>
                <a:gd name="T43" fmla="*/ 88 h 521"/>
                <a:gd name="T44" fmla="*/ 106 w 398"/>
                <a:gd name="T45" fmla="*/ 78 h 521"/>
                <a:gd name="T46" fmla="*/ 96 w 398"/>
                <a:gd name="T47" fmla="*/ 69 h 521"/>
                <a:gd name="T48" fmla="*/ 95 w 398"/>
                <a:gd name="T49" fmla="*/ 60 h 521"/>
                <a:gd name="T50" fmla="*/ 94 w 398"/>
                <a:gd name="T51" fmla="*/ 54 h 521"/>
                <a:gd name="T52" fmla="*/ 90 w 398"/>
                <a:gd name="T53" fmla="*/ 47 h 521"/>
                <a:gd name="T54" fmla="*/ 82 w 398"/>
                <a:gd name="T55" fmla="*/ 38 h 521"/>
                <a:gd name="T56" fmla="*/ 77 w 398"/>
                <a:gd name="T57" fmla="*/ 34 h 521"/>
                <a:gd name="T58" fmla="*/ 69 w 398"/>
                <a:gd name="T59" fmla="*/ 28 h 521"/>
                <a:gd name="T60" fmla="*/ 63 w 398"/>
                <a:gd name="T61" fmla="*/ 26 h 521"/>
                <a:gd name="T62" fmla="*/ 55 w 398"/>
                <a:gd name="T63" fmla="*/ 24 h 521"/>
                <a:gd name="T64" fmla="*/ 51 w 398"/>
                <a:gd name="T65" fmla="*/ 19 h 521"/>
                <a:gd name="T66" fmla="*/ 46 w 398"/>
                <a:gd name="T67" fmla="*/ 13 h 521"/>
                <a:gd name="T68" fmla="*/ 38 w 398"/>
                <a:gd name="T69" fmla="*/ 8 h 521"/>
                <a:gd name="T70" fmla="*/ 30 w 398"/>
                <a:gd name="T71" fmla="*/ 8 h 521"/>
                <a:gd name="T72" fmla="*/ 23 w 398"/>
                <a:gd name="T73" fmla="*/ 4 h 521"/>
                <a:gd name="T74" fmla="*/ 14 w 398"/>
                <a:gd name="T75" fmla="*/ 0 h 521"/>
                <a:gd name="T76" fmla="*/ 0 w 398"/>
                <a:gd name="T77" fmla="*/ 0 h 521"/>
                <a:gd name="T78" fmla="*/ 51 w 398"/>
                <a:gd name="T79" fmla="*/ 159 h 5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521"/>
                <a:gd name="T122" fmla="*/ 398 w 398"/>
                <a:gd name="T123" fmla="*/ 521 h 5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521">
                  <a:moveTo>
                    <a:pt x="137" y="474"/>
                  </a:moveTo>
                  <a:lnTo>
                    <a:pt x="204" y="520"/>
                  </a:lnTo>
                  <a:lnTo>
                    <a:pt x="238" y="520"/>
                  </a:lnTo>
                  <a:lnTo>
                    <a:pt x="267" y="508"/>
                  </a:lnTo>
                  <a:lnTo>
                    <a:pt x="288" y="491"/>
                  </a:lnTo>
                  <a:lnTo>
                    <a:pt x="305" y="497"/>
                  </a:lnTo>
                  <a:lnTo>
                    <a:pt x="325" y="499"/>
                  </a:lnTo>
                  <a:lnTo>
                    <a:pt x="350" y="493"/>
                  </a:lnTo>
                  <a:lnTo>
                    <a:pt x="374" y="477"/>
                  </a:lnTo>
                  <a:lnTo>
                    <a:pt x="391" y="456"/>
                  </a:lnTo>
                  <a:lnTo>
                    <a:pt x="397" y="433"/>
                  </a:lnTo>
                  <a:lnTo>
                    <a:pt x="393" y="408"/>
                  </a:lnTo>
                  <a:lnTo>
                    <a:pt x="387" y="395"/>
                  </a:lnTo>
                  <a:lnTo>
                    <a:pt x="379" y="381"/>
                  </a:lnTo>
                  <a:lnTo>
                    <a:pt x="366" y="373"/>
                  </a:lnTo>
                  <a:lnTo>
                    <a:pt x="380" y="345"/>
                  </a:lnTo>
                  <a:lnTo>
                    <a:pt x="381" y="325"/>
                  </a:lnTo>
                  <a:lnTo>
                    <a:pt x="374" y="307"/>
                  </a:lnTo>
                  <a:lnTo>
                    <a:pt x="361" y="286"/>
                  </a:lnTo>
                  <a:lnTo>
                    <a:pt x="343" y="273"/>
                  </a:lnTo>
                  <a:lnTo>
                    <a:pt x="330" y="268"/>
                  </a:lnTo>
                  <a:lnTo>
                    <a:pt x="306" y="262"/>
                  </a:lnTo>
                  <a:lnTo>
                    <a:pt x="285" y="231"/>
                  </a:lnTo>
                  <a:lnTo>
                    <a:pt x="256" y="205"/>
                  </a:lnTo>
                  <a:lnTo>
                    <a:pt x="254" y="180"/>
                  </a:lnTo>
                  <a:lnTo>
                    <a:pt x="249" y="160"/>
                  </a:lnTo>
                  <a:lnTo>
                    <a:pt x="241" y="141"/>
                  </a:lnTo>
                  <a:lnTo>
                    <a:pt x="219" y="112"/>
                  </a:lnTo>
                  <a:lnTo>
                    <a:pt x="204" y="100"/>
                  </a:lnTo>
                  <a:lnTo>
                    <a:pt x="185" y="86"/>
                  </a:lnTo>
                  <a:lnTo>
                    <a:pt x="168" y="80"/>
                  </a:lnTo>
                  <a:lnTo>
                    <a:pt x="146" y="72"/>
                  </a:lnTo>
                  <a:lnTo>
                    <a:pt x="135" y="55"/>
                  </a:lnTo>
                  <a:lnTo>
                    <a:pt x="121" y="39"/>
                  </a:lnTo>
                  <a:lnTo>
                    <a:pt x="99" y="24"/>
                  </a:lnTo>
                  <a:lnTo>
                    <a:pt x="81" y="14"/>
                  </a:lnTo>
                  <a:lnTo>
                    <a:pt x="60" y="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37" y="47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29" name="Freeform 221"/>
            <p:cNvSpPr>
              <a:spLocks/>
            </p:cNvSpPr>
            <p:nvPr/>
          </p:nvSpPr>
          <p:spPr bwMode="auto">
            <a:xfrm>
              <a:off x="3590" y="3132"/>
              <a:ext cx="378" cy="492"/>
            </a:xfrm>
            <a:custGeom>
              <a:avLst/>
              <a:gdLst>
                <a:gd name="T0" fmla="*/ 51 w 398"/>
                <a:gd name="T1" fmla="*/ 159 h 521"/>
                <a:gd name="T2" fmla="*/ 77 w 398"/>
                <a:gd name="T3" fmla="*/ 176 h 521"/>
                <a:gd name="T4" fmla="*/ 89 w 398"/>
                <a:gd name="T5" fmla="*/ 176 h 521"/>
                <a:gd name="T6" fmla="*/ 100 w 398"/>
                <a:gd name="T7" fmla="*/ 172 h 521"/>
                <a:gd name="T8" fmla="*/ 108 w 398"/>
                <a:gd name="T9" fmla="*/ 166 h 521"/>
                <a:gd name="T10" fmla="*/ 115 w 398"/>
                <a:gd name="T11" fmla="*/ 167 h 521"/>
                <a:gd name="T12" fmla="*/ 122 w 398"/>
                <a:gd name="T13" fmla="*/ 167 h 521"/>
                <a:gd name="T14" fmla="*/ 131 w 398"/>
                <a:gd name="T15" fmla="*/ 167 h 521"/>
                <a:gd name="T16" fmla="*/ 140 w 398"/>
                <a:gd name="T17" fmla="*/ 160 h 521"/>
                <a:gd name="T18" fmla="*/ 146 w 398"/>
                <a:gd name="T19" fmla="*/ 154 h 521"/>
                <a:gd name="T20" fmla="*/ 149 w 398"/>
                <a:gd name="T21" fmla="*/ 146 h 521"/>
                <a:gd name="T22" fmla="*/ 147 w 398"/>
                <a:gd name="T23" fmla="*/ 138 h 521"/>
                <a:gd name="T24" fmla="*/ 145 w 398"/>
                <a:gd name="T25" fmla="*/ 133 h 521"/>
                <a:gd name="T26" fmla="*/ 142 w 398"/>
                <a:gd name="T27" fmla="*/ 128 h 521"/>
                <a:gd name="T28" fmla="*/ 138 w 398"/>
                <a:gd name="T29" fmla="*/ 126 h 521"/>
                <a:gd name="T30" fmla="*/ 143 w 398"/>
                <a:gd name="T31" fmla="*/ 116 h 521"/>
                <a:gd name="T32" fmla="*/ 144 w 398"/>
                <a:gd name="T33" fmla="*/ 110 h 521"/>
                <a:gd name="T34" fmla="*/ 140 w 398"/>
                <a:gd name="T35" fmla="*/ 104 h 521"/>
                <a:gd name="T36" fmla="*/ 136 w 398"/>
                <a:gd name="T37" fmla="*/ 96 h 521"/>
                <a:gd name="T38" fmla="*/ 129 w 398"/>
                <a:gd name="T39" fmla="*/ 92 h 521"/>
                <a:gd name="T40" fmla="*/ 124 w 398"/>
                <a:gd name="T41" fmla="*/ 90 h 521"/>
                <a:gd name="T42" fmla="*/ 115 w 398"/>
                <a:gd name="T43" fmla="*/ 88 h 521"/>
                <a:gd name="T44" fmla="*/ 106 w 398"/>
                <a:gd name="T45" fmla="*/ 78 h 521"/>
                <a:gd name="T46" fmla="*/ 96 w 398"/>
                <a:gd name="T47" fmla="*/ 69 h 521"/>
                <a:gd name="T48" fmla="*/ 95 w 398"/>
                <a:gd name="T49" fmla="*/ 60 h 521"/>
                <a:gd name="T50" fmla="*/ 94 w 398"/>
                <a:gd name="T51" fmla="*/ 54 h 521"/>
                <a:gd name="T52" fmla="*/ 90 w 398"/>
                <a:gd name="T53" fmla="*/ 47 h 521"/>
                <a:gd name="T54" fmla="*/ 82 w 398"/>
                <a:gd name="T55" fmla="*/ 38 h 521"/>
                <a:gd name="T56" fmla="*/ 77 w 398"/>
                <a:gd name="T57" fmla="*/ 34 h 521"/>
                <a:gd name="T58" fmla="*/ 69 w 398"/>
                <a:gd name="T59" fmla="*/ 28 h 521"/>
                <a:gd name="T60" fmla="*/ 63 w 398"/>
                <a:gd name="T61" fmla="*/ 26 h 521"/>
                <a:gd name="T62" fmla="*/ 55 w 398"/>
                <a:gd name="T63" fmla="*/ 24 h 521"/>
                <a:gd name="T64" fmla="*/ 51 w 398"/>
                <a:gd name="T65" fmla="*/ 19 h 521"/>
                <a:gd name="T66" fmla="*/ 46 w 398"/>
                <a:gd name="T67" fmla="*/ 13 h 521"/>
                <a:gd name="T68" fmla="*/ 38 w 398"/>
                <a:gd name="T69" fmla="*/ 8 h 521"/>
                <a:gd name="T70" fmla="*/ 30 w 398"/>
                <a:gd name="T71" fmla="*/ 8 h 521"/>
                <a:gd name="T72" fmla="*/ 23 w 398"/>
                <a:gd name="T73" fmla="*/ 4 h 521"/>
                <a:gd name="T74" fmla="*/ 14 w 398"/>
                <a:gd name="T75" fmla="*/ 0 h 521"/>
                <a:gd name="T76" fmla="*/ 0 w 398"/>
                <a:gd name="T77" fmla="*/ 0 h 521"/>
                <a:gd name="T78" fmla="*/ 51 w 398"/>
                <a:gd name="T79" fmla="*/ 159 h 5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521"/>
                <a:gd name="T122" fmla="*/ 398 w 398"/>
                <a:gd name="T123" fmla="*/ 521 h 5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521">
                  <a:moveTo>
                    <a:pt x="137" y="474"/>
                  </a:moveTo>
                  <a:lnTo>
                    <a:pt x="204" y="520"/>
                  </a:lnTo>
                  <a:lnTo>
                    <a:pt x="238" y="520"/>
                  </a:lnTo>
                  <a:lnTo>
                    <a:pt x="267" y="508"/>
                  </a:lnTo>
                  <a:lnTo>
                    <a:pt x="288" y="491"/>
                  </a:lnTo>
                  <a:lnTo>
                    <a:pt x="305" y="497"/>
                  </a:lnTo>
                  <a:lnTo>
                    <a:pt x="325" y="499"/>
                  </a:lnTo>
                  <a:lnTo>
                    <a:pt x="350" y="493"/>
                  </a:lnTo>
                  <a:lnTo>
                    <a:pt x="374" y="477"/>
                  </a:lnTo>
                  <a:lnTo>
                    <a:pt x="391" y="456"/>
                  </a:lnTo>
                  <a:lnTo>
                    <a:pt x="397" y="433"/>
                  </a:lnTo>
                  <a:lnTo>
                    <a:pt x="393" y="408"/>
                  </a:lnTo>
                  <a:lnTo>
                    <a:pt x="387" y="395"/>
                  </a:lnTo>
                  <a:lnTo>
                    <a:pt x="379" y="381"/>
                  </a:lnTo>
                  <a:lnTo>
                    <a:pt x="366" y="373"/>
                  </a:lnTo>
                  <a:lnTo>
                    <a:pt x="380" y="345"/>
                  </a:lnTo>
                  <a:lnTo>
                    <a:pt x="381" y="325"/>
                  </a:lnTo>
                  <a:lnTo>
                    <a:pt x="374" y="307"/>
                  </a:lnTo>
                  <a:lnTo>
                    <a:pt x="361" y="286"/>
                  </a:lnTo>
                  <a:lnTo>
                    <a:pt x="343" y="273"/>
                  </a:lnTo>
                  <a:lnTo>
                    <a:pt x="330" y="268"/>
                  </a:lnTo>
                  <a:lnTo>
                    <a:pt x="306" y="262"/>
                  </a:lnTo>
                  <a:lnTo>
                    <a:pt x="285" y="231"/>
                  </a:lnTo>
                  <a:lnTo>
                    <a:pt x="256" y="205"/>
                  </a:lnTo>
                  <a:lnTo>
                    <a:pt x="254" y="180"/>
                  </a:lnTo>
                  <a:lnTo>
                    <a:pt x="249" y="160"/>
                  </a:lnTo>
                  <a:lnTo>
                    <a:pt x="241" y="141"/>
                  </a:lnTo>
                  <a:lnTo>
                    <a:pt x="219" y="112"/>
                  </a:lnTo>
                  <a:lnTo>
                    <a:pt x="204" y="100"/>
                  </a:lnTo>
                  <a:lnTo>
                    <a:pt x="185" y="86"/>
                  </a:lnTo>
                  <a:lnTo>
                    <a:pt x="168" y="80"/>
                  </a:lnTo>
                  <a:lnTo>
                    <a:pt x="146" y="72"/>
                  </a:lnTo>
                  <a:lnTo>
                    <a:pt x="135" y="55"/>
                  </a:lnTo>
                  <a:lnTo>
                    <a:pt x="121" y="39"/>
                  </a:lnTo>
                  <a:lnTo>
                    <a:pt x="99" y="24"/>
                  </a:lnTo>
                  <a:lnTo>
                    <a:pt x="81" y="14"/>
                  </a:lnTo>
                  <a:lnTo>
                    <a:pt x="60" y="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37" y="474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0" name="Freeform 222"/>
            <p:cNvSpPr>
              <a:spLocks/>
            </p:cNvSpPr>
            <p:nvPr/>
          </p:nvSpPr>
          <p:spPr bwMode="auto">
            <a:xfrm>
              <a:off x="3699" y="3203"/>
              <a:ext cx="38" cy="16"/>
            </a:xfrm>
            <a:custGeom>
              <a:avLst/>
              <a:gdLst>
                <a:gd name="T0" fmla="*/ 0 w 40"/>
                <a:gd name="T1" fmla="*/ 2 h 17"/>
                <a:gd name="T2" fmla="*/ 8 w 40"/>
                <a:gd name="T3" fmla="*/ 0 h 17"/>
                <a:gd name="T4" fmla="*/ 10 w 40"/>
                <a:gd name="T5" fmla="*/ 2 h 17"/>
                <a:gd name="T6" fmla="*/ 12 w 40"/>
                <a:gd name="T7" fmla="*/ 5 h 17"/>
                <a:gd name="T8" fmla="*/ 15 w 40"/>
                <a:gd name="T9" fmla="*/ 8 h 17"/>
                <a:gd name="T10" fmla="*/ 10 w 40"/>
                <a:gd name="T11" fmla="*/ 8 h 17"/>
                <a:gd name="T12" fmla="*/ 10 w 40"/>
                <a:gd name="T13" fmla="*/ 8 h 17"/>
                <a:gd name="T14" fmla="*/ 2 w 40"/>
                <a:gd name="T15" fmla="*/ 8 h 17"/>
                <a:gd name="T16" fmla="*/ 0 w 40"/>
                <a:gd name="T17" fmla="*/ 5 h 17"/>
                <a:gd name="T18" fmla="*/ 0 w 40"/>
                <a:gd name="T19" fmla="*/ 2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7"/>
                <a:gd name="T32" fmla="*/ 40 w 4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7">
                  <a:moveTo>
                    <a:pt x="0" y="2"/>
                  </a:moveTo>
                  <a:lnTo>
                    <a:pt x="8" y="0"/>
                  </a:lnTo>
                  <a:lnTo>
                    <a:pt x="20" y="2"/>
                  </a:lnTo>
                  <a:lnTo>
                    <a:pt x="33" y="5"/>
                  </a:lnTo>
                  <a:lnTo>
                    <a:pt x="39" y="16"/>
                  </a:lnTo>
                  <a:lnTo>
                    <a:pt x="25" y="10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5"/>
                  </a:lnTo>
                  <a:lnTo>
                    <a:pt x="0" y="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1" name="Freeform 223"/>
            <p:cNvSpPr>
              <a:spLocks/>
            </p:cNvSpPr>
            <p:nvPr/>
          </p:nvSpPr>
          <p:spPr bwMode="auto">
            <a:xfrm>
              <a:off x="3699" y="3203"/>
              <a:ext cx="38" cy="16"/>
            </a:xfrm>
            <a:custGeom>
              <a:avLst/>
              <a:gdLst>
                <a:gd name="T0" fmla="*/ 0 w 40"/>
                <a:gd name="T1" fmla="*/ 2 h 17"/>
                <a:gd name="T2" fmla="*/ 8 w 40"/>
                <a:gd name="T3" fmla="*/ 0 h 17"/>
                <a:gd name="T4" fmla="*/ 10 w 40"/>
                <a:gd name="T5" fmla="*/ 2 h 17"/>
                <a:gd name="T6" fmla="*/ 12 w 40"/>
                <a:gd name="T7" fmla="*/ 5 h 17"/>
                <a:gd name="T8" fmla="*/ 15 w 40"/>
                <a:gd name="T9" fmla="*/ 8 h 17"/>
                <a:gd name="T10" fmla="*/ 10 w 40"/>
                <a:gd name="T11" fmla="*/ 8 h 17"/>
                <a:gd name="T12" fmla="*/ 10 w 40"/>
                <a:gd name="T13" fmla="*/ 8 h 17"/>
                <a:gd name="T14" fmla="*/ 2 w 40"/>
                <a:gd name="T15" fmla="*/ 8 h 17"/>
                <a:gd name="T16" fmla="*/ 0 w 40"/>
                <a:gd name="T17" fmla="*/ 5 h 17"/>
                <a:gd name="T18" fmla="*/ 0 w 40"/>
                <a:gd name="T19" fmla="*/ 2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7"/>
                <a:gd name="T32" fmla="*/ 40 w 4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7">
                  <a:moveTo>
                    <a:pt x="0" y="2"/>
                  </a:moveTo>
                  <a:lnTo>
                    <a:pt x="8" y="0"/>
                  </a:lnTo>
                  <a:lnTo>
                    <a:pt x="20" y="2"/>
                  </a:lnTo>
                  <a:lnTo>
                    <a:pt x="33" y="5"/>
                  </a:lnTo>
                  <a:lnTo>
                    <a:pt x="39" y="16"/>
                  </a:lnTo>
                  <a:lnTo>
                    <a:pt x="25" y="10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5"/>
                  </a:lnTo>
                  <a:lnTo>
                    <a:pt x="0" y="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2" name="Freeform 224"/>
            <p:cNvSpPr>
              <a:spLocks/>
            </p:cNvSpPr>
            <p:nvPr/>
          </p:nvSpPr>
          <p:spPr bwMode="auto">
            <a:xfrm>
              <a:off x="3833" y="3327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4 w 17"/>
                <a:gd name="T3" fmla="*/ 8 h 17"/>
                <a:gd name="T4" fmla="*/ 0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1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4" y="9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16" y="1"/>
                  </a:lnTo>
                  <a:lnTo>
                    <a:pt x="8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3" name="Freeform 225"/>
            <p:cNvSpPr>
              <a:spLocks/>
            </p:cNvSpPr>
            <p:nvPr/>
          </p:nvSpPr>
          <p:spPr bwMode="auto">
            <a:xfrm>
              <a:off x="3833" y="3327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4 w 17"/>
                <a:gd name="T3" fmla="*/ 8 h 17"/>
                <a:gd name="T4" fmla="*/ 0 w 17"/>
                <a:gd name="T5" fmla="*/ 8 h 17"/>
                <a:gd name="T6" fmla="*/ 8 w 17"/>
                <a:gd name="T7" fmla="*/ 8 h 17"/>
                <a:gd name="T8" fmla="*/ 8 w 17"/>
                <a:gd name="T9" fmla="*/ 8 h 17"/>
                <a:gd name="T10" fmla="*/ 8 w 17"/>
                <a:gd name="T11" fmla="*/ 8 h 17"/>
                <a:gd name="T12" fmla="*/ 8 w 17"/>
                <a:gd name="T13" fmla="*/ 1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4" y="9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16" y="1"/>
                  </a:lnTo>
                  <a:lnTo>
                    <a:pt x="8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4" name="Line 226"/>
            <p:cNvSpPr>
              <a:spLocks noChangeShapeType="1"/>
            </p:cNvSpPr>
            <p:nvPr/>
          </p:nvSpPr>
          <p:spPr bwMode="auto">
            <a:xfrm>
              <a:off x="3595" y="3133"/>
              <a:ext cx="124" cy="4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5" name="Freeform 227"/>
            <p:cNvSpPr>
              <a:spLocks/>
            </p:cNvSpPr>
            <p:nvPr/>
          </p:nvSpPr>
          <p:spPr bwMode="auto">
            <a:xfrm>
              <a:off x="3346" y="3135"/>
              <a:ext cx="445" cy="465"/>
            </a:xfrm>
            <a:custGeom>
              <a:avLst/>
              <a:gdLst>
                <a:gd name="T0" fmla="*/ 46 w 468"/>
                <a:gd name="T1" fmla="*/ 58 h 493"/>
                <a:gd name="T2" fmla="*/ 34 w 468"/>
                <a:gd name="T3" fmla="*/ 57 h 493"/>
                <a:gd name="T4" fmla="*/ 22 w 468"/>
                <a:gd name="T5" fmla="*/ 58 h 493"/>
                <a:gd name="T6" fmla="*/ 14 w 468"/>
                <a:gd name="T7" fmla="*/ 60 h 493"/>
                <a:gd name="T8" fmla="*/ 10 w 468"/>
                <a:gd name="T9" fmla="*/ 64 h 493"/>
                <a:gd name="T10" fmla="*/ 6 w 468"/>
                <a:gd name="T11" fmla="*/ 72 h 493"/>
                <a:gd name="T12" fmla="*/ 0 w 468"/>
                <a:gd name="T13" fmla="*/ 81 h 493"/>
                <a:gd name="T14" fmla="*/ 1 w 468"/>
                <a:gd name="T15" fmla="*/ 88 h 493"/>
                <a:gd name="T16" fmla="*/ 10 w 468"/>
                <a:gd name="T17" fmla="*/ 95 h 493"/>
                <a:gd name="T18" fmla="*/ 10 w 468"/>
                <a:gd name="T19" fmla="*/ 101 h 493"/>
                <a:gd name="T20" fmla="*/ 14 w 468"/>
                <a:gd name="T21" fmla="*/ 103 h 493"/>
                <a:gd name="T22" fmla="*/ 10 w 468"/>
                <a:gd name="T23" fmla="*/ 105 h 493"/>
                <a:gd name="T24" fmla="*/ 10 w 468"/>
                <a:gd name="T25" fmla="*/ 109 h 493"/>
                <a:gd name="T26" fmla="*/ 1 w 468"/>
                <a:gd name="T27" fmla="*/ 115 h 493"/>
                <a:gd name="T28" fmla="*/ 0 w 468"/>
                <a:gd name="T29" fmla="*/ 120 h 493"/>
                <a:gd name="T30" fmla="*/ 7 w 468"/>
                <a:gd name="T31" fmla="*/ 127 h 493"/>
                <a:gd name="T32" fmla="*/ 10 w 468"/>
                <a:gd name="T33" fmla="*/ 134 h 493"/>
                <a:gd name="T34" fmla="*/ 15 w 468"/>
                <a:gd name="T35" fmla="*/ 138 h 493"/>
                <a:gd name="T36" fmla="*/ 25 w 468"/>
                <a:gd name="T37" fmla="*/ 141 h 493"/>
                <a:gd name="T38" fmla="*/ 34 w 468"/>
                <a:gd name="T39" fmla="*/ 138 h 493"/>
                <a:gd name="T40" fmla="*/ 40 w 468"/>
                <a:gd name="T41" fmla="*/ 135 h 493"/>
                <a:gd name="T42" fmla="*/ 40 w 468"/>
                <a:gd name="T43" fmla="*/ 141 h 493"/>
                <a:gd name="T44" fmla="*/ 44 w 468"/>
                <a:gd name="T45" fmla="*/ 146 h 493"/>
                <a:gd name="T46" fmla="*/ 55 w 468"/>
                <a:gd name="T47" fmla="*/ 152 h 493"/>
                <a:gd name="T48" fmla="*/ 68 w 468"/>
                <a:gd name="T49" fmla="*/ 155 h 493"/>
                <a:gd name="T50" fmla="*/ 78 w 468"/>
                <a:gd name="T51" fmla="*/ 155 h 493"/>
                <a:gd name="T52" fmla="*/ 84 w 468"/>
                <a:gd name="T53" fmla="*/ 152 h 493"/>
                <a:gd name="T54" fmla="*/ 92 w 468"/>
                <a:gd name="T55" fmla="*/ 159 h 493"/>
                <a:gd name="T56" fmla="*/ 109 w 468"/>
                <a:gd name="T57" fmla="*/ 161 h 493"/>
                <a:gd name="T58" fmla="*/ 128 w 468"/>
                <a:gd name="T59" fmla="*/ 160 h 493"/>
                <a:gd name="T60" fmla="*/ 141 w 468"/>
                <a:gd name="T61" fmla="*/ 158 h 493"/>
                <a:gd name="T62" fmla="*/ 150 w 468"/>
                <a:gd name="T63" fmla="*/ 151 h 493"/>
                <a:gd name="T64" fmla="*/ 158 w 468"/>
                <a:gd name="T65" fmla="*/ 142 h 493"/>
                <a:gd name="T66" fmla="*/ 159 w 468"/>
                <a:gd name="T67" fmla="*/ 133 h 493"/>
                <a:gd name="T68" fmla="*/ 158 w 468"/>
                <a:gd name="T69" fmla="*/ 125 h 493"/>
                <a:gd name="T70" fmla="*/ 154 w 468"/>
                <a:gd name="T71" fmla="*/ 116 h 493"/>
                <a:gd name="T72" fmla="*/ 148 w 468"/>
                <a:gd name="T73" fmla="*/ 111 h 493"/>
                <a:gd name="T74" fmla="*/ 143 w 468"/>
                <a:gd name="T75" fmla="*/ 109 h 493"/>
                <a:gd name="T76" fmla="*/ 147 w 468"/>
                <a:gd name="T77" fmla="*/ 107 h 493"/>
                <a:gd name="T78" fmla="*/ 158 w 468"/>
                <a:gd name="T79" fmla="*/ 101 h 493"/>
                <a:gd name="T80" fmla="*/ 170 w 468"/>
                <a:gd name="T81" fmla="*/ 91 h 493"/>
                <a:gd name="T82" fmla="*/ 176 w 468"/>
                <a:gd name="T83" fmla="*/ 76 h 493"/>
                <a:gd name="T84" fmla="*/ 179 w 468"/>
                <a:gd name="T85" fmla="*/ 61 h 493"/>
                <a:gd name="T86" fmla="*/ 175 w 468"/>
                <a:gd name="T87" fmla="*/ 48 h 493"/>
                <a:gd name="T88" fmla="*/ 159 w 468"/>
                <a:gd name="T89" fmla="*/ 34 h 493"/>
                <a:gd name="T90" fmla="*/ 150 w 468"/>
                <a:gd name="T91" fmla="*/ 27 h 493"/>
                <a:gd name="T92" fmla="*/ 141 w 468"/>
                <a:gd name="T93" fmla="*/ 25 h 493"/>
                <a:gd name="T94" fmla="*/ 140 w 468"/>
                <a:gd name="T95" fmla="*/ 21 h 493"/>
                <a:gd name="T96" fmla="*/ 137 w 468"/>
                <a:gd name="T97" fmla="*/ 16 h 493"/>
                <a:gd name="T98" fmla="*/ 132 w 468"/>
                <a:gd name="T99" fmla="*/ 9 h 493"/>
                <a:gd name="T100" fmla="*/ 126 w 468"/>
                <a:gd name="T101" fmla="*/ 8 h 493"/>
                <a:gd name="T102" fmla="*/ 117 w 468"/>
                <a:gd name="T103" fmla="*/ 7 h 493"/>
                <a:gd name="T104" fmla="*/ 104 w 468"/>
                <a:gd name="T105" fmla="*/ 0 h 493"/>
                <a:gd name="T106" fmla="*/ 89 w 468"/>
                <a:gd name="T107" fmla="*/ 2 h 493"/>
                <a:gd name="T108" fmla="*/ 72 w 468"/>
                <a:gd name="T109" fmla="*/ 8 h 493"/>
                <a:gd name="T110" fmla="*/ 62 w 468"/>
                <a:gd name="T111" fmla="*/ 13 h 493"/>
                <a:gd name="T112" fmla="*/ 55 w 468"/>
                <a:gd name="T113" fmla="*/ 19 h 493"/>
                <a:gd name="T114" fmla="*/ 49 w 468"/>
                <a:gd name="T115" fmla="*/ 25 h 493"/>
                <a:gd name="T116" fmla="*/ 46 w 468"/>
                <a:gd name="T117" fmla="*/ 33 h 493"/>
                <a:gd name="T118" fmla="*/ 44 w 468"/>
                <a:gd name="T119" fmla="*/ 40 h 493"/>
                <a:gd name="T120" fmla="*/ 44 w 468"/>
                <a:gd name="T121" fmla="*/ 48 h 493"/>
                <a:gd name="T122" fmla="*/ 44 w 468"/>
                <a:gd name="T123" fmla="*/ 54 h 493"/>
                <a:gd name="T124" fmla="*/ 46 w 468"/>
                <a:gd name="T125" fmla="*/ 58 h 4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"/>
                <a:gd name="T190" fmla="*/ 0 h 493"/>
                <a:gd name="T191" fmla="*/ 468 w 468"/>
                <a:gd name="T192" fmla="*/ 493 h 4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" h="493">
                  <a:moveTo>
                    <a:pt x="118" y="178"/>
                  </a:moveTo>
                  <a:lnTo>
                    <a:pt x="88" y="172"/>
                  </a:lnTo>
                  <a:lnTo>
                    <a:pt x="55" y="176"/>
                  </a:lnTo>
                  <a:lnTo>
                    <a:pt x="36" y="185"/>
                  </a:lnTo>
                  <a:lnTo>
                    <a:pt x="21" y="195"/>
                  </a:lnTo>
                  <a:lnTo>
                    <a:pt x="6" y="218"/>
                  </a:lnTo>
                  <a:lnTo>
                    <a:pt x="0" y="248"/>
                  </a:lnTo>
                  <a:lnTo>
                    <a:pt x="1" y="266"/>
                  </a:lnTo>
                  <a:lnTo>
                    <a:pt x="11" y="290"/>
                  </a:lnTo>
                  <a:lnTo>
                    <a:pt x="26" y="307"/>
                  </a:lnTo>
                  <a:lnTo>
                    <a:pt x="37" y="313"/>
                  </a:lnTo>
                  <a:lnTo>
                    <a:pt x="28" y="319"/>
                  </a:lnTo>
                  <a:lnTo>
                    <a:pt x="12" y="332"/>
                  </a:lnTo>
                  <a:lnTo>
                    <a:pt x="1" y="350"/>
                  </a:lnTo>
                  <a:lnTo>
                    <a:pt x="0" y="369"/>
                  </a:lnTo>
                  <a:lnTo>
                    <a:pt x="7" y="391"/>
                  </a:lnTo>
                  <a:lnTo>
                    <a:pt x="20" y="407"/>
                  </a:lnTo>
                  <a:lnTo>
                    <a:pt x="39" y="418"/>
                  </a:lnTo>
                  <a:lnTo>
                    <a:pt x="64" y="424"/>
                  </a:lnTo>
                  <a:lnTo>
                    <a:pt x="89" y="420"/>
                  </a:lnTo>
                  <a:lnTo>
                    <a:pt x="103" y="411"/>
                  </a:lnTo>
                  <a:lnTo>
                    <a:pt x="104" y="425"/>
                  </a:lnTo>
                  <a:lnTo>
                    <a:pt x="114" y="445"/>
                  </a:lnTo>
                  <a:lnTo>
                    <a:pt x="142" y="463"/>
                  </a:lnTo>
                  <a:lnTo>
                    <a:pt x="175" y="473"/>
                  </a:lnTo>
                  <a:lnTo>
                    <a:pt x="202" y="470"/>
                  </a:lnTo>
                  <a:lnTo>
                    <a:pt x="219" y="467"/>
                  </a:lnTo>
                  <a:lnTo>
                    <a:pt x="240" y="481"/>
                  </a:lnTo>
                  <a:lnTo>
                    <a:pt x="284" y="492"/>
                  </a:lnTo>
                  <a:lnTo>
                    <a:pt x="333" y="487"/>
                  </a:lnTo>
                  <a:lnTo>
                    <a:pt x="367" y="477"/>
                  </a:lnTo>
                  <a:lnTo>
                    <a:pt x="394" y="460"/>
                  </a:lnTo>
                  <a:lnTo>
                    <a:pt x="410" y="430"/>
                  </a:lnTo>
                  <a:lnTo>
                    <a:pt x="415" y="404"/>
                  </a:lnTo>
                  <a:lnTo>
                    <a:pt x="413" y="376"/>
                  </a:lnTo>
                  <a:lnTo>
                    <a:pt x="402" y="352"/>
                  </a:lnTo>
                  <a:lnTo>
                    <a:pt x="385" y="339"/>
                  </a:lnTo>
                  <a:lnTo>
                    <a:pt x="371" y="331"/>
                  </a:lnTo>
                  <a:lnTo>
                    <a:pt x="383" y="325"/>
                  </a:lnTo>
                  <a:lnTo>
                    <a:pt x="413" y="308"/>
                  </a:lnTo>
                  <a:lnTo>
                    <a:pt x="445" y="276"/>
                  </a:lnTo>
                  <a:lnTo>
                    <a:pt x="463" y="233"/>
                  </a:lnTo>
                  <a:lnTo>
                    <a:pt x="467" y="186"/>
                  </a:lnTo>
                  <a:lnTo>
                    <a:pt x="456" y="145"/>
                  </a:lnTo>
                  <a:lnTo>
                    <a:pt x="418" y="101"/>
                  </a:lnTo>
                  <a:lnTo>
                    <a:pt x="391" y="82"/>
                  </a:lnTo>
                  <a:lnTo>
                    <a:pt x="367" y="76"/>
                  </a:lnTo>
                  <a:lnTo>
                    <a:pt x="364" y="60"/>
                  </a:lnTo>
                  <a:lnTo>
                    <a:pt x="358" y="46"/>
                  </a:lnTo>
                  <a:lnTo>
                    <a:pt x="345" y="31"/>
                  </a:lnTo>
                  <a:lnTo>
                    <a:pt x="328" y="20"/>
                  </a:lnTo>
                  <a:lnTo>
                    <a:pt x="304" y="7"/>
                  </a:lnTo>
                  <a:lnTo>
                    <a:pt x="271" y="0"/>
                  </a:lnTo>
                  <a:lnTo>
                    <a:pt x="233" y="2"/>
                  </a:lnTo>
                  <a:lnTo>
                    <a:pt x="188" y="16"/>
                  </a:lnTo>
                  <a:lnTo>
                    <a:pt x="158" y="38"/>
                  </a:lnTo>
                  <a:lnTo>
                    <a:pt x="142" y="54"/>
                  </a:lnTo>
                  <a:lnTo>
                    <a:pt x="128" y="76"/>
                  </a:lnTo>
                  <a:lnTo>
                    <a:pt x="118" y="99"/>
                  </a:lnTo>
                  <a:lnTo>
                    <a:pt x="113" y="123"/>
                  </a:lnTo>
                  <a:lnTo>
                    <a:pt x="112" y="144"/>
                  </a:lnTo>
                  <a:lnTo>
                    <a:pt x="115" y="162"/>
                  </a:lnTo>
                  <a:lnTo>
                    <a:pt x="118" y="17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6" name="Freeform 228"/>
            <p:cNvSpPr>
              <a:spLocks/>
            </p:cNvSpPr>
            <p:nvPr/>
          </p:nvSpPr>
          <p:spPr bwMode="auto">
            <a:xfrm>
              <a:off x="3346" y="3135"/>
              <a:ext cx="445" cy="465"/>
            </a:xfrm>
            <a:custGeom>
              <a:avLst/>
              <a:gdLst>
                <a:gd name="T0" fmla="*/ 46 w 468"/>
                <a:gd name="T1" fmla="*/ 58 h 493"/>
                <a:gd name="T2" fmla="*/ 34 w 468"/>
                <a:gd name="T3" fmla="*/ 57 h 493"/>
                <a:gd name="T4" fmla="*/ 22 w 468"/>
                <a:gd name="T5" fmla="*/ 58 h 493"/>
                <a:gd name="T6" fmla="*/ 14 w 468"/>
                <a:gd name="T7" fmla="*/ 60 h 493"/>
                <a:gd name="T8" fmla="*/ 10 w 468"/>
                <a:gd name="T9" fmla="*/ 64 h 493"/>
                <a:gd name="T10" fmla="*/ 6 w 468"/>
                <a:gd name="T11" fmla="*/ 72 h 493"/>
                <a:gd name="T12" fmla="*/ 0 w 468"/>
                <a:gd name="T13" fmla="*/ 81 h 493"/>
                <a:gd name="T14" fmla="*/ 1 w 468"/>
                <a:gd name="T15" fmla="*/ 88 h 493"/>
                <a:gd name="T16" fmla="*/ 10 w 468"/>
                <a:gd name="T17" fmla="*/ 95 h 493"/>
                <a:gd name="T18" fmla="*/ 10 w 468"/>
                <a:gd name="T19" fmla="*/ 101 h 493"/>
                <a:gd name="T20" fmla="*/ 14 w 468"/>
                <a:gd name="T21" fmla="*/ 103 h 493"/>
                <a:gd name="T22" fmla="*/ 10 w 468"/>
                <a:gd name="T23" fmla="*/ 105 h 493"/>
                <a:gd name="T24" fmla="*/ 10 w 468"/>
                <a:gd name="T25" fmla="*/ 109 h 493"/>
                <a:gd name="T26" fmla="*/ 1 w 468"/>
                <a:gd name="T27" fmla="*/ 115 h 493"/>
                <a:gd name="T28" fmla="*/ 0 w 468"/>
                <a:gd name="T29" fmla="*/ 120 h 493"/>
                <a:gd name="T30" fmla="*/ 7 w 468"/>
                <a:gd name="T31" fmla="*/ 127 h 493"/>
                <a:gd name="T32" fmla="*/ 10 w 468"/>
                <a:gd name="T33" fmla="*/ 134 h 493"/>
                <a:gd name="T34" fmla="*/ 15 w 468"/>
                <a:gd name="T35" fmla="*/ 138 h 493"/>
                <a:gd name="T36" fmla="*/ 25 w 468"/>
                <a:gd name="T37" fmla="*/ 141 h 493"/>
                <a:gd name="T38" fmla="*/ 34 w 468"/>
                <a:gd name="T39" fmla="*/ 138 h 493"/>
                <a:gd name="T40" fmla="*/ 40 w 468"/>
                <a:gd name="T41" fmla="*/ 135 h 493"/>
                <a:gd name="T42" fmla="*/ 40 w 468"/>
                <a:gd name="T43" fmla="*/ 141 h 493"/>
                <a:gd name="T44" fmla="*/ 44 w 468"/>
                <a:gd name="T45" fmla="*/ 146 h 493"/>
                <a:gd name="T46" fmla="*/ 55 w 468"/>
                <a:gd name="T47" fmla="*/ 152 h 493"/>
                <a:gd name="T48" fmla="*/ 68 w 468"/>
                <a:gd name="T49" fmla="*/ 155 h 493"/>
                <a:gd name="T50" fmla="*/ 78 w 468"/>
                <a:gd name="T51" fmla="*/ 155 h 493"/>
                <a:gd name="T52" fmla="*/ 84 w 468"/>
                <a:gd name="T53" fmla="*/ 152 h 493"/>
                <a:gd name="T54" fmla="*/ 92 w 468"/>
                <a:gd name="T55" fmla="*/ 159 h 493"/>
                <a:gd name="T56" fmla="*/ 109 w 468"/>
                <a:gd name="T57" fmla="*/ 161 h 493"/>
                <a:gd name="T58" fmla="*/ 128 w 468"/>
                <a:gd name="T59" fmla="*/ 160 h 493"/>
                <a:gd name="T60" fmla="*/ 141 w 468"/>
                <a:gd name="T61" fmla="*/ 158 h 493"/>
                <a:gd name="T62" fmla="*/ 150 w 468"/>
                <a:gd name="T63" fmla="*/ 151 h 493"/>
                <a:gd name="T64" fmla="*/ 158 w 468"/>
                <a:gd name="T65" fmla="*/ 142 h 493"/>
                <a:gd name="T66" fmla="*/ 159 w 468"/>
                <a:gd name="T67" fmla="*/ 133 h 493"/>
                <a:gd name="T68" fmla="*/ 158 w 468"/>
                <a:gd name="T69" fmla="*/ 125 h 493"/>
                <a:gd name="T70" fmla="*/ 154 w 468"/>
                <a:gd name="T71" fmla="*/ 116 h 493"/>
                <a:gd name="T72" fmla="*/ 148 w 468"/>
                <a:gd name="T73" fmla="*/ 111 h 493"/>
                <a:gd name="T74" fmla="*/ 143 w 468"/>
                <a:gd name="T75" fmla="*/ 109 h 493"/>
                <a:gd name="T76" fmla="*/ 147 w 468"/>
                <a:gd name="T77" fmla="*/ 107 h 493"/>
                <a:gd name="T78" fmla="*/ 158 w 468"/>
                <a:gd name="T79" fmla="*/ 101 h 493"/>
                <a:gd name="T80" fmla="*/ 170 w 468"/>
                <a:gd name="T81" fmla="*/ 91 h 493"/>
                <a:gd name="T82" fmla="*/ 176 w 468"/>
                <a:gd name="T83" fmla="*/ 76 h 493"/>
                <a:gd name="T84" fmla="*/ 179 w 468"/>
                <a:gd name="T85" fmla="*/ 61 h 493"/>
                <a:gd name="T86" fmla="*/ 175 w 468"/>
                <a:gd name="T87" fmla="*/ 48 h 493"/>
                <a:gd name="T88" fmla="*/ 159 w 468"/>
                <a:gd name="T89" fmla="*/ 34 h 493"/>
                <a:gd name="T90" fmla="*/ 150 w 468"/>
                <a:gd name="T91" fmla="*/ 27 h 493"/>
                <a:gd name="T92" fmla="*/ 141 w 468"/>
                <a:gd name="T93" fmla="*/ 25 h 493"/>
                <a:gd name="T94" fmla="*/ 140 w 468"/>
                <a:gd name="T95" fmla="*/ 21 h 493"/>
                <a:gd name="T96" fmla="*/ 137 w 468"/>
                <a:gd name="T97" fmla="*/ 16 h 493"/>
                <a:gd name="T98" fmla="*/ 132 w 468"/>
                <a:gd name="T99" fmla="*/ 9 h 493"/>
                <a:gd name="T100" fmla="*/ 126 w 468"/>
                <a:gd name="T101" fmla="*/ 8 h 493"/>
                <a:gd name="T102" fmla="*/ 117 w 468"/>
                <a:gd name="T103" fmla="*/ 7 h 493"/>
                <a:gd name="T104" fmla="*/ 104 w 468"/>
                <a:gd name="T105" fmla="*/ 0 h 493"/>
                <a:gd name="T106" fmla="*/ 89 w 468"/>
                <a:gd name="T107" fmla="*/ 2 h 493"/>
                <a:gd name="T108" fmla="*/ 72 w 468"/>
                <a:gd name="T109" fmla="*/ 8 h 493"/>
                <a:gd name="T110" fmla="*/ 62 w 468"/>
                <a:gd name="T111" fmla="*/ 13 h 493"/>
                <a:gd name="T112" fmla="*/ 55 w 468"/>
                <a:gd name="T113" fmla="*/ 19 h 493"/>
                <a:gd name="T114" fmla="*/ 49 w 468"/>
                <a:gd name="T115" fmla="*/ 25 h 493"/>
                <a:gd name="T116" fmla="*/ 46 w 468"/>
                <a:gd name="T117" fmla="*/ 33 h 493"/>
                <a:gd name="T118" fmla="*/ 44 w 468"/>
                <a:gd name="T119" fmla="*/ 40 h 493"/>
                <a:gd name="T120" fmla="*/ 44 w 468"/>
                <a:gd name="T121" fmla="*/ 48 h 493"/>
                <a:gd name="T122" fmla="*/ 44 w 468"/>
                <a:gd name="T123" fmla="*/ 54 h 493"/>
                <a:gd name="T124" fmla="*/ 46 w 468"/>
                <a:gd name="T125" fmla="*/ 58 h 4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"/>
                <a:gd name="T190" fmla="*/ 0 h 493"/>
                <a:gd name="T191" fmla="*/ 468 w 468"/>
                <a:gd name="T192" fmla="*/ 493 h 4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" h="493">
                  <a:moveTo>
                    <a:pt x="118" y="178"/>
                  </a:moveTo>
                  <a:lnTo>
                    <a:pt x="88" y="172"/>
                  </a:lnTo>
                  <a:lnTo>
                    <a:pt x="55" y="176"/>
                  </a:lnTo>
                  <a:lnTo>
                    <a:pt x="36" y="185"/>
                  </a:lnTo>
                  <a:lnTo>
                    <a:pt x="21" y="195"/>
                  </a:lnTo>
                  <a:lnTo>
                    <a:pt x="6" y="218"/>
                  </a:lnTo>
                  <a:lnTo>
                    <a:pt x="0" y="248"/>
                  </a:lnTo>
                  <a:lnTo>
                    <a:pt x="1" y="266"/>
                  </a:lnTo>
                  <a:lnTo>
                    <a:pt x="11" y="290"/>
                  </a:lnTo>
                  <a:lnTo>
                    <a:pt x="26" y="307"/>
                  </a:lnTo>
                  <a:lnTo>
                    <a:pt x="37" y="313"/>
                  </a:lnTo>
                  <a:lnTo>
                    <a:pt x="28" y="319"/>
                  </a:lnTo>
                  <a:lnTo>
                    <a:pt x="12" y="332"/>
                  </a:lnTo>
                  <a:lnTo>
                    <a:pt x="1" y="350"/>
                  </a:lnTo>
                  <a:lnTo>
                    <a:pt x="0" y="369"/>
                  </a:lnTo>
                  <a:lnTo>
                    <a:pt x="7" y="391"/>
                  </a:lnTo>
                  <a:lnTo>
                    <a:pt x="20" y="407"/>
                  </a:lnTo>
                  <a:lnTo>
                    <a:pt x="39" y="418"/>
                  </a:lnTo>
                  <a:lnTo>
                    <a:pt x="64" y="424"/>
                  </a:lnTo>
                  <a:lnTo>
                    <a:pt x="89" y="420"/>
                  </a:lnTo>
                  <a:lnTo>
                    <a:pt x="103" y="411"/>
                  </a:lnTo>
                  <a:lnTo>
                    <a:pt x="104" y="425"/>
                  </a:lnTo>
                  <a:lnTo>
                    <a:pt x="114" y="445"/>
                  </a:lnTo>
                  <a:lnTo>
                    <a:pt x="142" y="463"/>
                  </a:lnTo>
                  <a:lnTo>
                    <a:pt x="175" y="473"/>
                  </a:lnTo>
                  <a:lnTo>
                    <a:pt x="202" y="470"/>
                  </a:lnTo>
                  <a:lnTo>
                    <a:pt x="219" y="467"/>
                  </a:lnTo>
                  <a:lnTo>
                    <a:pt x="240" y="481"/>
                  </a:lnTo>
                  <a:lnTo>
                    <a:pt x="284" y="492"/>
                  </a:lnTo>
                  <a:lnTo>
                    <a:pt x="333" y="487"/>
                  </a:lnTo>
                  <a:lnTo>
                    <a:pt x="367" y="477"/>
                  </a:lnTo>
                  <a:lnTo>
                    <a:pt x="394" y="460"/>
                  </a:lnTo>
                  <a:lnTo>
                    <a:pt x="410" y="430"/>
                  </a:lnTo>
                  <a:lnTo>
                    <a:pt x="415" y="404"/>
                  </a:lnTo>
                  <a:lnTo>
                    <a:pt x="413" y="376"/>
                  </a:lnTo>
                  <a:lnTo>
                    <a:pt x="402" y="352"/>
                  </a:lnTo>
                  <a:lnTo>
                    <a:pt x="385" y="339"/>
                  </a:lnTo>
                  <a:lnTo>
                    <a:pt x="371" y="331"/>
                  </a:lnTo>
                  <a:lnTo>
                    <a:pt x="383" y="325"/>
                  </a:lnTo>
                  <a:lnTo>
                    <a:pt x="413" y="308"/>
                  </a:lnTo>
                  <a:lnTo>
                    <a:pt x="445" y="276"/>
                  </a:lnTo>
                  <a:lnTo>
                    <a:pt x="463" y="233"/>
                  </a:lnTo>
                  <a:lnTo>
                    <a:pt x="467" y="186"/>
                  </a:lnTo>
                  <a:lnTo>
                    <a:pt x="456" y="145"/>
                  </a:lnTo>
                  <a:lnTo>
                    <a:pt x="418" y="101"/>
                  </a:lnTo>
                  <a:lnTo>
                    <a:pt x="391" y="82"/>
                  </a:lnTo>
                  <a:lnTo>
                    <a:pt x="367" y="76"/>
                  </a:lnTo>
                  <a:lnTo>
                    <a:pt x="364" y="60"/>
                  </a:lnTo>
                  <a:lnTo>
                    <a:pt x="358" y="46"/>
                  </a:lnTo>
                  <a:lnTo>
                    <a:pt x="345" y="31"/>
                  </a:lnTo>
                  <a:lnTo>
                    <a:pt x="328" y="20"/>
                  </a:lnTo>
                  <a:lnTo>
                    <a:pt x="304" y="7"/>
                  </a:lnTo>
                  <a:lnTo>
                    <a:pt x="271" y="0"/>
                  </a:lnTo>
                  <a:lnTo>
                    <a:pt x="233" y="2"/>
                  </a:lnTo>
                  <a:lnTo>
                    <a:pt x="188" y="16"/>
                  </a:lnTo>
                  <a:lnTo>
                    <a:pt x="158" y="38"/>
                  </a:lnTo>
                  <a:lnTo>
                    <a:pt x="142" y="54"/>
                  </a:lnTo>
                  <a:lnTo>
                    <a:pt x="128" y="76"/>
                  </a:lnTo>
                  <a:lnTo>
                    <a:pt x="118" y="99"/>
                  </a:lnTo>
                  <a:lnTo>
                    <a:pt x="113" y="123"/>
                  </a:lnTo>
                  <a:lnTo>
                    <a:pt x="112" y="144"/>
                  </a:lnTo>
                  <a:lnTo>
                    <a:pt x="115" y="162"/>
                  </a:lnTo>
                  <a:lnTo>
                    <a:pt x="118" y="17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7" name="Freeform 229"/>
            <p:cNvSpPr>
              <a:spLocks/>
            </p:cNvSpPr>
            <p:nvPr/>
          </p:nvSpPr>
          <p:spPr bwMode="auto">
            <a:xfrm>
              <a:off x="3757" y="3503"/>
              <a:ext cx="77" cy="20"/>
            </a:xfrm>
            <a:custGeom>
              <a:avLst/>
              <a:gdLst>
                <a:gd name="T0" fmla="*/ 30 w 81"/>
                <a:gd name="T1" fmla="*/ 0 h 21"/>
                <a:gd name="T2" fmla="*/ 27 w 81"/>
                <a:gd name="T3" fmla="*/ 6 h 21"/>
                <a:gd name="T4" fmla="*/ 25 w 81"/>
                <a:gd name="T5" fmla="*/ 10 h 21"/>
                <a:gd name="T6" fmla="*/ 23 w 81"/>
                <a:gd name="T7" fmla="*/ 10 h 21"/>
                <a:gd name="T8" fmla="*/ 20 w 81"/>
                <a:gd name="T9" fmla="*/ 10 h 21"/>
                <a:gd name="T10" fmla="*/ 16 w 81"/>
                <a:gd name="T11" fmla="*/ 10 h 21"/>
                <a:gd name="T12" fmla="*/ 13 w 81"/>
                <a:gd name="T13" fmla="*/ 10 h 21"/>
                <a:gd name="T14" fmla="*/ 10 w 81"/>
                <a:gd name="T15" fmla="*/ 10 h 21"/>
                <a:gd name="T16" fmla="*/ 10 w 81"/>
                <a:gd name="T17" fmla="*/ 10 h 21"/>
                <a:gd name="T18" fmla="*/ 10 w 81"/>
                <a:gd name="T19" fmla="*/ 10 h 21"/>
                <a:gd name="T20" fmla="*/ 0 w 81"/>
                <a:gd name="T21" fmla="*/ 10 h 21"/>
                <a:gd name="T22" fmla="*/ 0 w 81"/>
                <a:gd name="T23" fmla="*/ 10 h 21"/>
                <a:gd name="T24" fmla="*/ 10 w 81"/>
                <a:gd name="T25" fmla="*/ 10 h 21"/>
                <a:gd name="T26" fmla="*/ 10 w 81"/>
                <a:gd name="T27" fmla="*/ 10 h 21"/>
                <a:gd name="T28" fmla="*/ 10 w 81"/>
                <a:gd name="T29" fmla="*/ 10 h 21"/>
                <a:gd name="T30" fmla="*/ 13 w 81"/>
                <a:gd name="T31" fmla="*/ 10 h 21"/>
                <a:gd name="T32" fmla="*/ 17 w 81"/>
                <a:gd name="T33" fmla="*/ 10 h 21"/>
                <a:gd name="T34" fmla="*/ 21 w 81"/>
                <a:gd name="T35" fmla="*/ 10 h 21"/>
                <a:gd name="T36" fmla="*/ 23 w 81"/>
                <a:gd name="T37" fmla="*/ 10 h 21"/>
                <a:gd name="T38" fmla="*/ 26 w 81"/>
                <a:gd name="T39" fmla="*/ 8 h 21"/>
                <a:gd name="T40" fmla="*/ 27 w 81"/>
                <a:gd name="T41" fmla="*/ 5 h 21"/>
                <a:gd name="T42" fmla="*/ 29 w 81"/>
                <a:gd name="T43" fmla="*/ 0 h 21"/>
                <a:gd name="T44" fmla="*/ 30 w 81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21"/>
                <a:gd name="T71" fmla="*/ 81 w 81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21">
                  <a:moveTo>
                    <a:pt x="80" y="0"/>
                  </a:moveTo>
                  <a:lnTo>
                    <a:pt x="71" y="6"/>
                  </a:lnTo>
                  <a:lnTo>
                    <a:pt x="64" y="10"/>
                  </a:lnTo>
                  <a:lnTo>
                    <a:pt x="57" y="14"/>
                  </a:lnTo>
                  <a:lnTo>
                    <a:pt x="49" y="16"/>
                  </a:lnTo>
                  <a:lnTo>
                    <a:pt x="41" y="18"/>
                  </a:lnTo>
                  <a:lnTo>
                    <a:pt x="34" y="19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18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1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34" y="17"/>
                  </a:lnTo>
                  <a:lnTo>
                    <a:pt x="42" y="16"/>
                  </a:lnTo>
                  <a:lnTo>
                    <a:pt x="50" y="15"/>
                  </a:lnTo>
                  <a:lnTo>
                    <a:pt x="57" y="12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9" y="0"/>
                  </a:lnTo>
                  <a:lnTo>
                    <a:pt x="8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8" name="Freeform 230"/>
            <p:cNvSpPr>
              <a:spLocks/>
            </p:cNvSpPr>
            <p:nvPr/>
          </p:nvSpPr>
          <p:spPr bwMode="auto">
            <a:xfrm>
              <a:off x="3757" y="3503"/>
              <a:ext cx="77" cy="20"/>
            </a:xfrm>
            <a:custGeom>
              <a:avLst/>
              <a:gdLst>
                <a:gd name="T0" fmla="*/ 30 w 81"/>
                <a:gd name="T1" fmla="*/ 0 h 21"/>
                <a:gd name="T2" fmla="*/ 27 w 81"/>
                <a:gd name="T3" fmla="*/ 6 h 21"/>
                <a:gd name="T4" fmla="*/ 25 w 81"/>
                <a:gd name="T5" fmla="*/ 10 h 21"/>
                <a:gd name="T6" fmla="*/ 23 w 81"/>
                <a:gd name="T7" fmla="*/ 10 h 21"/>
                <a:gd name="T8" fmla="*/ 20 w 81"/>
                <a:gd name="T9" fmla="*/ 10 h 21"/>
                <a:gd name="T10" fmla="*/ 16 w 81"/>
                <a:gd name="T11" fmla="*/ 10 h 21"/>
                <a:gd name="T12" fmla="*/ 13 w 81"/>
                <a:gd name="T13" fmla="*/ 10 h 21"/>
                <a:gd name="T14" fmla="*/ 10 w 81"/>
                <a:gd name="T15" fmla="*/ 10 h 21"/>
                <a:gd name="T16" fmla="*/ 10 w 81"/>
                <a:gd name="T17" fmla="*/ 10 h 21"/>
                <a:gd name="T18" fmla="*/ 10 w 81"/>
                <a:gd name="T19" fmla="*/ 10 h 21"/>
                <a:gd name="T20" fmla="*/ 0 w 81"/>
                <a:gd name="T21" fmla="*/ 10 h 21"/>
                <a:gd name="T22" fmla="*/ 0 w 81"/>
                <a:gd name="T23" fmla="*/ 10 h 21"/>
                <a:gd name="T24" fmla="*/ 10 w 81"/>
                <a:gd name="T25" fmla="*/ 10 h 21"/>
                <a:gd name="T26" fmla="*/ 10 w 81"/>
                <a:gd name="T27" fmla="*/ 10 h 21"/>
                <a:gd name="T28" fmla="*/ 10 w 81"/>
                <a:gd name="T29" fmla="*/ 10 h 21"/>
                <a:gd name="T30" fmla="*/ 13 w 81"/>
                <a:gd name="T31" fmla="*/ 10 h 21"/>
                <a:gd name="T32" fmla="*/ 17 w 81"/>
                <a:gd name="T33" fmla="*/ 10 h 21"/>
                <a:gd name="T34" fmla="*/ 21 w 81"/>
                <a:gd name="T35" fmla="*/ 10 h 21"/>
                <a:gd name="T36" fmla="*/ 23 w 81"/>
                <a:gd name="T37" fmla="*/ 10 h 21"/>
                <a:gd name="T38" fmla="*/ 26 w 81"/>
                <a:gd name="T39" fmla="*/ 8 h 21"/>
                <a:gd name="T40" fmla="*/ 27 w 81"/>
                <a:gd name="T41" fmla="*/ 5 h 21"/>
                <a:gd name="T42" fmla="*/ 29 w 81"/>
                <a:gd name="T43" fmla="*/ 0 h 21"/>
                <a:gd name="T44" fmla="*/ 30 w 81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21"/>
                <a:gd name="T71" fmla="*/ 81 w 81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21">
                  <a:moveTo>
                    <a:pt x="80" y="0"/>
                  </a:moveTo>
                  <a:lnTo>
                    <a:pt x="71" y="6"/>
                  </a:lnTo>
                  <a:lnTo>
                    <a:pt x="64" y="10"/>
                  </a:lnTo>
                  <a:lnTo>
                    <a:pt x="57" y="14"/>
                  </a:lnTo>
                  <a:lnTo>
                    <a:pt x="49" y="16"/>
                  </a:lnTo>
                  <a:lnTo>
                    <a:pt x="41" y="18"/>
                  </a:lnTo>
                  <a:lnTo>
                    <a:pt x="34" y="19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18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1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34" y="17"/>
                  </a:lnTo>
                  <a:lnTo>
                    <a:pt x="42" y="16"/>
                  </a:lnTo>
                  <a:lnTo>
                    <a:pt x="50" y="15"/>
                  </a:lnTo>
                  <a:lnTo>
                    <a:pt x="57" y="12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9" y="0"/>
                  </a:lnTo>
                  <a:lnTo>
                    <a:pt x="8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39" name="Freeform 231"/>
            <p:cNvSpPr>
              <a:spLocks/>
            </p:cNvSpPr>
            <p:nvPr/>
          </p:nvSpPr>
          <p:spPr bwMode="auto">
            <a:xfrm>
              <a:off x="3680" y="3435"/>
              <a:ext cx="79" cy="16"/>
            </a:xfrm>
            <a:custGeom>
              <a:avLst/>
              <a:gdLst>
                <a:gd name="T0" fmla="*/ 8 w 84"/>
                <a:gd name="T1" fmla="*/ 8 h 17"/>
                <a:gd name="T2" fmla="*/ 8 w 84"/>
                <a:gd name="T3" fmla="*/ 8 h 17"/>
                <a:gd name="T4" fmla="*/ 10 w 84"/>
                <a:gd name="T5" fmla="*/ 8 h 17"/>
                <a:gd name="T6" fmla="*/ 16 w 84"/>
                <a:gd name="T7" fmla="*/ 8 h 17"/>
                <a:gd name="T8" fmla="*/ 20 w 84"/>
                <a:gd name="T9" fmla="*/ 8 h 17"/>
                <a:gd name="T10" fmla="*/ 22 w 84"/>
                <a:gd name="T11" fmla="*/ 6 h 17"/>
                <a:gd name="T12" fmla="*/ 25 w 84"/>
                <a:gd name="T13" fmla="*/ 0 h 17"/>
                <a:gd name="T14" fmla="*/ 26 w 84"/>
                <a:gd name="T15" fmla="*/ 0 h 17"/>
                <a:gd name="T16" fmla="*/ 22 w 84"/>
                <a:gd name="T17" fmla="*/ 4 h 17"/>
                <a:gd name="T18" fmla="*/ 19 w 84"/>
                <a:gd name="T19" fmla="*/ 8 h 17"/>
                <a:gd name="T20" fmla="*/ 16 w 84"/>
                <a:gd name="T21" fmla="*/ 8 h 17"/>
                <a:gd name="T22" fmla="*/ 11 w 84"/>
                <a:gd name="T23" fmla="*/ 8 h 17"/>
                <a:gd name="T24" fmla="*/ 8 w 84"/>
                <a:gd name="T25" fmla="*/ 8 h 17"/>
                <a:gd name="T26" fmla="*/ 8 w 84"/>
                <a:gd name="T27" fmla="*/ 8 h 17"/>
                <a:gd name="T28" fmla="*/ 0 w 84"/>
                <a:gd name="T29" fmla="*/ 8 h 17"/>
                <a:gd name="T30" fmla="*/ 8 w 84"/>
                <a:gd name="T31" fmla="*/ 8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17"/>
                <a:gd name="T50" fmla="*/ 84 w 8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17">
                  <a:moveTo>
                    <a:pt x="10" y="14"/>
                  </a:moveTo>
                  <a:lnTo>
                    <a:pt x="22" y="16"/>
                  </a:lnTo>
                  <a:lnTo>
                    <a:pt x="34" y="15"/>
                  </a:lnTo>
                  <a:lnTo>
                    <a:pt x="47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71" y="4"/>
                  </a:lnTo>
                  <a:lnTo>
                    <a:pt x="59" y="8"/>
                  </a:lnTo>
                  <a:lnTo>
                    <a:pt x="48" y="10"/>
                  </a:lnTo>
                  <a:lnTo>
                    <a:pt x="35" y="13"/>
                  </a:lnTo>
                  <a:lnTo>
                    <a:pt x="22" y="14"/>
                  </a:lnTo>
                  <a:lnTo>
                    <a:pt x="9" y="13"/>
                  </a:lnTo>
                  <a:lnTo>
                    <a:pt x="0" y="12"/>
                  </a:lnTo>
                  <a:lnTo>
                    <a:pt x="10" y="1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0" name="Freeform 232"/>
            <p:cNvSpPr>
              <a:spLocks/>
            </p:cNvSpPr>
            <p:nvPr/>
          </p:nvSpPr>
          <p:spPr bwMode="auto">
            <a:xfrm>
              <a:off x="3680" y="3435"/>
              <a:ext cx="79" cy="16"/>
            </a:xfrm>
            <a:custGeom>
              <a:avLst/>
              <a:gdLst>
                <a:gd name="T0" fmla="*/ 8 w 84"/>
                <a:gd name="T1" fmla="*/ 8 h 17"/>
                <a:gd name="T2" fmla="*/ 8 w 84"/>
                <a:gd name="T3" fmla="*/ 8 h 17"/>
                <a:gd name="T4" fmla="*/ 10 w 84"/>
                <a:gd name="T5" fmla="*/ 8 h 17"/>
                <a:gd name="T6" fmla="*/ 16 w 84"/>
                <a:gd name="T7" fmla="*/ 8 h 17"/>
                <a:gd name="T8" fmla="*/ 20 w 84"/>
                <a:gd name="T9" fmla="*/ 8 h 17"/>
                <a:gd name="T10" fmla="*/ 22 w 84"/>
                <a:gd name="T11" fmla="*/ 6 h 17"/>
                <a:gd name="T12" fmla="*/ 25 w 84"/>
                <a:gd name="T13" fmla="*/ 0 h 17"/>
                <a:gd name="T14" fmla="*/ 26 w 84"/>
                <a:gd name="T15" fmla="*/ 0 h 17"/>
                <a:gd name="T16" fmla="*/ 22 w 84"/>
                <a:gd name="T17" fmla="*/ 4 h 17"/>
                <a:gd name="T18" fmla="*/ 19 w 84"/>
                <a:gd name="T19" fmla="*/ 8 h 17"/>
                <a:gd name="T20" fmla="*/ 16 w 84"/>
                <a:gd name="T21" fmla="*/ 8 h 17"/>
                <a:gd name="T22" fmla="*/ 11 w 84"/>
                <a:gd name="T23" fmla="*/ 8 h 17"/>
                <a:gd name="T24" fmla="*/ 8 w 84"/>
                <a:gd name="T25" fmla="*/ 8 h 17"/>
                <a:gd name="T26" fmla="*/ 8 w 84"/>
                <a:gd name="T27" fmla="*/ 8 h 17"/>
                <a:gd name="T28" fmla="*/ 0 w 84"/>
                <a:gd name="T29" fmla="*/ 8 h 17"/>
                <a:gd name="T30" fmla="*/ 8 w 84"/>
                <a:gd name="T31" fmla="*/ 8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17"/>
                <a:gd name="T50" fmla="*/ 84 w 8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17">
                  <a:moveTo>
                    <a:pt x="10" y="14"/>
                  </a:moveTo>
                  <a:lnTo>
                    <a:pt x="22" y="16"/>
                  </a:lnTo>
                  <a:lnTo>
                    <a:pt x="34" y="15"/>
                  </a:lnTo>
                  <a:lnTo>
                    <a:pt x="47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71" y="4"/>
                  </a:lnTo>
                  <a:lnTo>
                    <a:pt x="59" y="8"/>
                  </a:lnTo>
                  <a:lnTo>
                    <a:pt x="48" y="10"/>
                  </a:lnTo>
                  <a:lnTo>
                    <a:pt x="35" y="13"/>
                  </a:lnTo>
                  <a:lnTo>
                    <a:pt x="22" y="14"/>
                  </a:lnTo>
                  <a:lnTo>
                    <a:pt x="9" y="13"/>
                  </a:lnTo>
                  <a:lnTo>
                    <a:pt x="0" y="12"/>
                  </a:lnTo>
                  <a:lnTo>
                    <a:pt x="10" y="1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1" name="Freeform 233"/>
            <p:cNvSpPr>
              <a:spLocks/>
            </p:cNvSpPr>
            <p:nvPr/>
          </p:nvSpPr>
          <p:spPr bwMode="auto">
            <a:xfrm>
              <a:off x="3469" y="3470"/>
              <a:ext cx="160" cy="29"/>
            </a:xfrm>
            <a:custGeom>
              <a:avLst/>
              <a:gdLst>
                <a:gd name="T0" fmla="*/ 4 w 169"/>
                <a:gd name="T1" fmla="*/ 7 h 31"/>
                <a:gd name="T2" fmla="*/ 6 w 169"/>
                <a:gd name="T3" fmla="*/ 7 h 31"/>
                <a:gd name="T4" fmla="*/ 9 w 169"/>
                <a:gd name="T5" fmla="*/ 7 h 31"/>
                <a:gd name="T6" fmla="*/ 9 w 169"/>
                <a:gd name="T7" fmla="*/ 7 h 31"/>
                <a:gd name="T8" fmla="*/ 15 w 169"/>
                <a:gd name="T9" fmla="*/ 7 h 31"/>
                <a:gd name="T10" fmla="*/ 20 w 169"/>
                <a:gd name="T11" fmla="*/ 7 h 31"/>
                <a:gd name="T12" fmla="*/ 25 w 169"/>
                <a:gd name="T13" fmla="*/ 7 h 31"/>
                <a:gd name="T14" fmla="*/ 28 w 169"/>
                <a:gd name="T15" fmla="*/ 7 h 31"/>
                <a:gd name="T16" fmla="*/ 34 w 169"/>
                <a:gd name="T17" fmla="*/ 7 h 31"/>
                <a:gd name="T18" fmla="*/ 39 w 169"/>
                <a:gd name="T19" fmla="*/ 7 h 31"/>
                <a:gd name="T20" fmla="*/ 43 w 169"/>
                <a:gd name="T21" fmla="*/ 7 h 31"/>
                <a:gd name="T22" fmla="*/ 48 w 169"/>
                <a:gd name="T23" fmla="*/ 7 h 31"/>
                <a:gd name="T24" fmla="*/ 53 w 169"/>
                <a:gd name="T25" fmla="*/ 7 h 31"/>
                <a:gd name="T26" fmla="*/ 56 w 169"/>
                <a:gd name="T27" fmla="*/ 7 h 31"/>
                <a:gd name="T28" fmla="*/ 57 w 169"/>
                <a:gd name="T29" fmla="*/ 6 h 31"/>
                <a:gd name="T30" fmla="*/ 58 w 169"/>
                <a:gd name="T31" fmla="*/ 4 h 31"/>
                <a:gd name="T32" fmla="*/ 59 w 169"/>
                <a:gd name="T33" fmla="*/ 0 h 31"/>
                <a:gd name="T34" fmla="*/ 60 w 169"/>
                <a:gd name="T35" fmla="*/ 0 h 31"/>
                <a:gd name="T36" fmla="*/ 58 w 169"/>
                <a:gd name="T37" fmla="*/ 5 h 31"/>
                <a:gd name="T38" fmla="*/ 57 w 169"/>
                <a:gd name="T39" fmla="*/ 7 h 31"/>
                <a:gd name="T40" fmla="*/ 52 w 169"/>
                <a:gd name="T41" fmla="*/ 7 h 31"/>
                <a:gd name="T42" fmla="*/ 47 w 169"/>
                <a:gd name="T43" fmla="*/ 7 h 31"/>
                <a:gd name="T44" fmla="*/ 43 w 169"/>
                <a:gd name="T45" fmla="*/ 7 h 31"/>
                <a:gd name="T46" fmla="*/ 38 w 169"/>
                <a:gd name="T47" fmla="*/ 7 h 31"/>
                <a:gd name="T48" fmla="*/ 33 w 169"/>
                <a:gd name="T49" fmla="*/ 7 h 31"/>
                <a:gd name="T50" fmla="*/ 28 w 169"/>
                <a:gd name="T51" fmla="*/ 7 h 31"/>
                <a:gd name="T52" fmla="*/ 24 w 169"/>
                <a:gd name="T53" fmla="*/ 7 h 31"/>
                <a:gd name="T54" fmla="*/ 20 w 169"/>
                <a:gd name="T55" fmla="*/ 7 h 31"/>
                <a:gd name="T56" fmla="*/ 14 w 169"/>
                <a:gd name="T57" fmla="*/ 7 h 31"/>
                <a:gd name="T58" fmla="*/ 9 w 169"/>
                <a:gd name="T59" fmla="*/ 7 h 31"/>
                <a:gd name="T60" fmla="*/ 9 w 169"/>
                <a:gd name="T61" fmla="*/ 7 h 31"/>
                <a:gd name="T62" fmla="*/ 5 w 169"/>
                <a:gd name="T63" fmla="*/ 7 h 31"/>
                <a:gd name="T64" fmla="*/ 0 w 169"/>
                <a:gd name="T65" fmla="*/ 7 h 31"/>
                <a:gd name="T66" fmla="*/ 0 w 169"/>
                <a:gd name="T67" fmla="*/ 7 h 31"/>
                <a:gd name="T68" fmla="*/ 4 w 169"/>
                <a:gd name="T69" fmla="*/ 7 h 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9"/>
                <a:gd name="T106" fmla="*/ 0 h 31"/>
                <a:gd name="T107" fmla="*/ 169 w 169"/>
                <a:gd name="T108" fmla="*/ 31 h 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9" h="31">
                  <a:moveTo>
                    <a:pt x="4" y="11"/>
                  </a:moveTo>
                  <a:lnTo>
                    <a:pt x="6" y="13"/>
                  </a:lnTo>
                  <a:lnTo>
                    <a:pt x="14" y="16"/>
                  </a:lnTo>
                  <a:lnTo>
                    <a:pt x="27" y="21"/>
                  </a:lnTo>
                  <a:lnTo>
                    <a:pt x="40" y="24"/>
                  </a:lnTo>
                  <a:lnTo>
                    <a:pt x="54" y="26"/>
                  </a:lnTo>
                  <a:lnTo>
                    <a:pt x="68" y="28"/>
                  </a:lnTo>
                  <a:lnTo>
                    <a:pt x="81" y="28"/>
                  </a:lnTo>
                  <a:lnTo>
                    <a:pt x="94" y="27"/>
                  </a:lnTo>
                  <a:lnTo>
                    <a:pt x="109" y="25"/>
                  </a:lnTo>
                  <a:lnTo>
                    <a:pt x="122" y="22"/>
                  </a:lnTo>
                  <a:lnTo>
                    <a:pt x="135" y="18"/>
                  </a:lnTo>
                  <a:lnTo>
                    <a:pt x="148" y="13"/>
                  </a:lnTo>
                  <a:lnTo>
                    <a:pt x="156" y="9"/>
                  </a:lnTo>
                  <a:lnTo>
                    <a:pt x="160" y="6"/>
                  </a:lnTo>
                  <a:lnTo>
                    <a:pt x="163" y="4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60" y="8"/>
                  </a:lnTo>
                  <a:lnTo>
                    <a:pt x="147" y="15"/>
                  </a:lnTo>
                  <a:lnTo>
                    <a:pt x="134" y="20"/>
                  </a:lnTo>
                  <a:lnTo>
                    <a:pt x="121" y="24"/>
                  </a:lnTo>
                  <a:lnTo>
                    <a:pt x="107" y="27"/>
                  </a:lnTo>
                  <a:lnTo>
                    <a:pt x="93" y="29"/>
                  </a:lnTo>
                  <a:lnTo>
                    <a:pt x="80" y="30"/>
                  </a:lnTo>
                  <a:lnTo>
                    <a:pt x="66" y="30"/>
                  </a:lnTo>
                  <a:lnTo>
                    <a:pt x="52" y="28"/>
                  </a:lnTo>
                  <a:lnTo>
                    <a:pt x="38" y="25"/>
                  </a:lnTo>
                  <a:lnTo>
                    <a:pt x="26" y="22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4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2" name="Freeform 234"/>
            <p:cNvSpPr>
              <a:spLocks/>
            </p:cNvSpPr>
            <p:nvPr/>
          </p:nvSpPr>
          <p:spPr bwMode="auto">
            <a:xfrm>
              <a:off x="3469" y="3470"/>
              <a:ext cx="160" cy="29"/>
            </a:xfrm>
            <a:custGeom>
              <a:avLst/>
              <a:gdLst>
                <a:gd name="T0" fmla="*/ 4 w 169"/>
                <a:gd name="T1" fmla="*/ 7 h 31"/>
                <a:gd name="T2" fmla="*/ 6 w 169"/>
                <a:gd name="T3" fmla="*/ 7 h 31"/>
                <a:gd name="T4" fmla="*/ 9 w 169"/>
                <a:gd name="T5" fmla="*/ 7 h 31"/>
                <a:gd name="T6" fmla="*/ 9 w 169"/>
                <a:gd name="T7" fmla="*/ 7 h 31"/>
                <a:gd name="T8" fmla="*/ 15 w 169"/>
                <a:gd name="T9" fmla="*/ 7 h 31"/>
                <a:gd name="T10" fmla="*/ 20 w 169"/>
                <a:gd name="T11" fmla="*/ 7 h 31"/>
                <a:gd name="T12" fmla="*/ 25 w 169"/>
                <a:gd name="T13" fmla="*/ 7 h 31"/>
                <a:gd name="T14" fmla="*/ 28 w 169"/>
                <a:gd name="T15" fmla="*/ 7 h 31"/>
                <a:gd name="T16" fmla="*/ 34 w 169"/>
                <a:gd name="T17" fmla="*/ 7 h 31"/>
                <a:gd name="T18" fmla="*/ 39 w 169"/>
                <a:gd name="T19" fmla="*/ 7 h 31"/>
                <a:gd name="T20" fmla="*/ 43 w 169"/>
                <a:gd name="T21" fmla="*/ 7 h 31"/>
                <a:gd name="T22" fmla="*/ 48 w 169"/>
                <a:gd name="T23" fmla="*/ 7 h 31"/>
                <a:gd name="T24" fmla="*/ 53 w 169"/>
                <a:gd name="T25" fmla="*/ 7 h 31"/>
                <a:gd name="T26" fmla="*/ 56 w 169"/>
                <a:gd name="T27" fmla="*/ 7 h 31"/>
                <a:gd name="T28" fmla="*/ 57 w 169"/>
                <a:gd name="T29" fmla="*/ 6 h 31"/>
                <a:gd name="T30" fmla="*/ 58 w 169"/>
                <a:gd name="T31" fmla="*/ 4 h 31"/>
                <a:gd name="T32" fmla="*/ 59 w 169"/>
                <a:gd name="T33" fmla="*/ 0 h 31"/>
                <a:gd name="T34" fmla="*/ 60 w 169"/>
                <a:gd name="T35" fmla="*/ 0 h 31"/>
                <a:gd name="T36" fmla="*/ 58 w 169"/>
                <a:gd name="T37" fmla="*/ 5 h 31"/>
                <a:gd name="T38" fmla="*/ 57 w 169"/>
                <a:gd name="T39" fmla="*/ 7 h 31"/>
                <a:gd name="T40" fmla="*/ 52 w 169"/>
                <a:gd name="T41" fmla="*/ 7 h 31"/>
                <a:gd name="T42" fmla="*/ 47 w 169"/>
                <a:gd name="T43" fmla="*/ 7 h 31"/>
                <a:gd name="T44" fmla="*/ 43 w 169"/>
                <a:gd name="T45" fmla="*/ 7 h 31"/>
                <a:gd name="T46" fmla="*/ 38 w 169"/>
                <a:gd name="T47" fmla="*/ 7 h 31"/>
                <a:gd name="T48" fmla="*/ 33 w 169"/>
                <a:gd name="T49" fmla="*/ 7 h 31"/>
                <a:gd name="T50" fmla="*/ 28 w 169"/>
                <a:gd name="T51" fmla="*/ 7 h 31"/>
                <a:gd name="T52" fmla="*/ 24 w 169"/>
                <a:gd name="T53" fmla="*/ 7 h 31"/>
                <a:gd name="T54" fmla="*/ 20 w 169"/>
                <a:gd name="T55" fmla="*/ 7 h 31"/>
                <a:gd name="T56" fmla="*/ 14 w 169"/>
                <a:gd name="T57" fmla="*/ 7 h 31"/>
                <a:gd name="T58" fmla="*/ 9 w 169"/>
                <a:gd name="T59" fmla="*/ 7 h 31"/>
                <a:gd name="T60" fmla="*/ 9 w 169"/>
                <a:gd name="T61" fmla="*/ 7 h 31"/>
                <a:gd name="T62" fmla="*/ 5 w 169"/>
                <a:gd name="T63" fmla="*/ 7 h 31"/>
                <a:gd name="T64" fmla="*/ 0 w 169"/>
                <a:gd name="T65" fmla="*/ 7 h 31"/>
                <a:gd name="T66" fmla="*/ 0 w 169"/>
                <a:gd name="T67" fmla="*/ 7 h 31"/>
                <a:gd name="T68" fmla="*/ 4 w 169"/>
                <a:gd name="T69" fmla="*/ 7 h 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9"/>
                <a:gd name="T106" fmla="*/ 0 h 31"/>
                <a:gd name="T107" fmla="*/ 169 w 169"/>
                <a:gd name="T108" fmla="*/ 31 h 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9" h="31">
                  <a:moveTo>
                    <a:pt x="4" y="11"/>
                  </a:moveTo>
                  <a:lnTo>
                    <a:pt x="6" y="13"/>
                  </a:lnTo>
                  <a:lnTo>
                    <a:pt x="14" y="16"/>
                  </a:lnTo>
                  <a:lnTo>
                    <a:pt x="27" y="21"/>
                  </a:lnTo>
                  <a:lnTo>
                    <a:pt x="40" y="24"/>
                  </a:lnTo>
                  <a:lnTo>
                    <a:pt x="54" y="26"/>
                  </a:lnTo>
                  <a:lnTo>
                    <a:pt x="68" y="28"/>
                  </a:lnTo>
                  <a:lnTo>
                    <a:pt x="81" y="28"/>
                  </a:lnTo>
                  <a:lnTo>
                    <a:pt x="94" y="27"/>
                  </a:lnTo>
                  <a:lnTo>
                    <a:pt x="109" y="25"/>
                  </a:lnTo>
                  <a:lnTo>
                    <a:pt x="122" y="22"/>
                  </a:lnTo>
                  <a:lnTo>
                    <a:pt x="135" y="18"/>
                  </a:lnTo>
                  <a:lnTo>
                    <a:pt x="148" y="13"/>
                  </a:lnTo>
                  <a:lnTo>
                    <a:pt x="156" y="9"/>
                  </a:lnTo>
                  <a:lnTo>
                    <a:pt x="160" y="6"/>
                  </a:lnTo>
                  <a:lnTo>
                    <a:pt x="163" y="4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60" y="8"/>
                  </a:lnTo>
                  <a:lnTo>
                    <a:pt x="147" y="15"/>
                  </a:lnTo>
                  <a:lnTo>
                    <a:pt x="134" y="20"/>
                  </a:lnTo>
                  <a:lnTo>
                    <a:pt x="121" y="24"/>
                  </a:lnTo>
                  <a:lnTo>
                    <a:pt x="107" y="27"/>
                  </a:lnTo>
                  <a:lnTo>
                    <a:pt x="93" y="29"/>
                  </a:lnTo>
                  <a:lnTo>
                    <a:pt x="80" y="30"/>
                  </a:lnTo>
                  <a:lnTo>
                    <a:pt x="66" y="30"/>
                  </a:lnTo>
                  <a:lnTo>
                    <a:pt x="52" y="28"/>
                  </a:lnTo>
                  <a:lnTo>
                    <a:pt x="38" y="25"/>
                  </a:lnTo>
                  <a:lnTo>
                    <a:pt x="26" y="22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4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3" name="Freeform 235"/>
            <p:cNvSpPr>
              <a:spLocks/>
            </p:cNvSpPr>
            <p:nvPr/>
          </p:nvSpPr>
          <p:spPr bwMode="auto">
            <a:xfrm>
              <a:off x="3444" y="3468"/>
              <a:ext cx="26" cy="57"/>
            </a:xfrm>
            <a:custGeom>
              <a:avLst/>
              <a:gdLst>
                <a:gd name="T0" fmla="*/ 13 w 27"/>
                <a:gd name="T1" fmla="*/ 0 h 61"/>
                <a:gd name="T2" fmla="*/ 13 w 27"/>
                <a:gd name="T3" fmla="*/ 3 h 61"/>
                <a:gd name="T4" fmla="*/ 13 w 27"/>
                <a:gd name="T5" fmla="*/ 6 h 61"/>
                <a:gd name="T6" fmla="*/ 13 w 27"/>
                <a:gd name="T7" fmla="*/ 7 h 61"/>
                <a:gd name="T8" fmla="*/ 13 w 27"/>
                <a:gd name="T9" fmla="*/ 7 h 61"/>
                <a:gd name="T10" fmla="*/ 13 w 27"/>
                <a:gd name="T11" fmla="*/ 7 h 61"/>
                <a:gd name="T12" fmla="*/ 13 w 27"/>
                <a:gd name="T13" fmla="*/ 7 h 61"/>
                <a:gd name="T14" fmla="*/ 13 w 27"/>
                <a:gd name="T15" fmla="*/ 7 h 61"/>
                <a:gd name="T16" fmla="*/ 13 w 27"/>
                <a:gd name="T17" fmla="*/ 9 h 61"/>
                <a:gd name="T18" fmla="*/ 13 w 27"/>
                <a:gd name="T19" fmla="*/ 11 h 61"/>
                <a:gd name="T20" fmla="*/ 13 w 27"/>
                <a:gd name="T21" fmla="*/ 12 h 61"/>
                <a:gd name="T22" fmla="*/ 13 w 27"/>
                <a:gd name="T23" fmla="*/ 14 h 61"/>
                <a:gd name="T24" fmla="*/ 9 w 27"/>
                <a:gd name="T25" fmla="*/ 15 h 61"/>
                <a:gd name="T26" fmla="*/ 4 w 27"/>
                <a:gd name="T27" fmla="*/ 16 h 61"/>
                <a:gd name="T28" fmla="*/ 0 w 27"/>
                <a:gd name="T29" fmla="*/ 17 h 61"/>
                <a:gd name="T30" fmla="*/ 0 w 27"/>
                <a:gd name="T31" fmla="*/ 17 h 61"/>
                <a:gd name="T32" fmla="*/ 5 w 27"/>
                <a:gd name="T33" fmla="*/ 16 h 61"/>
                <a:gd name="T34" fmla="*/ 8 w 27"/>
                <a:gd name="T35" fmla="*/ 15 h 61"/>
                <a:gd name="T36" fmla="*/ 11 w 27"/>
                <a:gd name="T37" fmla="*/ 14 h 61"/>
                <a:gd name="T38" fmla="*/ 13 w 27"/>
                <a:gd name="T39" fmla="*/ 12 h 61"/>
                <a:gd name="T40" fmla="*/ 13 w 27"/>
                <a:gd name="T41" fmla="*/ 11 h 61"/>
                <a:gd name="T42" fmla="*/ 13 w 27"/>
                <a:gd name="T43" fmla="*/ 9 h 61"/>
                <a:gd name="T44" fmla="*/ 13 w 27"/>
                <a:gd name="T45" fmla="*/ 7 h 61"/>
                <a:gd name="T46" fmla="*/ 13 w 27"/>
                <a:gd name="T47" fmla="*/ 7 h 61"/>
                <a:gd name="T48" fmla="*/ 13 w 27"/>
                <a:gd name="T49" fmla="*/ 7 h 61"/>
                <a:gd name="T50" fmla="*/ 13 w 27"/>
                <a:gd name="T51" fmla="*/ 7 h 61"/>
                <a:gd name="T52" fmla="*/ 13 w 27"/>
                <a:gd name="T53" fmla="*/ 7 h 61"/>
                <a:gd name="T54" fmla="*/ 13 w 27"/>
                <a:gd name="T55" fmla="*/ 5 h 61"/>
                <a:gd name="T56" fmla="*/ 13 w 27"/>
                <a:gd name="T57" fmla="*/ 2 h 61"/>
                <a:gd name="T58" fmla="*/ 13 w 27"/>
                <a:gd name="T59" fmla="*/ 0 h 61"/>
                <a:gd name="T60" fmla="*/ 13 w 27"/>
                <a:gd name="T61" fmla="*/ 0 h 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"/>
                <a:gd name="T94" fmla="*/ 0 h 61"/>
                <a:gd name="T95" fmla="*/ 27 w 27"/>
                <a:gd name="T96" fmla="*/ 61 h 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" h="61">
                  <a:moveTo>
                    <a:pt x="23" y="0"/>
                  </a:moveTo>
                  <a:lnTo>
                    <a:pt x="24" y="3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6" y="16"/>
                  </a:lnTo>
                  <a:lnTo>
                    <a:pt x="25" y="21"/>
                  </a:lnTo>
                  <a:lnTo>
                    <a:pt x="24" y="25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39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9" y="52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11" y="47"/>
                  </a:lnTo>
                  <a:lnTo>
                    <a:pt x="14" y="42"/>
                  </a:lnTo>
                  <a:lnTo>
                    <a:pt x="17" y="38"/>
                  </a:lnTo>
                  <a:lnTo>
                    <a:pt x="19" y="34"/>
                  </a:lnTo>
                  <a:lnTo>
                    <a:pt x="20" y="30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4" y="1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4" name="Freeform 236"/>
            <p:cNvSpPr>
              <a:spLocks/>
            </p:cNvSpPr>
            <p:nvPr/>
          </p:nvSpPr>
          <p:spPr bwMode="auto">
            <a:xfrm>
              <a:off x="3444" y="3468"/>
              <a:ext cx="26" cy="57"/>
            </a:xfrm>
            <a:custGeom>
              <a:avLst/>
              <a:gdLst>
                <a:gd name="T0" fmla="*/ 13 w 27"/>
                <a:gd name="T1" fmla="*/ 0 h 61"/>
                <a:gd name="T2" fmla="*/ 13 w 27"/>
                <a:gd name="T3" fmla="*/ 3 h 61"/>
                <a:gd name="T4" fmla="*/ 13 w 27"/>
                <a:gd name="T5" fmla="*/ 6 h 61"/>
                <a:gd name="T6" fmla="*/ 13 w 27"/>
                <a:gd name="T7" fmla="*/ 7 h 61"/>
                <a:gd name="T8" fmla="*/ 13 w 27"/>
                <a:gd name="T9" fmla="*/ 7 h 61"/>
                <a:gd name="T10" fmla="*/ 13 w 27"/>
                <a:gd name="T11" fmla="*/ 7 h 61"/>
                <a:gd name="T12" fmla="*/ 13 w 27"/>
                <a:gd name="T13" fmla="*/ 7 h 61"/>
                <a:gd name="T14" fmla="*/ 13 w 27"/>
                <a:gd name="T15" fmla="*/ 7 h 61"/>
                <a:gd name="T16" fmla="*/ 13 w 27"/>
                <a:gd name="T17" fmla="*/ 9 h 61"/>
                <a:gd name="T18" fmla="*/ 13 w 27"/>
                <a:gd name="T19" fmla="*/ 11 h 61"/>
                <a:gd name="T20" fmla="*/ 13 w 27"/>
                <a:gd name="T21" fmla="*/ 12 h 61"/>
                <a:gd name="T22" fmla="*/ 13 w 27"/>
                <a:gd name="T23" fmla="*/ 14 h 61"/>
                <a:gd name="T24" fmla="*/ 9 w 27"/>
                <a:gd name="T25" fmla="*/ 15 h 61"/>
                <a:gd name="T26" fmla="*/ 4 w 27"/>
                <a:gd name="T27" fmla="*/ 16 h 61"/>
                <a:gd name="T28" fmla="*/ 0 w 27"/>
                <a:gd name="T29" fmla="*/ 17 h 61"/>
                <a:gd name="T30" fmla="*/ 0 w 27"/>
                <a:gd name="T31" fmla="*/ 17 h 61"/>
                <a:gd name="T32" fmla="*/ 5 w 27"/>
                <a:gd name="T33" fmla="*/ 16 h 61"/>
                <a:gd name="T34" fmla="*/ 8 w 27"/>
                <a:gd name="T35" fmla="*/ 15 h 61"/>
                <a:gd name="T36" fmla="*/ 11 w 27"/>
                <a:gd name="T37" fmla="*/ 14 h 61"/>
                <a:gd name="T38" fmla="*/ 13 w 27"/>
                <a:gd name="T39" fmla="*/ 12 h 61"/>
                <a:gd name="T40" fmla="*/ 13 w 27"/>
                <a:gd name="T41" fmla="*/ 11 h 61"/>
                <a:gd name="T42" fmla="*/ 13 w 27"/>
                <a:gd name="T43" fmla="*/ 9 h 61"/>
                <a:gd name="T44" fmla="*/ 13 w 27"/>
                <a:gd name="T45" fmla="*/ 7 h 61"/>
                <a:gd name="T46" fmla="*/ 13 w 27"/>
                <a:gd name="T47" fmla="*/ 7 h 61"/>
                <a:gd name="T48" fmla="*/ 13 w 27"/>
                <a:gd name="T49" fmla="*/ 7 h 61"/>
                <a:gd name="T50" fmla="*/ 13 w 27"/>
                <a:gd name="T51" fmla="*/ 7 h 61"/>
                <a:gd name="T52" fmla="*/ 13 w 27"/>
                <a:gd name="T53" fmla="*/ 7 h 61"/>
                <a:gd name="T54" fmla="*/ 13 w 27"/>
                <a:gd name="T55" fmla="*/ 5 h 61"/>
                <a:gd name="T56" fmla="*/ 13 w 27"/>
                <a:gd name="T57" fmla="*/ 2 h 61"/>
                <a:gd name="T58" fmla="*/ 13 w 27"/>
                <a:gd name="T59" fmla="*/ 0 h 61"/>
                <a:gd name="T60" fmla="*/ 13 w 27"/>
                <a:gd name="T61" fmla="*/ 0 h 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"/>
                <a:gd name="T94" fmla="*/ 0 h 61"/>
                <a:gd name="T95" fmla="*/ 27 w 27"/>
                <a:gd name="T96" fmla="*/ 61 h 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" h="61">
                  <a:moveTo>
                    <a:pt x="23" y="0"/>
                  </a:moveTo>
                  <a:lnTo>
                    <a:pt x="24" y="3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6" y="16"/>
                  </a:lnTo>
                  <a:lnTo>
                    <a:pt x="25" y="21"/>
                  </a:lnTo>
                  <a:lnTo>
                    <a:pt x="24" y="25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39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9" y="52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11" y="47"/>
                  </a:lnTo>
                  <a:lnTo>
                    <a:pt x="14" y="42"/>
                  </a:lnTo>
                  <a:lnTo>
                    <a:pt x="17" y="38"/>
                  </a:lnTo>
                  <a:lnTo>
                    <a:pt x="19" y="34"/>
                  </a:lnTo>
                  <a:lnTo>
                    <a:pt x="20" y="30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4" y="1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5" name="Freeform 237"/>
            <p:cNvSpPr>
              <a:spLocks/>
            </p:cNvSpPr>
            <p:nvPr/>
          </p:nvSpPr>
          <p:spPr bwMode="auto">
            <a:xfrm>
              <a:off x="3556" y="3489"/>
              <a:ext cx="45" cy="86"/>
            </a:xfrm>
            <a:custGeom>
              <a:avLst/>
              <a:gdLst>
                <a:gd name="T0" fmla="*/ 19 w 47"/>
                <a:gd name="T1" fmla="*/ 0 h 92"/>
                <a:gd name="T2" fmla="*/ 20 w 47"/>
                <a:gd name="T3" fmla="*/ 7 h 92"/>
                <a:gd name="T4" fmla="*/ 21 w 47"/>
                <a:gd name="T5" fmla="*/ 7 h 92"/>
                <a:gd name="T6" fmla="*/ 21 w 47"/>
                <a:gd name="T7" fmla="*/ 7 h 92"/>
                <a:gd name="T8" fmla="*/ 21 w 47"/>
                <a:gd name="T9" fmla="*/ 7 h 92"/>
                <a:gd name="T10" fmla="*/ 20 w 47"/>
                <a:gd name="T11" fmla="*/ 9 h 92"/>
                <a:gd name="T12" fmla="*/ 20 w 47"/>
                <a:gd name="T13" fmla="*/ 12 h 92"/>
                <a:gd name="T14" fmla="*/ 19 w 47"/>
                <a:gd name="T15" fmla="*/ 14 h 92"/>
                <a:gd name="T16" fmla="*/ 17 w 47"/>
                <a:gd name="T17" fmla="*/ 16 h 92"/>
                <a:gd name="T18" fmla="*/ 16 w 47"/>
                <a:gd name="T19" fmla="*/ 17 h 92"/>
                <a:gd name="T20" fmla="*/ 12 w 47"/>
                <a:gd name="T21" fmla="*/ 19 h 92"/>
                <a:gd name="T22" fmla="*/ 11 w 47"/>
                <a:gd name="T23" fmla="*/ 20 h 92"/>
                <a:gd name="T24" fmla="*/ 11 w 47"/>
                <a:gd name="T25" fmla="*/ 21 h 92"/>
                <a:gd name="T26" fmla="*/ 11 w 47"/>
                <a:gd name="T27" fmla="*/ 22 h 92"/>
                <a:gd name="T28" fmla="*/ 11 w 47"/>
                <a:gd name="T29" fmla="*/ 22 h 92"/>
                <a:gd name="T30" fmla="*/ 7 w 47"/>
                <a:gd name="T31" fmla="*/ 24 h 92"/>
                <a:gd name="T32" fmla="*/ 1 w 47"/>
                <a:gd name="T33" fmla="*/ 26 h 92"/>
                <a:gd name="T34" fmla="*/ 0 w 47"/>
                <a:gd name="T35" fmla="*/ 25 h 92"/>
                <a:gd name="T36" fmla="*/ 2 w 47"/>
                <a:gd name="T37" fmla="*/ 24 h 92"/>
                <a:gd name="T38" fmla="*/ 11 w 47"/>
                <a:gd name="T39" fmla="*/ 22 h 92"/>
                <a:gd name="T40" fmla="*/ 11 w 47"/>
                <a:gd name="T41" fmla="*/ 21 h 92"/>
                <a:gd name="T42" fmla="*/ 11 w 47"/>
                <a:gd name="T43" fmla="*/ 21 h 92"/>
                <a:gd name="T44" fmla="*/ 11 w 47"/>
                <a:gd name="T45" fmla="*/ 20 h 92"/>
                <a:gd name="T46" fmla="*/ 11 w 47"/>
                <a:gd name="T47" fmla="*/ 18 h 92"/>
                <a:gd name="T48" fmla="*/ 14 w 47"/>
                <a:gd name="T49" fmla="*/ 17 h 92"/>
                <a:gd name="T50" fmla="*/ 16 w 47"/>
                <a:gd name="T51" fmla="*/ 16 h 92"/>
                <a:gd name="T52" fmla="*/ 18 w 47"/>
                <a:gd name="T53" fmla="*/ 14 h 92"/>
                <a:gd name="T54" fmla="*/ 19 w 47"/>
                <a:gd name="T55" fmla="*/ 12 h 92"/>
                <a:gd name="T56" fmla="*/ 20 w 47"/>
                <a:gd name="T57" fmla="*/ 9 h 92"/>
                <a:gd name="T58" fmla="*/ 20 w 47"/>
                <a:gd name="T59" fmla="*/ 7 h 92"/>
                <a:gd name="T60" fmla="*/ 20 w 47"/>
                <a:gd name="T61" fmla="*/ 7 h 92"/>
                <a:gd name="T62" fmla="*/ 20 w 47"/>
                <a:gd name="T63" fmla="*/ 7 h 92"/>
                <a:gd name="T64" fmla="*/ 19 w 47"/>
                <a:gd name="T65" fmla="*/ 7 h 92"/>
                <a:gd name="T66" fmla="*/ 18 w 47"/>
                <a:gd name="T67" fmla="*/ 1 h 92"/>
                <a:gd name="T68" fmla="*/ 19 w 4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"/>
                <a:gd name="T106" fmla="*/ 0 h 92"/>
                <a:gd name="T107" fmla="*/ 47 w 4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" h="92">
                  <a:moveTo>
                    <a:pt x="42" y="0"/>
                  </a:moveTo>
                  <a:lnTo>
                    <a:pt x="44" y="8"/>
                  </a:lnTo>
                  <a:lnTo>
                    <a:pt x="45" y="14"/>
                  </a:lnTo>
                  <a:lnTo>
                    <a:pt x="46" y="21"/>
                  </a:lnTo>
                  <a:lnTo>
                    <a:pt x="45" y="27"/>
                  </a:lnTo>
                  <a:lnTo>
                    <a:pt x="44" y="34"/>
                  </a:lnTo>
                  <a:lnTo>
                    <a:pt x="43" y="40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5" y="58"/>
                  </a:lnTo>
                  <a:lnTo>
                    <a:pt x="31" y="64"/>
                  </a:lnTo>
                  <a:lnTo>
                    <a:pt x="28" y="69"/>
                  </a:lnTo>
                  <a:lnTo>
                    <a:pt x="23" y="74"/>
                  </a:lnTo>
                  <a:lnTo>
                    <a:pt x="19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1" y="91"/>
                  </a:lnTo>
                  <a:lnTo>
                    <a:pt x="0" y="89"/>
                  </a:lnTo>
                  <a:lnTo>
                    <a:pt x="2" y="87"/>
                  </a:lnTo>
                  <a:lnTo>
                    <a:pt x="11" y="82"/>
                  </a:lnTo>
                  <a:lnTo>
                    <a:pt x="16" y="77"/>
                  </a:lnTo>
                  <a:lnTo>
                    <a:pt x="21" y="74"/>
                  </a:lnTo>
                  <a:lnTo>
                    <a:pt x="26" y="68"/>
                  </a:lnTo>
                  <a:lnTo>
                    <a:pt x="30" y="63"/>
                  </a:lnTo>
                  <a:lnTo>
                    <a:pt x="33" y="58"/>
                  </a:lnTo>
                  <a:lnTo>
                    <a:pt x="36" y="52"/>
                  </a:lnTo>
                  <a:lnTo>
                    <a:pt x="39" y="47"/>
                  </a:lnTo>
                  <a:lnTo>
                    <a:pt x="41" y="41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8"/>
                  </a:lnTo>
                  <a:lnTo>
                    <a:pt x="40" y="1"/>
                  </a:lnTo>
                  <a:lnTo>
                    <a:pt x="4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6" name="Freeform 238"/>
            <p:cNvSpPr>
              <a:spLocks/>
            </p:cNvSpPr>
            <p:nvPr/>
          </p:nvSpPr>
          <p:spPr bwMode="auto">
            <a:xfrm>
              <a:off x="3556" y="3489"/>
              <a:ext cx="45" cy="86"/>
            </a:xfrm>
            <a:custGeom>
              <a:avLst/>
              <a:gdLst>
                <a:gd name="T0" fmla="*/ 19 w 47"/>
                <a:gd name="T1" fmla="*/ 0 h 92"/>
                <a:gd name="T2" fmla="*/ 20 w 47"/>
                <a:gd name="T3" fmla="*/ 7 h 92"/>
                <a:gd name="T4" fmla="*/ 21 w 47"/>
                <a:gd name="T5" fmla="*/ 7 h 92"/>
                <a:gd name="T6" fmla="*/ 21 w 47"/>
                <a:gd name="T7" fmla="*/ 7 h 92"/>
                <a:gd name="T8" fmla="*/ 21 w 47"/>
                <a:gd name="T9" fmla="*/ 7 h 92"/>
                <a:gd name="T10" fmla="*/ 20 w 47"/>
                <a:gd name="T11" fmla="*/ 9 h 92"/>
                <a:gd name="T12" fmla="*/ 20 w 47"/>
                <a:gd name="T13" fmla="*/ 12 h 92"/>
                <a:gd name="T14" fmla="*/ 19 w 47"/>
                <a:gd name="T15" fmla="*/ 14 h 92"/>
                <a:gd name="T16" fmla="*/ 17 w 47"/>
                <a:gd name="T17" fmla="*/ 16 h 92"/>
                <a:gd name="T18" fmla="*/ 16 w 47"/>
                <a:gd name="T19" fmla="*/ 17 h 92"/>
                <a:gd name="T20" fmla="*/ 12 w 47"/>
                <a:gd name="T21" fmla="*/ 19 h 92"/>
                <a:gd name="T22" fmla="*/ 11 w 47"/>
                <a:gd name="T23" fmla="*/ 20 h 92"/>
                <a:gd name="T24" fmla="*/ 11 w 47"/>
                <a:gd name="T25" fmla="*/ 21 h 92"/>
                <a:gd name="T26" fmla="*/ 11 w 47"/>
                <a:gd name="T27" fmla="*/ 22 h 92"/>
                <a:gd name="T28" fmla="*/ 11 w 47"/>
                <a:gd name="T29" fmla="*/ 22 h 92"/>
                <a:gd name="T30" fmla="*/ 7 w 47"/>
                <a:gd name="T31" fmla="*/ 24 h 92"/>
                <a:gd name="T32" fmla="*/ 1 w 47"/>
                <a:gd name="T33" fmla="*/ 26 h 92"/>
                <a:gd name="T34" fmla="*/ 0 w 47"/>
                <a:gd name="T35" fmla="*/ 25 h 92"/>
                <a:gd name="T36" fmla="*/ 2 w 47"/>
                <a:gd name="T37" fmla="*/ 24 h 92"/>
                <a:gd name="T38" fmla="*/ 11 w 47"/>
                <a:gd name="T39" fmla="*/ 22 h 92"/>
                <a:gd name="T40" fmla="*/ 11 w 47"/>
                <a:gd name="T41" fmla="*/ 21 h 92"/>
                <a:gd name="T42" fmla="*/ 11 w 47"/>
                <a:gd name="T43" fmla="*/ 21 h 92"/>
                <a:gd name="T44" fmla="*/ 11 w 47"/>
                <a:gd name="T45" fmla="*/ 20 h 92"/>
                <a:gd name="T46" fmla="*/ 11 w 47"/>
                <a:gd name="T47" fmla="*/ 18 h 92"/>
                <a:gd name="T48" fmla="*/ 14 w 47"/>
                <a:gd name="T49" fmla="*/ 17 h 92"/>
                <a:gd name="T50" fmla="*/ 16 w 47"/>
                <a:gd name="T51" fmla="*/ 16 h 92"/>
                <a:gd name="T52" fmla="*/ 18 w 47"/>
                <a:gd name="T53" fmla="*/ 14 h 92"/>
                <a:gd name="T54" fmla="*/ 19 w 47"/>
                <a:gd name="T55" fmla="*/ 12 h 92"/>
                <a:gd name="T56" fmla="*/ 20 w 47"/>
                <a:gd name="T57" fmla="*/ 9 h 92"/>
                <a:gd name="T58" fmla="*/ 20 w 47"/>
                <a:gd name="T59" fmla="*/ 7 h 92"/>
                <a:gd name="T60" fmla="*/ 20 w 47"/>
                <a:gd name="T61" fmla="*/ 7 h 92"/>
                <a:gd name="T62" fmla="*/ 20 w 47"/>
                <a:gd name="T63" fmla="*/ 7 h 92"/>
                <a:gd name="T64" fmla="*/ 19 w 47"/>
                <a:gd name="T65" fmla="*/ 7 h 92"/>
                <a:gd name="T66" fmla="*/ 18 w 47"/>
                <a:gd name="T67" fmla="*/ 1 h 92"/>
                <a:gd name="T68" fmla="*/ 19 w 4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"/>
                <a:gd name="T106" fmla="*/ 0 h 92"/>
                <a:gd name="T107" fmla="*/ 47 w 4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" h="92">
                  <a:moveTo>
                    <a:pt x="42" y="0"/>
                  </a:moveTo>
                  <a:lnTo>
                    <a:pt x="44" y="8"/>
                  </a:lnTo>
                  <a:lnTo>
                    <a:pt x="45" y="14"/>
                  </a:lnTo>
                  <a:lnTo>
                    <a:pt x="46" y="21"/>
                  </a:lnTo>
                  <a:lnTo>
                    <a:pt x="45" y="27"/>
                  </a:lnTo>
                  <a:lnTo>
                    <a:pt x="44" y="34"/>
                  </a:lnTo>
                  <a:lnTo>
                    <a:pt x="43" y="40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5" y="58"/>
                  </a:lnTo>
                  <a:lnTo>
                    <a:pt x="31" y="64"/>
                  </a:lnTo>
                  <a:lnTo>
                    <a:pt x="28" y="69"/>
                  </a:lnTo>
                  <a:lnTo>
                    <a:pt x="23" y="74"/>
                  </a:lnTo>
                  <a:lnTo>
                    <a:pt x="19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1" y="91"/>
                  </a:lnTo>
                  <a:lnTo>
                    <a:pt x="0" y="89"/>
                  </a:lnTo>
                  <a:lnTo>
                    <a:pt x="2" y="87"/>
                  </a:lnTo>
                  <a:lnTo>
                    <a:pt x="11" y="82"/>
                  </a:lnTo>
                  <a:lnTo>
                    <a:pt x="16" y="77"/>
                  </a:lnTo>
                  <a:lnTo>
                    <a:pt x="21" y="74"/>
                  </a:lnTo>
                  <a:lnTo>
                    <a:pt x="26" y="68"/>
                  </a:lnTo>
                  <a:lnTo>
                    <a:pt x="30" y="63"/>
                  </a:lnTo>
                  <a:lnTo>
                    <a:pt x="33" y="58"/>
                  </a:lnTo>
                  <a:lnTo>
                    <a:pt x="36" y="52"/>
                  </a:lnTo>
                  <a:lnTo>
                    <a:pt x="39" y="47"/>
                  </a:lnTo>
                  <a:lnTo>
                    <a:pt x="41" y="41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8"/>
                  </a:lnTo>
                  <a:lnTo>
                    <a:pt x="40" y="1"/>
                  </a:lnTo>
                  <a:lnTo>
                    <a:pt x="4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7" name="Freeform 239"/>
            <p:cNvSpPr>
              <a:spLocks/>
            </p:cNvSpPr>
            <p:nvPr/>
          </p:nvSpPr>
          <p:spPr bwMode="auto">
            <a:xfrm>
              <a:off x="3516" y="3326"/>
              <a:ext cx="430" cy="359"/>
            </a:xfrm>
            <a:custGeom>
              <a:avLst/>
              <a:gdLst>
                <a:gd name="T0" fmla="*/ 0 w 453"/>
                <a:gd name="T1" fmla="*/ 91 h 380"/>
                <a:gd name="T2" fmla="*/ 9 w 453"/>
                <a:gd name="T3" fmla="*/ 91 h 380"/>
                <a:gd name="T4" fmla="*/ 18 w 453"/>
                <a:gd name="T5" fmla="*/ 89 h 380"/>
                <a:gd name="T6" fmla="*/ 21 w 453"/>
                <a:gd name="T7" fmla="*/ 92 h 380"/>
                <a:gd name="T8" fmla="*/ 27 w 453"/>
                <a:gd name="T9" fmla="*/ 94 h 380"/>
                <a:gd name="T10" fmla="*/ 37 w 453"/>
                <a:gd name="T11" fmla="*/ 97 h 380"/>
                <a:gd name="T12" fmla="*/ 50 w 453"/>
                <a:gd name="T13" fmla="*/ 97 h 380"/>
                <a:gd name="T14" fmla="*/ 65 w 453"/>
                <a:gd name="T15" fmla="*/ 94 h 380"/>
                <a:gd name="T16" fmla="*/ 76 w 453"/>
                <a:gd name="T17" fmla="*/ 89 h 380"/>
                <a:gd name="T18" fmla="*/ 85 w 453"/>
                <a:gd name="T19" fmla="*/ 82 h 380"/>
                <a:gd name="T20" fmla="*/ 94 w 453"/>
                <a:gd name="T21" fmla="*/ 73 h 380"/>
                <a:gd name="T22" fmla="*/ 98 w 453"/>
                <a:gd name="T23" fmla="*/ 57 h 380"/>
                <a:gd name="T24" fmla="*/ 98 w 453"/>
                <a:gd name="T25" fmla="*/ 47 h 380"/>
                <a:gd name="T26" fmla="*/ 94 w 453"/>
                <a:gd name="T27" fmla="*/ 40 h 380"/>
                <a:gd name="T28" fmla="*/ 100 w 453"/>
                <a:gd name="T29" fmla="*/ 37 h 380"/>
                <a:gd name="T30" fmla="*/ 111 w 453"/>
                <a:gd name="T31" fmla="*/ 29 h 380"/>
                <a:gd name="T32" fmla="*/ 119 w 453"/>
                <a:gd name="T33" fmla="*/ 22 h 380"/>
                <a:gd name="T34" fmla="*/ 125 w 453"/>
                <a:gd name="T35" fmla="*/ 0 h 380"/>
                <a:gd name="T36" fmla="*/ 125 w 453"/>
                <a:gd name="T37" fmla="*/ 9 h 380"/>
                <a:gd name="T38" fmla="*/ 130 w 453"/>
                <a:gd name="T39" fmla="*/ 9 h 380"/>
                <a:gd name="T40" fmla="*/ 133 w 453"/>
                <a:gd name="T41" fmla="*/ 19 h 380"/>
                <a:gd name="T42" fmla="*/ 134 w 453"/>
                <a:gd name="T43" fmla="*/ 23 h 380"/>
                <a:gd name="T44" fmla="*/ 142 w 453"/>
                <a:gd name="T45" fmla="*/ 22 h 380"/>
                <a:gd name="T46" fmla="*/ 149 w 453"/>
                <a:gd name="T47" fmla="*/ 23 h 380"/>
                <a:gd name="T48" fmla="*/ 157 w 453"/>
                <a:gd name="T49" fmla="*/ 27 h 380"/>
                <a:gd name="T50" fmla="*/ 159 w 453"/>
                <a:gd name="T51" fmla="*/ 33 h 380"/>
                <a:gd name="T52" fmla="*/ 162 w 453"/>
                <a:gd name="T53" fmla="*/ 41 h 380"/>
                <a:gd name="T54" fmla="*/ 162 w 453"/>
                <a:gd name="T55" fmla="*/ 45 h 380"/>
                <a:gd name="T56" fmla="*/ 160 w 453"/>
                <a:gd name="T57" fmla="*/ 52 h 380"/>
                <a:gd name="T58" fmla="*/ 158 w 453"/>
                <a:gd name="T59" fmla="*/ 58 h 380"/>
                <a:gd name="T60" fmla="*/ 154 w 453"/>
                <a:gd name="T61" fmla="*/ 63 h 380"/>
                <a:gd name="T62" fmla="*/ 150 w 453"/>
                <a:gd name="T63" fmla="*/ 67 h 380"/>
                <a:gd name="T64" fmla="*/ 155 w 453"/>
                <a:gd name="T65" fmla="*/ 65 h 380"/>
                <a:gd name="T66" fmla="*/ 159 w 453"/>
                <a:gd name="T67" fmla="*/ 65 h 380"/>
                <a:gd name="T68" fmla="*/ 165 w 453"/>
                <a:gd name="T69" fmla="*/ 69 h 380"/>
                <a:gd name="T70" fmla="*/ 166 w 453"/>
                <a:gd name="T71" fmla="*/ 74 h 380"/>
                <a:gd name="T72" fmla="*/ 167 w 453"/>
                <a:gd name="T73" fmla="*/ 79 h 380"/>
                <a:gd name="T74" fmla="*/ 166 w 453"/>
                <a:gd name="T75" fmla="*/ 86 h 380"/>
                <a:gd name="T76" fmla="*/ 166 w 453"/>
                <a:gd name="T77" fmla="*/ 91 h 380"/>
                <a:gd name="T78" fmla="*/ 161 w 453"/>
                <a:gd name="T79" fmla="*/ 96 h 380"/>
                <a:gd name="T80" fmla="*/ 158 w 453"/>
                <a:gd name="T81" fmla="*/ 97 h 380"/>
                <a:gd name="T82" fmla="*/ 152 w 453"/>
                <a:gd name="T83" fmla="*/ 100 h 380"/>
                <a:gd name="T84" fmla="*/ 149 w 453"/>
                <a:gd name="T85" fmla="*/ 101 h 380"/>
                <a:gd name="T86" fmla="*/ 140 w 453"/>
                <a:gd name="T87" fmla="*/ 99 h 380"/>
                <a:gd name="T88" fmla="*/ 135 w 453"/>
                <a:gd name="T89" fmla="*/ 96 h 380"/>
                <a:gd name="T90" fmla="*/ 129 w 453"/>
                <a:gd name="T91" fmla="*/ 102 h 380"/>
                <a:gd name="T92" fmla="*/ 123 w 453"/>
                <a:gd name="T93" fmla="*/ 105 h 380"/>
                <a:gd name="T94" fmla="*/ 114 w 453"/>
                <a:gd name="T95" fmla="*/ 107 h 380"/>
                <a:gd name="T96" fmla="*/ 104 w 453"/>
                <a:gd name="T97" fmla="*/ 108 h 380"/>
                <a:gd name="T98" fmla="*/ 98 w 453"/>
                <a:gd name="T99" fmla="*/ 114 h 380"/>
                <a:gd name="T100" fmla="*/ 86 w 453"/>
                <a:gd name="T101" fmla="*/ 121 h 380"/>
                <a:gd name="T102" fmla="*/ 74 w 453"/>
                <a:gd name="T103" fmla="*/ 128 h 380"/>
                <a:gd name="T104" fmla="*/ 56 w 453"/>
                <a:gd name="T105" fmla="*/ 128 h 380"/>
                <a:gd name="T106" fmla="*/ 37 w 453"/>
                <a:gd name="T107" fmla="*/ 127 h 380"/>
                <a:gd name="T108" fmla="*/ 26 w 453"/>
                <a:gd name="T109" fmla="*/ 121 h 380"/>
                <a:gd name="T110" fmla="*/ 12 w 453"/>
                <a:gd name="T111" fmla="*/ 112 h 380"/>
                <a:gd name="T112" fmla="*/ 9 w 453"/>
                <a:gd name="T113" fmla="*/ 102 h 380"/>
                <a:gd name="T114" fmla="*/ 0 w 453"/>
                <a:gd name="T115" fmla="*/ 91 h 3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3"/>
                <a:gd name="T175" fmla="*/ 0 h 380"/>
                <a:gd name="T176" fmla="*/ 453 w 453"/>
                <a:gd name="T177" fmla="*/ 380 h 38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3" h="380">
                  <a:moveTo>
                    <a:pt x="0" y="268"/>
                  </a:moveTo>
                  <a:lnTo>
                    <a:pt x="22" y="266"/>
                  </a:lnTo>
                  <a:lnTo>
                    <a:pt x="45" y="261"/>
                  </a:lnTo>
                  <a:lnTo>
                    <a:pt x="53" y="270"/>
                  </a:lnTo>
                  <a:lnTo>
                    <a:pt x="73" y="277"/>
                  </a:lnTo>
                  <a:lnTo>
                    <a:pt x="99" y="286"/>
                  </a:lnTo>
                  <a:lnTo>
                    <a:pt x="134" y="286"/>
                  </a:lnTo>
                  <a:lnTo>
                    <a:pt x="175" y="279"/>
                  </a:lnTo>
                  <a:lnTo>
                    <a:pt x="205" y="264"/>
                  </a:lnTo>
                  <a:lnTo>
                    <a:pt x="232" y="241"/>
                  </a:lnTo>
                  <a:lnTo>
                    <a:pt x="251" y="212"/>
                  </a:lnTo>
                  <a:lnTo>
                    <a:pt x="262" y="168"/>
                  </a:lnTo>
                  <a:lnTo>
                    <a:pt x="261" y="138"/>
                  </a:lnTo>
                  <a:lnTo>
                    <a:pt x="253" y="116"/>
                  </a:lnTo>
                  <a:lnTo>
                    <a:pt x="271" y="106"/>
                  </a:lnTo>
                  <a:lnTo>
                    <a:pt x="300" y="85"/>
                  </a:lnTo>
                  <a:lnTo>
                    <a:pt x="319" y="61"/>
                  </a:lnTo>
                  <a:lnTo>
                    <a:pt x="336" y="0"/>
                  </a:lnTo>
                  <a:lnTo>
                    <a:pt x="336" y="16"/>
                  </a:lnTo>
                  <a:lnTo>
                    <a:pt x="352" y="29"/>
                  </a:lnTo>
                  <a:lnTo>
                    <a:pt x="358" y="51"/>
                  </a:lnTo>
                  <a:lnTo>
                    <a:pt x="360" y="63"/>
                  </a:lnTo>
                  <a:lnTo>
                    <a:pt x="384" y="60"/>
                  </a:lnTo>
                  <a:lnTo>
                    <a:pt x="398" y="64"/>
                  </a:lnTo>
                  <a:lnTo>
                    <a:pt x="419" y="82"/>
                  </a:lnTo>
                  <a:lnTo>
                    <a:pt x="429" y="96"/>
                  </a:lnTo>
                  <a:lnTo>
                    <a:pt x="436" y="117"/>
                  </a:lnTo>
                  <a:lnTo>
                    <a:pt x="436" y="133"/>
                  </a:lnTo>
                  <a:lnTo>
                    <a:pt x="434" y="152"/>
                  </a:lnTo>
                  <a:lnTo>
                    <a:pt x="428" y="169"/>
                  </a:lnTo>
                  <a:lnTo>
                    <a:pt x="415" y="186"/>
                  </a:lnTo>
                  <a:lnTo>
                    <a:pt x="401" y="198"/>
                  </a:lnTo>
                  <a:lnTo>
                    <a:pt x="417" y="193"/>
                  </a:lnTo>
                  <a:lnTo>
                    <a:pt x="429" y="189"/>
                  </a:lnTo>
                  <a:lnTo>
                    <a:pt x="441" y="203"/>
                  </a:lnTo>
                  <a:lnTo>
                    <a:pt x="446" y="218"/>
                  </a:lnTo>
                  <a:lnTo>
                    <a:pt x="452" y="234"/>
                  </a:lnTo>
                  <a:lnTo>
                    <a:pt x="451" y="252"/>
                  </a:lnTo>
                  <a:lnTo>
                    <a:pt x="447" y="268"/>
                  </a:lnTo>
                  <a:lnTo>
                    <a:pt x="435" y="282"/>
                  </a:lnTo>
                  <a:lnTo>
                    <a:pt x="425" y="287"/>
                  </a:lnTo>
                  <a:lnTo>
                    <a:pt x="411" y="295"/>
                  </a:lnTo>
                  <a:lnTo>
                    <a:pt x="398" y="296"/>
                  </a:lnTo>
                  <a:lnTo>
                    <a:pt x="377" y="293"/>
                  </a:lnTo>
                  <a:lnTo>
                    <a:pt x="362" y="282"/>
                  </a:lnTo>
                  <a:lnTo>
                    <a:pt x="347" y="298"/>
                  </a:lnTo>
                  <a:lnTo>
                    <a:pt x="332" y="308"/>
                  </a:lnTo>
                  <a:lnTo>
                    <a:pt x="306" y="313"/>
                  </a:lnTo>
                  <a:lnTo>
                    <a:pt x="281" y="316"/>
                  </a:lnTo>
                  <a:lnTo>
                    <a:pt x="263" y="334"/>
                  </a:lnTo>
                  <a:lnTo>
                    <a:pt x="233" y="358"/>
                  </a:lnTo>
                  <a:lnTo>
                    <a:pt x="199" y="374"/>
                  </a:lnTo>
                  <a:lnTo>
                    <a:pt x="151" y="379"/>
                  </a:lnTo>
                  <a:lnTo>
                    <a:pt x="99" y="371"/>
                  </a:lnTo>
                  <a:lnTo>
                    <a:pt x="68" y="358"/>
                  </a:lnTo>
                  <a:lnTo>
                    <a:pt x="33" y="330"/>
                  </a:lnTo>
                  <a:lnTo>
                    <a:pt x="13" y="302"/>
                  </a:lnTo>
                  <a:lnTo>
                    <a:pt x="0" y="26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8" name="Freeform 240"/>
            <p:cNvSpPr>
              <a:spLocks/>
            </p:cNvSpPr>
            <p:nvPr/>
          </p:nvSpPr>
          <p:spPr bwMode="auto">
            <a:xfrm>
              <a:off x="3516" y="3326"/>
              <a:ext cx="430" cy="359"/>
            </a:xfrm>
            <a:custGeom>
              <a:avLst/>
              <a:gdLst>
                <a:gd name="T0" fmla="*/ 0 w 453"/>
                <a:gd name="T1" fmla="*/ 91 h 380"/>
                <a:gd name="T2" fmla="*/ 9 w 453"/>
                <a:gd name="T3" fmla="*/ 91 h 380"/>
                <a:gd name="T4" fmla="*/ 18 w 453"/>
                <a:gd name="T5" fmla="*/ 89 h 380"/>
                <a:gd name="T6" fmla="*/ 21 w 453"/>
                <a:gd name="T7" fmla="*/ 92 h 380"/>
                <a:gd name="T8" fmla="*/ 27 w 453"/>
                <a:gd name="T9" fmla="*/ 94 h 380"/>
                <a:gd name="T10" fmla="*/ 37 w 453"/>
                <a:gd name="T11" fmla="*/ 97 h 380"/>
                <a:gd name="T12" fmla="*/ 50 w 453"/>
                <a:gd name="T13" fmla="*/ 97 h 380"/>
                <a:gd name="T14" fmla="*/ 65 w 453"/>
                <a:gd name="T15" fmla="*/ 94 h 380"/>
                <a:gd name="T16" fmla="*/ 76 w 453"/>
                <a:gd name="T17" fmla="*/ 89 h 380"/>
                <a:gd name="T18" fmla="*/ 85 w 453"/>
                <a:gd name="T19" fmla="*/ 82 h 380"/>
                <a:gd name="T20" fmla="*/ 94 w 453"/>
                <a:gd name="T21" fmla="*/ 73 h 380"/>
                <a:gd name="T22" fmla="*/ 98 w 453"/>
                <a:gd name="T23" fmla="*/ 57 h 380"/>
                <a:gd name="T24" fmla="*/ 98 w 453"/>
                <a:gd name="T25" fmla="*/ 47 h 380"/>
                <a:gd name="T26" fmla="*/ 94 w 453"/>
                <a:gd name="T27" fmla="*/ 40 h 380"/>
                <a:gd name="T28" fmla="*/ 100 w 453"/>
                <a:gd name="T29" fmla="*/ 37 h 380"/>
                <a:gd name="T30" fmla="*/ 111 w 453"/>
                <a:gd name="T31" fmla="*/ 29 h 380"/>
                <a:gd name="T32" fmla="*/ 119 w 453"/>
                <a:gd name="T33" fmla="*/ 22 h 380"/>
                <a:gd name="T34" fmla="*/ 125 w 453"/>
                <a:gd name="T35" fmla="*/ 0 h 380"/>
                <a:gd name="T36" fmla="*/ 125 w 453"/>
                <a:gd name="T37" fmla="*/ 9 h 380"/>
                <a:gd name="T38" fmla="*/ 130 w 453"/>
                <a:gd name="T39" fmla="*/ 9 h 380"/>
                <a:gd name="T40" fmla="*/ 133 w 453"/>
                <a:gd name="T41" fmla="*/ 19 h 380"/>
                <a:gd name="T42" fmla="*/ 134 w 453"/>
                <a:gd name="T43" fmla="*/ 23 h 380"/>
                <a:gd name="T44" fmla="*/ 142 w 453"/>
                <a:gd name="T45" fmla="*/ 22 h 380"/>
                <a:gd name="T46" fmla="*/ 149 w 453"/>
                <a:gd name="T47" fmla="*/ 23 h 380"/>
                <a:gd name="T48" fmla="*/ 157 w 453"/>
                <a:gd name="T49" fmla="*/ 27 h 380"/>
                <a:gd name="T50" fmla="*/ 159 w 453"/>
                <a:gd name="T51" fmla="*/ 33 h 380"/>
                <a:gd name="T52" fmla="*/ 162 w 453"/>
                <a:gd name="T53" fmla="*/ 41 h 380"/>
                <a:gd name="T54" fmla="*/ 162 w 453"/>
                <a:gd name="T55" fmla="*/ 45 h 380"/>
                <a:gd name="T56" fmla="*/ 160 w 453"/>
                <a:gd name="T57" fmla="*/ 52 h 380"/>
                <a:gd name="T58" fmla="*/ 158 w 453"/>
                <a:gd name="T59" fmla="*/ 58 h 380"/>
                <a:gd name="T60" fmla="*/ 154 w 453"/>
                <a:gd name="T61" fmla="*/ 63 h 380"/>
                <a:gd name="T62" fmla="*/ 150 w 453"/>
                <a:gd name="T63" fmla="*/ 67 h 380"/>
                <a:gd name="T64" fmla="*/ 155 w 453"/>
                <a:gd name="T65" fmla="*/ 65 h 380"/>
                <a:gd name="T66" fmla="*/ 159 w 453"/>
                <a:gd name="T67" fmla="*/ 65 h 380"/>
                <a:gd name="T68" fmla="*/ 165 w 453"/>
                <a:gd name="T69" fmla="*/ 69 h 380"/>
                <a:gd name="T70" fmla="*/ 166 w 453"/>
                <a:gd name="T71" fmla="*/ 74 h 380"/>
                <a:gd name="T72" fmla="*/ 167 w 453"/>
                <a:gd name="T73" fmla="*/ 79 h 380"/>
                <a:gd name="T74" fmla="*/ 166 w 453"/>
                <a:gd name="T75" fmla="*/ 86 h 380"/>
                <a:gd name="T76" fmla="*/ 166 w 453"/>
                <a:gd name="T77" fmla="*/ 91 h 380"/>
                <a:gd name="T78" fmla="*/ 161 w 453"/>
                <a:gd name="T79" fmla="*/ 96 h 380"/>
                <a:gd name="T80" fmla="*/ 158 w 453"/>
                <a:gd name="T81" fmla="*/ 97 h 380"/>
                <a:gd name="T82" fmla="*/ 152 w 453"/>
                <a:gd name="T83" fmla="*/ 100 h 380"/>
                <a:gd name="T84" fmla="*/ 149 w 453"/>
                <a:gd name="T85" fmla="*/ 101 h 380"/>
                <a:gd name="T86" fmla="*/ 140 w 453"/>
                <a:gd name="T87" fmla="*/ 99 h 380"/>
                <a:gd name="T88" fmla="*/ 135 w 453"/>
                <a:gd name="T89" fmla="*/ 96 h 380"/>
                <a:gd name="T90" fmla="*/ 129 w 453"/>
                <a:gd name="T91" fmla="*/ 102 h 380"/>
                <a:gd name="T92" fmla="*/ 123 w 453"/>
                <a:gd name="T93" fmla="*/ 105 h 380"/>
                <a:gd name="T94" fmla="*/ 114 w 453"/>
                <a:gd name="T95" fmla="*/ 107 h 380"/>
                <a:gd name="T96" fmla="*/ 104 w 453"/>
                <a:gd name="T97" fmla="*/ 108 h 380"/>
                <a:gd name="T98" fmla="*/ 98 w 453"/>
                <a:gd name="T99" fmla="*/ 114 h 380"/>
                <a:gd name="T100" fmla="*/ 86 w 453"/>
                <a:gd name="T101" fmla="*/ 121 h 380"/>
                <a:gd name="T102" fmla="*/ 74 w 453"/>
                <a:gd name="T103" fmla="*/ 128 h 380"/>
                <a:gd name="T104" fmla="*/ 56 w 453"/>
                <a:gd name="T105" fmla="*/ 128 h 380"/>
                <a:gd name="T106" fmla="*/ 37 w 453"/>
                <a:gd name="T107" fmla="*/ 127 h 380"/>
                <a:gd name="T108" fmla="*/ 26 w 453"/>
                <a:gd name="T109" fmla="*/ 121 h 380"/>
                <a:gd name="T110" fmla="*/ 12 w 453"/>
                <a:gd name="T111" fmla="*/ 112 h 380"/>
                <a:gd name="T112" fmla="*/ 9 w 453"/>
                <a:gd name="T113" fmla="*/ 102 h 380"/>
                <a:gd name="T114" fmla="*/ 0 w 453"/>
                <a:gd name="T115" fmla="*/ 91 h 3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3"/>
                <a:gd name="T175" fmla="*/ 0 h 380"/>
                <a:gd name="T176" fmla="*/ 453 w 453"/>
                <a:gd name="T177" fmla="*/ 380 h 38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3" h="380">
                  <a:moveTo>
                    <a:pt x="0" y="268"/>
                  </a:moveTo>
                  <a:lnTo>
                    <a:pt x="22" y="266"/>
                  </a:lnTo>
                  <a:lnTo>
                    <a:pt x="45" y="261"/>
                  </a:lnTo>
                  <a:lnTo>
                    <a:pt x="53" y="270"/>
                  </a:lnTo>
                  <a:lnTo>
                    <a:pt x="73" y="277"/>
                  </a:lnTo>
                  <a:lnTo>
                    <a:pt x="99" y="286"/>
                  </a:lnTo>
                  <a:lnTo>
                    <a:pt x="134" y="286"/>
                  </a:lnTo>
                  <a:lnTo>
                    <a:pt x="175" y="279"/>
                  </a:lnTo>
                  <a:lnTo>
                    <a:pt x="205" y="264"/>
                  </a:lnTo>
                  <a:lnTo>
                    <a:pt x="232" y="241"/>
                  </a:lnTo>
                  <a:lnTo>
                    <a:pt x="251" y="212"/>
                  </a:lnTo>
                  <a:lnTo>
                    <a:pt x="262" y="168"/>
                  </a:lnTo>
                  <a:lnTo>
                    <a:pt x="261" y="138"/>
                  </a:lnTo>
                  <a:lnTo>
                    <a:pt x="253" y="116"/>
                  </a:lnTo>
                  <a:lnTo>
                    <a:pt x="271" y="106"/>
                  </a:lnTo>
                  <a:lnTo>
                    <a:pt x="300" y="85"/>
                  </a:lnTo>
                  <a:lnTo>
                    <a:pt x="319" y="61"/>
                  </a:lnTo>
                  <a:lnTo>
                    <a:pt x="336" y="0"/>
                  </a:lnTo>
                  <a:lnTo>
                    <a:pt x="336" y="16"/>
                  </a:lnTo>
                  <a:lnTo>
                    <a:pt x="352" y="29"/>
                  </a:lnTo>
                  <a:lnTo>
                    <a:pt x="358" y="51"/>
                  </a:lnTo>
                  <a:lnTo>
                    <a:pt x="360" y="63"/>
                  </a:lnTo>
                  <a:lnTo>
                    <a:pt x="384" y="60"/>
                  </a:lnTo>
                  <a:lnTo>
                    <a:pt x="398" y="64"/>
                  </a:lnTo>
                  <a:lnTo>
                    <a:pt x="419" y="82"/>
                  </a:lnTo>
                  <a:lnTo>
                    <a:pt x="429" y="96"/>
                  </a:lnTo>
                  <a:lnTo>
                    <a:pt x="436" y="117"/>
                  </a:lnTo>
                  <a:lnTo>
                    <a:pt x="436" y="133"/>
                  </a:lnTo>
                  <a:lnTo>
                    <a:pt x="434" y="152"/>
                  </a:lnTo>
                  <a:lnTo>
                    <a:pt x="428" y="169"/>
                  </a:lnTo>
                  <a:lnTo>
                    <a:pt x="415" y="186"/>
                  </a:lnTo>
                  <a:lnTo>
                    <a:pt x="401" y="198"/>
                  </a:lnTo>
                  <a:lnTo>
                    <a:pt x="417" y="193"/>
                  </a:lnTo>
                  <a:lnTo>
                    <a:pt x="429" y="189"/>
                  </a:lnTo>
                  <a:lnTo>
                    <a:pt x="441" y="203"/>
                  </a:lnTo>
                  <a:lnTo>
                    <a:pt x="446" y="218"/>
                  </a:lnTo>
                  <a:lnTo>
                    <a:pt x="452" y="234"/>
                  </a:lnTo>
                  <a:lnTo>
                    <a:pt x="451" y="252"/>
                  </a:lnTo>
                  <a:lnTo>
                    <a:pt x="447" y="268"/>
                  </a:lnTo>
                  <a:lnTo>
                    <a:pt x="435" y="282"/>
                  </a:lnTo>
                  <a:lnTo>
                    <a:pt x="425" y="287"/>
                  </a:lnTo>
                  <a:lnTo>
                    <a:pt x="411" y="295"/>
                  </a:lnTo>
                  <a:lnTo>
                    <a:pt x="398" y="296"/>
                  </a:lnTo>
                  <a:lnTo>
                    <a:pt x="377" y="293"/>
                  </a:lnTo>
                  <a:lnTo>
                    <a:pt x="362" y="282"/>
                  </a:lnTo>
                  <a:lnTo>
                    <a:pt x="347" y="298"/>
                  </a:lnTo>
                  <a:lnTo>
                    <a:pt x="332" y="308"/>
                  </a:lnTo>
                  <a:lnTo>
                    <a:pt x="306" y="313"/>
                  </a:lnTo>
                  <a:lnTo>
                    <a:pt x="281" y="316"/>
                  </a:lnTo>
                  <a:lnTo>
                    <a:pt x="263" y="334"/>
                  </a:lnTo>
                  <a:lnTo>
                    <a:pt x="233" y="358"/>
                  </a:lnTo>
                  <a:lnTo>
                    <a:pt x="199" y="374"/>
                  </a:lnTo>
                  <a:lnTo>
                    <a:pt x="151" y="379"/>
                  </a:lnTo>
                  <a:lnTo>
                    <a:pt x="99" y="371"/>
                  </a:lnTo>
                  <a:lnTo>
                    <a:pt x="68" y="358"/>
                  </a:lnTo>
                  <a:lnTo>
                    <a:pt x="33" y="330"/>
                  </a:lnTo>
                  <a:lnTo>
                    <a:pt x="13" y="302"/>
                  </a:lnTo>
                  <a:lnTo>
                    <a:pt x="0" y="26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49" name="Line 241"/>
            <p:cNvSpPr>
              <a:spLocks noChangeShapeType="1"/>
            </p:cNvSpPr>
            <p:nvPr/>
          </p:nvSpPr>
          <p:spPr bwMode="auto">
            <a:xfrm flipH="1">
              <a:off x="3453" y="3567"/>
              <a:ext cx="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0" name="Line 242"/>
            <p:cNvSpPr>
              <a:spLocks noChangeShapeType="1"/>
            </p:cNvSpPr>
            <p:nvPr/>
          </p:nvSpPr>
          <p:spPr bwMode="auto">
            <a:xfrm flipH="1">
              <a:off x="3425" y="3613"/>
              <a:ext cx="10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1" name="Line 243"/>
            <p:cNvSpPr>
              <a:spLocks noChangeShapeType="1"/>
            </p:cNvSpPr>
            <p:nvPr/>
          </p:nvSpPr>
          <p:spPr bwMode="auto">
            <a:xfrm flipH="1">
              <a:off x="3387" y="3664"/>
              <a:ext cx="16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2" name="Line 244"/>
            <p:cNvSpPr>
              <a:spLocks noChangeShapeType="1"/>
            </p:cNvSpPr>
            <p:nvPr/>
          </p:nvSpPr>
          <p:spPr bwMode="auto">
            <a:xfrm flipH="1">
              <a:off x="3350" y="3725"/>
              <a:ext cx="16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3" name="Line 245"/>
            <p:cNvSpPr>
              <a:spLocks noChangeShapeType="1"/>
            </p:cNvSpPr>
            <p:nvPr/>
          </p:nvSpPr>
          <p:spPr bwMode="auto">
            <a:xfrm flipH="1">
              <a:off x="3310" y="3789"/>
              <a:ext cx="17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4" name="Line 246"/>
            <p:cNvSpPr>
              <a:spLocks noChangeShapeType="1"/>
            </p:cNvSpPr>
            <p:nvPr/>
          </p:nvSpPr>
          <p:spPr bwMode="auto">
            <a:xfrm flipH="1">
              <a:off x="3279" y="3846"/>
              <a:ext cx="13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5" name="Line 247"/>
            <p:cNvSpPr>
              <a:spLocks noChangeShapeType="1"/>
            </p:cNvSpPr>
            <p:nvPr/>
          </p:nvSpPr>
          <p:spPr bwMode="auto">
            <a:xfrm flipH="1">
              <a:off x="3251" y="3894"/>
              <a:ext cx="12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6" name="Line 248"/>
            <p:cNvSpPr>
              <a:spLocks noChangeShapeType="1"/>
            </p:cNvSpPr>
            <p:nvPr/>
          </p:nvSpPr>
          <p:spPr bwMode="auto">
            <a:xfrm flipH="1">
              <a:off x="3223" y="3947"/>
              <a:ext cx="8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7" name="Line 249"/>
            <p:cNvSpPr>
              <a:spLocks noChangeShapeType="1"/>
            </p:cNvSpPr>
            <p:nvPr/>
          </p:nvSpPr>
          <p:spPr bwMode="auto">
            <a:xfrm flipH="1">
              <a:off x="3471" y="3603"/>
              <a:ext cx="5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8" name="Line 250"/>
            <p:cNvSpPr>
              <a:spLocks noChangeShapeType="1"/>
            </p:cNvSpPr>
            <p:nvPr/>
          </p:nvSpPr>
          <p:spPr bwMode="auto">
            <a:xfrm flipH="1">
              <a:off x="3443" y="3636"/>
              <a:ext cx="13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59" name="Line 251"/>
            <p:cNvSpPr>
              <a:spLocks noChangeShapeType="1"/>
            </p:cNvSpPr>
            <p:nvPr/>
          </p:nvSpPr>
          <p:spPr bwMode="auto">
            <a:xfrm flipH="1">
              <a:off x="3424" y="3678"/>
              <a:ext cx="7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0" name="Line 252"/>
            <p:cNvSpPr>
              <a:spLocks noChangeShapeType="1"/>
            </p:cNvSpPr>
            <p:nvPr/>
          </p:nvSpPr>
          <p:spPr bwMode="auto">
            <a:xfrm flipH="1">
              <a:off x="3363" y="3773"/>
              <a:ext cx="10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1" name="Line 253"/>
            <p:cNvSpPr>
              <a:spLocks noChangeShapeType="1"/>
            </p:cNvSpPr>
            <p:nvPr/>
          </p:nvSpPr>
          <p:spPr bwMode="auto">
            <a:xfrm flipH="1">
              <a:off x="3306" y="3829"/>
              <a:ext cx="33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2" name="Line 254"/>
            <p:cNvSpPr>
              <a:spLocks noChangeShapeType="1"/>
            </p:cNvSpPr>
            <p:nvPr/>
          </p:nvSpPr>
          <p:spPr bwMode="auto">
            <a:xfrm flipH="1">
              <a:off x="3277" y="3919"/>
              <a:ext cx="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3" name="Line 255"/>
            <p:cNvSpPr>
              <a:spLocks noChangeShapeType="1"/>
            </p:cNvSpPr>
            <p:nvPr/>
          </p:nvSpPr>
          <p:spPr bwMode="auto">
            <a:xfrm flipH="1">
              <a:off x="3255" y="3950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4" name="Line 256"/>
            <p:cNvSpPr>
              <a:spLocks noChangeShapeType="1"/>
            </p:cNvSpPr>
            <p:nvPr/>
          </p:nvSpPr>
          <p:spPr bwMode="auto">
            <a:xfrm flipH="1">
              <a:off x="3499" y="3623"/>
              <a:ext cx="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5" name="Line 257"/>
            <p:cNvSpPr>
              <a:spLocks noChangeShapeType="1"/>
            </p:cNvSpPr>
            <p:nvPr/>
          </p:nvSpPr>
          <p:spPr bwMode="auto">
            <a:xfrm flipH="1">
              <a:off x="3466" y="3673"/>
              <a:ext cx="1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6" name="Line 258"/>
            <p:cNvSpPr>
              <a:spLocks noChangeShapeType="1"/>
            </p:cNvSpPr>
            <p:nvPr/>
          </p:nvSpPr>
          <p:spPr bwMode="auto">
            <a:xfrm flipH="1">
              <a:off x="3436" y="3725"/>
              <a:ext cx="10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7" name="Line 259"/>
            <p:cNvSpPr>
              <a:spLocks noChangeShapeType="1"/>
            </p:cNvSpPr>
            <p:nvPr/>
          </p:nvSpPr>
          <p:spPr bwMode="auto">
            <a:xfrm flipH="1">
              <a:off x="3403" y="3774"/>
              <a:ext cx="14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8" name="Line 260"/>
            <p:cNvSpPr>
              <a:spLocks noChangeShapeType="1"/>
            </p:cNvSpPr>
            <p:nvPr/>
          </p:nvSpPr>
          <p:spPr bwMode="auto">
            <a:xfrm flipH="1">
              <a:off x="3358" y="3819"/>
              <a:ext cx="31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69" name="Line 261"/>
            <p:cNvSpPr>
              <a:spLocks noChangeShapeType="1"/>
            </p:cNvSpPr>
            <p:nvPr/>
          </p:nvSpPr>
          <p:spPr bwMode="auto">
            <a:xfrm flipH="1">
              <a:off x="3335" y="3898"/>
              <a:ext cx="5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0" name="Line 262"/>
            <p:cNvSpPr>
              <a:spLocks noChangeShapeType="1"/>
            </p:cNvSpPr>
            <p:nvPr/>
          </p:nvSpPr>
          <p:spPr bwMode="auto">
            <a:xfrm flipH="1">
              <a:off x="3301" y="3945"/>
              <a:ext cx="1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1" name="Line 263"/>
            <p:cNvSpPr>
              <a:spLocks noChangeShapeType="1"/>
            </p:cNvSpPr>
            <p:nvPr/>
          </p:nvSpPr>
          <p:spPr bwMode="auto">
            <a:xfrm flipH="1">
              <a:off x="3527" y="3650"/>
              <a:ext cx="7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2" name="Line 264"/>
            <p:cNvSpPr>
              <a:spLocks noChangeShapeType="1"/>
            </p:cNvSpPr>
            <p:nvPr/>
          </p:nvSpPr>
          <p:spPr bwMode="auto">
            <a:xfrm flipH="1">
              <a:off x="3500" y="3683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3" name="Line 265"/>
            <p:cNvSpPr>
              <a:spLocks noChangeShapeType="1"/>
            </p:cNvSpPr>
            <p:nvPr/>
          </p:nvSpPr>
          <p:spPr bwMode="auto">
            <a:xfrm flipH="1">
              <a:off x="3439" y="3793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4" name="Line 266"/>
            <p:cNvSpPr>
              <a:spLocks noChangeShapeType="1"/>
            </p:cNvSpPr>
            <p:nvPr/>
          </p:nvSpPr>
          <p:spPr bwMode="auto">
            <a:xfrm flipH="1">
              <a:off x="3409" y="3825"/>
              <a:ext cx="19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5" name="Line 267"/>
            <p:cNvSpPr>
              <a:spLocks noChangeShapeType="1"/>
            </p:cNvSpPr>
            <p:nvPr/>
          </p:nvSpPr>
          <p:spPr bwMode="auto">
            <a:xfrm flipH="1">
              <a:off x="3369" y="3909"/>
              <a:ext cx="7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6" name="Line 268"/>
            <p:cNvSpPr>
              <a:spLocks noChangeShapeType="1"/>
            </p:cNvSpPr>
            <p:nvPr/>
          </p:nvSpPr>
          <p:spPr bwMode="auto">
            <a:xfrm flipV="1">
              <a:off x="3350" y="3947"/>
              <a:ext cx="3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7" name="Line 269"/>
            <p:cNvSpPr>
              <a:spLocks noChangeShapeType="1"/>
            </p:cNvSpPr>
            <p:nvPr/>
          </p:nvSpPr>
          <p:spPr bwMode="auto">
            <a:xfrm flipH="1">
              <a:off x="3530" y="3697"/>
              <a:ext cx="1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8" name="Line 270"/>
            <p:cNvSpPr>
              <a:spLocks noChangeShapeType="1"/>
            </p:cNvSpPr>
            <p:nvPr/>
          </p:nvSpPr>
          <p:spPr bwMode="auto">
            <a:xfrm flipH="1">
              <a:off x="3493" y="3747"/>
              <a:ext cx="21" cy="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79" name="Line 271"/>
            <p:cNvSpPr>
              <a:spLocks noChangeShapeType="1"/>
            </p:cNvSpPr>
            <p:nvPr/>
          </p:nvSpPr>
          <p:spPr bwMode="auto">
            <a:xfrm flipH="1">
              <a:off x="3464" y="3796"/>
              <a:ext cx="20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0" name="Line 272"/>
            <p:cNvSpPr>
              <a:spLocks noChangeShapeType="1"/>
            </p:cNvSpPr>
            <p:nvPr/>
          </p:nvSpPr>
          <p:spPr bwMode="auto">
            <a:xfrm flipH="1">
              <a:off x="3439" y="3856"/>
              <a:ext cx="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1" name="Line 273"/>
            <p:cNvSpPr>
              <a:spLocks noChangeShapeType="1"/>
            </p:cNvSpPr>
            <p:nvPr/>
          </p:nvSpPr>
          <p:spPr bwMode="auto">
            <a:xfrm flipH="1">
              <a:off x="3405" y="3901"/>
              <a:ext cx="16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2" name="Line 274"/>
            <p:cNvSpPr>
              <a:spLocks noChangeShapeType="1"/>
            </p:cNvSpPr>
            <p:nvPr/>
          </p:nvSpPr>
          <p:spPr bwMode="auto">
            <a:xfrm flipH="1">
              <a:off x="3383" y="3950"/>
              <a:ext cx="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3" name="Line 275"/>
            <p:cNvSpPr>
              <a:spLocks noChangeShapeType="1"/>
            </p:cNvSpPr>
            <p:nvPr/>
          </p:nvSpPr>
          <p:spPr bwMode="auto">
            <a:xfrm flipH="1">
              <a:off x="3588" y="3678"/>
              <a:ext cx="1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4" name="Line 276"/>
            <p:cNvSpPr>
              <a:spLocks noChangeShapeType="1"/>
            </p:cNvSpPr>
            <p:nvPr/>
          </p:nvSpPr>
          <p:spPr bwMode="auto">
            <a:xfrm flipH="1">
              <a:off x="3573" y="3711"/>
              <a:ext cx="6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5" name="Line 277"/>
            <p:cNvSpPr>
              <a:spLocks noChangeShapeType="1"/>
            </p:cNvSpPr>
            <p:nvPr/>
          </p:nvSpPr>
          <p:spPr bwMode="auto">
            <a:xfrm flipH="1">
              <a:off x="3518" y="3792"/>
              <a:ext cx="12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6" name="Line 278"/>
            <p:cNvSpPr>
              <a:spLocks noChangeShapeType="1"/>
            </p:cNvSpPr>
            <p:nvPr/>
          </p:nvSpPr>
          <p:spPr bwMode="auto">
            <a:xfrm flipH="1">
              <a:off x="3470" y="3867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7" name="Line 279"/>
            <p:cNvSpPr>
              <a:spLocks noChangeShapeType="1"/>
            </p:cNvSpPr>
            <p:nvPr/>
          </p:nvSpPr>
          <p:spPr bwMode="auto">
            <a:xfrm flipH="1">
              <a:off x="3446" y="3914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8" name="Line 280"/>
            <p:cNvSpPr>
              <a:spLocks noChangeShapeType="1"/>
            </p:cNvSpPr>
            <p:nvPr/>
          </p:nvSpPr>
          <p:spPr bwMode="auto">
            <a:xfrm flipH="1">
              <a:off x="3426" y="3950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89" name="Line 281"/>
            <p:cNvSpPr>
              <a:spLocks noChangeShapeType="1"/>
            </p:cNvSpPr>
            <p:nvPr/>
          </p:nvSpPr>
          <p:spPr bwMode="auto">
            <a:xfrm flipH="1">
              <a:off x="3597" y="3718"/>
              <a:ext cx="13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0" name="Line 282"/>
            <p:cNvSpPr>
              <a:spLocks noChangeShapeType="1"/>
            </p:cNvSpPr>
            <p:nvPr/>
          </p:nvSpPr>
          <p:spPr bwMode="auto">
            <a:xfrm flipH="1">
              <a:off x="3571" y="3756"/>
              <a:ext cx="17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1" name="Line 283"/>
            <p:cNvSpPr>
              <a:spLocks noChangeShapeType="1"/>
            </p:cNvSpPr>
            <p:nvPr/>
          </p:nvSpPr>
          <p:spPr bwMode="auto">
            <a:xfrm flipH="1">
              <a:off x="3545" y="3802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2" name="Line 284"/>
            <p:cNvSpPr>
              <a:spLocks noChangeShapeType="1"/>
            </p:cNvSpPr>
            <p:nvPr/>
          </p:nvSpPr>
          <p:spPr bwMode="auto">
            <a:xfrm flipH="1">
              <a:off x="3511" y="3848"/>
              <a:ext cx="19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3" name="Line 285"/>
            <p:cNvSpPr>
              <a:spLocks noChangeShapeType="1"/>
            </p:cNvSpPr>
            <p:nvPr/>
          </p:nvSpPr>
          <p:spPr bwMode="auto">
            <a:xfrm flipH="1">
              <a:off x="3485" y="3913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4" name="Line 286"/>
            <p:cNvSpPr>
              <a:spLocks noChangeShapeType="1"/>
            </p:cNvSpPr>
            <p:nvPr/>
          </p:nvSpPr>
          <p:spPr bwMode="auto">
            <a:xfrm flipH="1">
              <a:off x="3461" y="3954"/>
              <a:ext cx="6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5" name="Line 287"/>
            <p:cNvSpPr>
              <a:spLocks noChangeShapeType="1"/>
            </p:cNvSpPr>
            <p:nvPr/>
          </p:nvSpPr>
          <p:spPr bwMode="auto">
            <a:xfrm flipH="1">
              <a:off x="3642" y="3709"/>
              <a:ext cx="7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6" name="Line 288"/>
            <p:cNvSpPr>
              <a:spLocks noChangeShapeType="1"/>
            </p:cNvSpPr>
            <p:nvPr/>
          </p:nvSpPr>
          <p:spPr bwMode="auto">
            <a:xfrm flipH="1">
              <a:off x="3618" y="3741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7" name="Line 289"/>
            <p:cNvSpPr>
              <a:spLocks noChangeShapeType="1"/>
            </p:cNvSpPr>
            <p:nvPr/>
          </p:nvSpPr>
          <p:spPr bwMode="auto">
            <a:xfrm flipH="1">
              <a:off x="3590" y="3785"/>
              <a:ext cx="13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8" name="Line 290"/>
            <p:cNvSpPr>
              <a:spLocks noChangeShapeType="1"/>
            </p:cNvSpPr>
            <p:nvPr/>
          </p:nvSpPr>
          <p:spPr bwMode="auto">
            <a:xfrm flipH="1">
              <a:off x="3561" y="3831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899" name="Line 291"/>
            <p:cNvSpPr>
              <a:spLocks noChangeShapeType="1"/>
            </p:cNvSpPr>
            <p:nvPr/>
          </p:nvSpPr>
          <p:spPr bwMode="auto">
            <a:xfrm flipH="1">
              <a:off x="3519" y="3906"/>
              <a:ext cx="11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0" name="Line 292"/>
            <p:cNvSpPr>
              <a:spLocks noChangeShapeType="1"/>
            </p:cNvSpPr>
            <p:nvPr/>
          </p:nvSpPr>
          <p:spPr bwMode="auto">
            <a:xfrm flipH="1">
              <a:off x="3664" y="3716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1" name="Line 293"/>
            <p:cNvSpPr>
              <a:spLocks noChangeShapeType="1"/>
            </p:cNvSpPr>
            <p:nvPr/>
          </p:nvSpPr>
          <p:spPr bwMode="auto">
            <a:xfrm flipH="1">
              <a:off x="3642" y="3753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2" name="Line 294"/>
            <p:cNvSpPr>
              <a:spLocks noChangeShapeType="1"/>
            </p:cNvSpPr>
            <p:nvPr/>
          </p:nvSpPr>
          <p:spPr bwMode="auto">
            <a:xfrm flipH="1">
              <a:off x="3610" y="3793"/>
              <a:ext cx="20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3" name="Line 295"/>
            <p:cNvSpPr>
              <a:spLocks noChangeShapeType="1"/>
            </p:cNvSpPr>
            <p:nvPr/>
          </p:nvSpPr>
          <p:spPr bwMode="auto">
            <a:xfrm flipH="1">
              <a:off x="3584" y="3851"/>
              <a:ext cx="1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4" name="Line 296"/>
            <p:cNvSpPr>
              <a:spLocks noChangeShapeType="1"/>
            </p:cNvSpPr>
            <p:nvPr/>
          </p:nvSpPr>
          <p:spPr bwMode="auto">
            <a:xfrm flipH="1">
              <a:off x="3553" y="3895"/>
              <a:ext cx="15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5" name="Line 297"/>
            <p:cNvSpPr>
              <a:spLocks noChangeShapeType="1"/>
            </p:cNvSpPr>
            <p:nvPr/>
          </p:nvSpPr>
          <p:spPr bwMode="auto">
            <a:xfrm flipH="1">
              <a:off x="3529" y="3946"/>
              <a:ext cx="8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6" name="Line 298"/>
            <p:cNvSpPr>
              <a:spLocks noChangeShapeType="1"/>
            </p:cNvSpPr>
            <p:nvPr/>
          </p:nvSpPr>
          <p:spPr bwMode="auto">
            <a:xfrm flipH="1">
              <a:off x="3693" y="3700"/>
              <a:ext cx="16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7" name="Line 299"/>
            <p:cNvSpPr>
              <a:spLocks noChangeShapeType="1"/>
            </p:cNvSpPr>
            <p:nvPr/>
          </p:nvSpPr>
          <p:spPr bwMode="auto">
            <a:xfrm flipH="1">
              <a:off x="3669" y="3746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8" name="Line 300"/>
            <p:cNvSpPr>
              <a:spLocks noChangeShapeType="1"/>
            </p:cNvSpPr>
            <p:nvPr/>
          </p:nvSpPr>
          <p:spPr bwMode="auto">
            <a:xfrm flipH="1">
              <a:off x="3608" y="3840"/>
              <a:ext cx="16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09" name="Line 301"/>
            <p:cNvSpPr>
              <a:spLocks noChangeShapeType="1"/>
            </p:cNvSpPr>
            <p:nvPr/>
          </p:nvSpPr>
          <p:spPr bwMode="auto">
            <a:xfrm flipH="1">
              <a:off x="3579" y="3889"/>
              <a:ext cx="15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0" name="Line 302"/>
            <p:cNvSpPr>
              <a:spLocks noChangeShapeType="1"/>
            </p:cNvSpPr>
            <p:nvPr/>
          </p:nvSpPr>
          <p:spPr bwMode="auto">
            <a:xfrm flipH="1">
              <a:off x="3550" y="3947"/>
              <a:ext cx="9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1" name="Line 303"/>
            <p:cNvSpPr>
              <a:spLocks noChangeShapeType="1"/>
            </p:cNvSpPr>
            <p:nvPr/>
          </p:nvSpPr>
          <p:spPr bwMode="auto">
            <a:xfrm flipH="1">
              <a:off x="3730" y="3692"/>
              <a:ext cx="12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2" name="Line 304"/>
            <p:cNvSpPr>
              <a:spLocks noChangeShapeType="1"/>
            </p:cNvSpPr>
            <p:nvPr/>
          </p:nvSpPr>
          <p:spPr bwMode="auto">
            <a:xfrm flipH="1">
              <a:off x="3702" y="3739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3" name="Line 305"/>
            <p:cNvSpPr>
              <a:spLocks noChangeShapeType="1"/>
            </p:cNvSpPr>
            <p:nvPr/>
          </p:nvSpPr>
          <p:spPr bwMode="auto">
            <a:xfrm flipH="1">
              <a:off x="3672" y="3784"/>
              <a:ext cx="13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4" name="Line 306"/>
            <p:cNvSpPr>
              <a:spLocks noChangeShapeType="1"/>
            </p:cNvSpPr>
            <p:nvPr/>
          </p:nvSpPr>
          <p:spPr bwMode="auto">
            <a:xfrm flipH="1">
              <a:off x="3636" y="3833"/>
              <a:ext cx="20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5" name="Line 307"/>
            <p:cNvSpPr>
              <a:spLocks noChangeShapeType="1"/>
            </p:cNvSpPr>
            <p:nvPr/>
          </p:nvSpPr>
          <p:spPr bwMode="auto">
            <a:xfrm flipH="1">
              <a:off x="3606" y="3900"/>
              <a:ext cx="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6" name="Line 308"/>
            <p:cNvSpPr>
              <a:spLocks noChangeShapeType="1"/>
            </p:cNvSpPr>
            <p:nvPr/>
          </p:nvSpPr>
          <p:spPr bwMode="auto">
            <a:xfrm flipH="1">
              <a:off x="3776" y="3656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7" name="Line 309"/>
            <p:cNvSpPr>
              <a:spLocks noChangeShapeType="1"/>
            </p:cNvSpPr>
            <p:nvPr/>
          </p:nvSpPr>
          <p:spPr bwMode="auto">
            <a:xfrm flipH="1">
              <a:off x="3743" y="3698"/>
              <a:ext cx="21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8" name="Line 310"/>
            <p:cNvSpPr>
              <a:spLocks noChangeShapeType="1"/>
            </p:cNvSpPr>
            <p:nvPr/>
          </p:nvSpPr>
          <p:spPr bwMode="auto">
            <a:xfrm flipH="1">
              <a:off x="3708" y="3769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19" name="Line 311"/>
            <p:cNvSpPr>
              <a:spLocks noChangeShapeType="1"/>
            </p:cNvSpPr>
            <p:nvPr/>
          </p:nvSpPr>
          <p:spPr bwMode="auto">
            <a:xfrm flipH="1">
              <a:off x="3680" y="3826"/>
              <a:ext cx="6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0" name="Line 312"/>
            <p:cNvSpPr>
              <a:spLocks noChangeShapeType="1"/>
            </p:cNvSpPr>
            <p:nvPr/>
          </p:nvSpPr>
          <p:spPr bwMode="auto">
            <a:xfrm flipH="1">
              <a:off x="3637" y="3881"/>
              <a:ext cx="1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1" name="Line 313"/>
            <p:cNvSpPr>
              <a:spLocks noChangeShapeType="1"/>
            </p:cNvSpPr>
            <p:nvPr/>
          </p:nvSpPr>
          <p:spPr bwMode="auto">
            <a:xfrm flipH="1">
              <a:off x="3613" y="3928"/>
              <a:ext cx="10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2" name="Line 314"/>
            <p:cNvSpPr>
              <a:spLocks noChangeShapeType="1"/>
            </p:cNvSpPr>
            <p:nvPr/>
          </p:nvSpPr>
          <p:spPr bwMode="auto">
            <a:xfrm flipH="1">
              <a:off x="3620" y="3683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3" name="Line 315"/>
            <p:cNvSpPr>
              <a:spLocks noChangeShapeType="1"/>
            </p:cNvSpPr>
            <p:nvPr/>
          </p:nvSpPr>
          <p:spPr bwMode="auto">
            <a:xfrm flipH="1">
              <a:off x="3686" y="3681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4" name="Line 316"/>
            <p:cNvSpPr>
              <a:spLocks noChangeShapeType="1"/>
            </p:cNvSpPr>
            <p:nvPr/>
          </p:nvSpPr>
          <p:spPr bwMode="auto">
            <a:xfrm flipH="1">
              <a:off x="3752" y="3656"/>
              <a:ext cx="12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5" name="Line 317"/>
            <p:cNvSpPr>
              <a:spLocks noChangeShapeType="1"/>
            </p:cNvSpPr>
            <p:nvPr/>
          </p:nvSpPr>
          <p:spPr bwMode="auto">
            <a:xfrm flipH="1">
              <a:off x="3804" y="3621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6" name="Freeform 318"/>
            <p:cNvSpPr>
              <a:spLocks/>
            </p:cNvSpPr>
            <p:nvPr/>
          </p:nvSpPr>
          <p:spPr bwMode="auto">
            <a:xfrm>
              <a:off x="3773" y="3582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7" name="Freeform 319"/>
            <p:cNvSpPr>
              <a:spLocks/>
            </p:cNvSpPr>
            <p:nvPr/>
          </p:nvSpPr>
          <p:spPr bwMode="auto">
            <a:xfrm>
              <a:off x="3773" y="3582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8" name="Freeform 320"/>
            <p:cNvSpPr>
              <a:spLocks/>
            </p:cNvSpPr>
            <p:nvPr/>
          </p:nvSpPr>
          <p:spPr bwMode="auto">
            <a:xfrm>
              <a:off x="3750" y="3617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2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7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0" y="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29" name="Freeform 321"/>
            <p:cNvSpPr>
              <a:spLocks/>
            </p:cNvSpPr>
            <p:nvPr/>
          </p:nvSpPr>
          <p:spPr bwMode="auto">
            <a:xfrm>
              <a:off x="3750" y="3617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2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7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0" y="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0" name="Freeform 322"/>
            <p:cNvSpPr>
              <a:spLocks/>
            </p:cNvSpPr>
            <p:nvPr/>
          </p:nvSpPr>
          <p:spPr bwMode="auto">
            <a:xfrm>
              <a:off x="3746" y="3592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1" name="Freeform 323"/>
            <p:cNvSpPr>
              <a:spLocks/>
            </p:cNvSpPr>
            <p:nvPr/>
          </p:nvSpPr>
          <p:spPr bwMode="auto">
            <a:xfrm>
              <a:off x="3746" y="3592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2" name="Freeform 324"/>
            <p:cNvSpPr>
              <a:spLocks/>
            </p:cNvSpPr>
            <p:nvPr/>
          </p:nvSpPr>
          <p:spPr bwMode="auto">
            <a:xfrm>
              <a:off x="3704" y="3651"/>
              <a:ext cx="16" cy="20"/>
            </a:xfrm>
            <a:custGeom>
              <a:avLst/>
              <a:gdLst>
                <a:gd name="T0" fmla="*/ 0 w 17"/>
                <a:gd name="T1" fmla="*/ 10 h 21"/>
                <a:gd name="T2" fmla="*/ 8 w 17"/>
                <a:gd name="T3" fmla="*/ 0 h 21"/>
                <a:gd name="T4" fmla="*/ 8 w 17"/>
                <a:gd name="T5" fmla="*/ 0 h 21"/>
                <a:gd name="T6" fmla="*/ 3 w 17"/>
                <a:gd name="T7" fmla="*/ 10 h 21"/>
                <a:gd name="T8" fmla="*/ 0 w 17"/>
                <a:gd name="T9" fmla="*/ 1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0" y="19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3" y="2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3" name="Freeform 325"/>
            <p:cNvSpPr>
              <a:spLocks/>
            </p:cNvSpPr>
            <p:nvPr/>
          </p:nvSpPr>
          <p:spPr bwMode="auto">
            <a:xfrm>
              <a:off x="3704" y="3651"/>
              <a:ext cx="16" cy="20"/>
            </a:xfrm>
            <a:custGeom>
              <a:avLst/>
              <a:gdLst>
                <a:gd name="T0" fmla="*/ 0 w 17"/>
                <a:gd name="T1" fmla="*/ 10 h 21"/>
                <a:gd name="T2" fmla="*/ 8 w 17"/>
                <a:gd name="T3" fmla="*/ 0 h 21"/>
                <a:gd name="T4" fmla="*/ 8 w 17"/>
                <a:gd name="T5" fmla="*/ 0 h 21"/>
                <a:gd name="T6" fmla="*/ 3 w 17"/>
                <a:gd name="T7" fmla="*/ 10 h 21"/>
                <a:gd name="T8" fmla="*/ 0 w 17"/>
                <a:gd name="T9" fmla="*/ 1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0" y="19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3" y="2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4" name="Freeform 326"/>
            <p:cNvSpPr>
              <a:spLocks/>
            </p:cNvSpPr>
            <p:nvPr/>
          </p:nvSpPr>
          <p:spPr bwMode="auto">
            <a:xfrm>
              <a:off x="3723" y="3656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0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5" name="Freeform 327"/>
            <p:cNvSpPr>
              <a:spLocks/>
            </p:cNvSpPr>
            <p:nvPr/>
          </p:nvSpPr>
          <p:spPr bwMode="auto">
            <a:xfrm>
              <a:off x="3723" y="3656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0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6" name="Freeform 328"/>
            <p:cNvSpPr>
              <a:spLocks/>
            </p:cNvSpPr>
            <p:nvPr/>
          </p:nvSpPr>
          <p:spPr bwMode="auto">
            <a:xfrm>
              <a:off x="3663" y="3669"/>
              <a:ext cx="17" cy="17"/>
            </a:xfrm>
            <a:custGeom>
              <a:avLst/>
              <a:gdLst>
                <a:gd name="T0" fmla="*/ 0 w 17"/>
                <a:gd name="T1" fmla="*/ 9 h 18"/>
                <a:gd name="T2" fmla="*/ 12 w 17"/>
                <a:gd name="T3" fmla="*/ 0 h 18"/>
                <a:gd name="T4" fmla="*/ 16 w 17"/>
                <a:gd name="T5" fmla="*/ 0 h 18"/>
                <a:gd name="T6" fmla="*/ 3 w 17"/>
                <a:gd name="T7" fmla="*/ 9 h 18"/>
                <a:gd name="T8" fmla="*/ 0 w 17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7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7" name="Freeform 329"/>
            <p:cNvSpPr>
              <a:spLocks/>
            </p:cNvSpPr>
            <p:nvPr/>
          </p:nvSpPr>
          <p:spPr bwMode="auto">
            <a:xfrm>
              <a:off x="3663" y="3669"/>
              <a:ext cx="17" cy="17"/>
            </a:xfrm>
            <a:custGeom>
              <a:avLst/>
              <a:gdLst>
                <a:gd name="T0" fmla="*/ 0 w 17"/>
                <a:gd name="T1" fmla="*/ 9 h 18"/>
                <a:gd name="T2" fmla="*/ 12 w 17"/>
                <a:gd name="T3" fmla="*/ 0 h 18"/>
                <a:gd name="T4" fmla="*/ 16 w 17"/>
                <a:gd name="T5" fmla="*/ 0 h 18"/>
                <a:gd name="T6" fmla="*/ 3 w 17"/>
                <a:gd name="T7" fmla="*/ 9 h 18"/>
                <a:gd name="T8" fmla="*/ 0 w 17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7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8" name="Freeform 330"/>
            <p:cNvSpPr>
              <a:spLocks/>
            </p:cNvSpPr>
            <p:nvPr/>
          </p:nvSpPr>
          <p:spPr bwMode="auto">
            <a:xfrm>
              <a:off x="3644" y="3649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2 w 17"/>
                <a:gd name="T3" fmla="*/ 0 h 17"/>
                <a:gd name="T4" fmla="*/ 16 w 17"/>
                <a:gd name="T5" fmla="*/ 0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39" name="Freeform 331"/>
            <p:cNvSpPr>
              <a:spLocks/>
            </p:cNvSpPr>
            <p:nvPr/>
          </p:nvSpPr>
          <p:spPr bwMode="auto">
            <a:xfrm>
              <a:off x="3644" y="3649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2 w 17"/>
                <a:gd name="T3" fmla="*/ 0 h 17"/>
                <a:gd name="T4" fmla="*/ 16 w 17"/>
                <a:gd name="T5" fmla="*/ 0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0" name="Freeform 332"/>
            <p:cNvSpPr>
              <a:spLocks/>
            </p:cNvSpPr>
            <p:nvPr/>
          </p:nvSpPr>
          <p:spPr bwMode="auto">
            <a:xfrm>
              <a:off x="3627" y="3624"/>
              <a:ext cx="16" cy="16"/>
            </a:xfrm>
            <a:custGeom>
              <a:avLst/>
              <a:gdLst>
                <a:gd name="T0" fmla="*/ 6 w 17"/>
                <a:gd name="T1" fmla="*/ 8 h 17"/>
                <a:gd name="T2" fmla="*/ 8 w 17"/>
                <a:gd name="T3" fmla="*/ 1 h 17"/>
                <a:gd name="T4" fmla="*/ 8 w 17"/>
                <a:gd name="T5" fmla="*/ 0 h 17"/>
                <a:gd name="T6" fmla="*/ 0 w 17"/>
                <a:gd name="T7" fmla="*/ 8 h 17"/>
                <a:gd name="T8" fmla="*/ 6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6" y="16"/>
                  </a:moveTo>
                  <a:lnTo>
                    <a:pt x="16" y="1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6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1" name="Freeform 333"/>
            <p:cNvSpPr>
              <a:spLocks/>
            </p:cNvSpPr>
            <p:nvPr/>
          </p:nvSpPr>
          <p:spPr bwMode="auto">
            <a:xfrm>
              <a:off x="3627" y="3624"/>
              <a:ext cx="16" cy="16"/>
            </a:xfrm>
            <a:custGeom>
              <a:avLst/>
              <a:gdLst>
                <a:gd name="T0" fmla="*/ 6 w 17"/>
                <a:gd name="T1" fmla="*/ 8 h 17"/>
                <a:gd name="T2" fmla="*/ 8 w 17"/>
                <a:gd name="T3" fmla="*/ 1 h 17"/>
                <a:gd name="T4" fmla="*/ 8 w 17"/>
                <a:gd name="T5" fmla="*/ 0 h 17"/>
                <a:gd name="T6" fmla="*/ 0 w 17"/>
                <a:gd name="T7" fmla="*/ 8 h 17"/>
                <a:gd name="T8" fmla="*/ 6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6" y="16"/>
                  </a:moveTo>
                  <a:lnTo>
                    <a:pt x="16" y="1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6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2" name="Freeform 334"/>
            <p:cNvSpPr>
              <a:spLocks/>
            </p:cNvSpPr>
            <p:nvPr/>
          </p:nvSpPr>
          <p:spPr bwMode="auto">
            <a:xfrm>
              <a:off x="3613" y="3641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3" name="Freeform 335"/>
            <p:cNvSpPr>
              <a:spLocks/>
            </p:cNvSpPr>
            <p:nvPr/>
          </p:nvSpPr>
          <p:spPr bwMode="auto">
            <a:xfrm>
              <a:off x="3613" y="3641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4" name="Freeform 336"/>
            <p:cNvSpPr>
              <a:spLocks/>
            </p:cNvSpPr>
            <p:nvPr/>
          </p:nvSpPr>
          <p:spPr bwMode="auto">
            <a:xfrm>
              <a:off x="3518" y="3590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4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8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5" name="Freeform 337"/>
            <p:cNvSpPr>
              <a:spLocks/>
            </p:cNvSpPr>
            <p:nvPr/>
          </p:nvSpPr>
          <p:spPr bwMode="auto">
            <a:xfrm>
              <a:off x="3518" y="3590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4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8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6" name="Freeform 338"/>
            <p:cNvSpPr>
              <a:spLocks/>
            </p:cNvSpPr>
            <p:nvPr/>
          </p:nvSpPr>
          <p:spPr bwMode="auto">
            <a:xfrm>
              <a:off x="3556" y="3602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7" name="Freeform 339"/>
            <p:cNvSpPr>
              <a:spLocks/>
            </p:cNvSpPr>
            <p:nvPr/>
          </p:nvSpPr>
          <p:spPr bwMode="auto">
            <a:xfrm>
              <a:off x="3556" y="3602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8" name="Freeform 340"/>
            <p:cNvSpPr>
              <a:spLocks/>
            </p:cNvSpPr>
            <p:nvPr/>
          </p:nvSpPr>
          <p:spPr bwMode="auto">
            <a:xfrm>
              <a:off x="3542" y="3622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0 w 17"/>
                <a:gd name="T3" fmla="*/ 9 h 18"/>
                <a:gd name="T4" fmla="*/ 2 w 17"/>
                <a:gd name="T5" fmla="*/ 9 h 18"/>
                <a:gd name="T6" fmla="*/ 8 w 17"/>
                <a:gd name="T7" fmla="*/ 0 h 18"/>
                <a:gd name="T8" fmla="*/ 8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1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49" name="Freeform 341"/>
            <p:cNvSpPr>
              <a:spLocks/>
            </p:cNvSpPr>
            <p:nvPr/>
          </p:nvSpPr>
          <p:spPr bwMode="auto">
            <a:xfrm>
              <a:off x="3542" y="3622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0 w 17"/>
                <a:gd name="T3" fmla="*/ 9 h 18"/>
                <a:gd name="T4" fmla="*/ 2 w 17"/>
                <a:gd name="T5" fmla="*/ 9 h 18"/>
                <a:gd name="T6" fmla="*/ 8 w 17"/>
                <a:gd name="T7" fmla="*/ 0 h 18"/>
                <a:gd name="T8" fmla="*/ 8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1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0" name="Freeform 342"/>
            <p:cNvSpPr>
              <a:spLocks/>
            </p:cNvSpPr>
            <p:nvPr/>
          </p:nvSpPr>
          <p:spPr bwMode="auto">
            <a:xfrm>
              <a:off x="3591" y="3607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1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1" name="Freeform 343"/>
            <p:cNvSpPr>
              <a:spLocks/>
            </p:cNvSpPr>
            <p:nvPr/>
          </p:nvSpPr>
          <p:spPr bwMode="auto">
            <a:xfrm>
              <a:off x="3591" y="3607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1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2" name="Freeform 344"/>
            <p:cNvSpPr>
              <a:spLocks/>
            </p:cNvSpPr>
            <p:nvPr/>
          </p:nvSpPr>
          <p:spPr bwMode="auto">
            <a:xfrm>
              <a:off x="3575" y="3624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1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3" name="Freeform 345"/>
            <p:cNvSpPr>
              <a:spLocks/>
            </p:cNvSpPr>
            <p:nvPr/>
          </p:nvSpPr>
          <p:spPr bwMode="auto">
            <a:xfrm>
              <a:off x="3575" y="3624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1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4" name="Freeform 346"/>
            <p:cNvSpPr>
              <a:spLocks/>
            </p:cNvSpPr>
            <p:nvPr/>
          </p:nvSpPr>
          <p:spPr bwMode="auto">
            <a:xfrm>
              <a:off x="3577" y="3569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5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5" name="Freeform 347"/>
            <p:cNvSpPr>
              <a:spLocks/>
            </p:cNvSpPr>
            <p:nvPr/>
          </p:nvSpPr>
          <p:spPr bwMode="auto">
            <a:xfrm>
              <a:off x="3577" y="3569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5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6" name="Freeform 348"/>
            <p:cNvSpPr>
              <a:spLocks/>
            </p:cNvSpPr>
            <p:nvPr/>
          </p:nvSpPr>
          <p:spPr bwMode="auto">
            <a:xfrm>
              <a:off x="3515" y="3546"/>
              <a:ext cx="226" cy="53"/>
            </a:xfrm>
            <a:custGeom>
              <a:avLst/>
              <a:gdLst>
                <a:gd name="T0" fmla="*/ 0 w 238"/>
                <a:gd name="T1" fmla="*/ 12 h 56"/>
                <a:gd name="T2" fmla="*/ 8 w 238"/>
                <a:gd name="T3" fmla="*/ 12 h 56"/>
                <a:gd name="T4" fmla="*/ 9 w 238"/>
                <a:gd name="T5" fmla="*/ 12 h 56"/>
                <a:gd name="T6" fmla="*/ 9 w 238"/>
                <a:gd name="T7" fmla="*/ 11 h 56"/>
                <a:gd name="T8" fmla="*/ 10 w 238"/>
                <a:gd name="T9" fmla="*/ 10 h 56"/>
                <a:gd name="T10" fmla="*/ 13 w 238"/>
                <a:gd name="T11" fmla="*/ 10 h 56"/>
                <a:gd name="T12" fmla="*/ 16 w 238"/>
                <a:gd name="T13" fmla="*/ 9 h 56"/>
                <a:gd name="T14" fmla="*/ 18 w 238"/>
                <a:gd name="T15" fmla="*/ 9 h 56"/>
                <a:gd name="T16" fmla="*/ 18 w 238"/>
                <a:gd name="T17" fmla="*/ 9 h 56"/>
                <a:gd name="T18" fmla="*/ 17 w 238"/>
                <a:gd name="T19" fmla="*/ 9 h 56"/>
                <a:gd name="T20" fmla="*/ 19 w 238"/>
                <a:gd name="T21" fmla="*/ 10 h 56"/>
                <a:gd name="T22" fmla="*/ 22 w 238"/>
                <a:gd name="T23" fmla="*/ 13 h 56"/>
                <a:gd name="T24" fmla="*/ 26 w 238"/>
                <a:gd name="T25" fmla="*/ 16 h 56"/>
                <a:gd name="T26" fmla="*/ 27 w 238"/>
                <a:gd name="T27" fmla="*/ 17 h 56"/>
                <a:gd name="T28" fmla="*/ 29 w 238"/>
                <a:gd name="T29" fmla="*/ 18 h 56"/>
                <a:gd name="T30" fmla="*/ 32 w 238"/>
                <a:gd name="T31" fmla="*/ 18 h 56"/>
                <a:gd name="T32" fmla="*/ 36 w 238"/>
                <a:gd name="T33" fmla="*/ 19 h 56"/>
                <a:gd name="T34" fmla="*/ 39 w 238"/>
                <a:gd name="T35" fmla="*/ 19 h 56"/>
                <a:gd name="T36" fmla="*/ 44 w 238"/>
                <a:gd name="T37" fmla="*/ 20 h 56"/>
                <a:gd name="T38" fmla="*/ 48 w 238"/>
                <a:gd name="T39" fmla="*/ 20 h 56"/>
                <a:gd name="T40" fmla="*/ 53 w 238"/>
                <a:gd name="T41" fmla="*/ 20 h 56"/>
                <a:gd name="T42" fmla="*/ 57 w 238"/>
                <a:gd name="T43" fmla="*/ 19 h 56"/>
                <a:gd name="T44" fmla="*/ 63 w 238"/>
                <a:gd name="T45" fmla="*/ 18 h 56"/>
                <a:gd name="T46" fmla="*/ 66 w 238"/>
                <a:gd name="T47" fmla="*/ 17 h 56"/>
                <a:gd name="T48" fmla="*/ 69 w 238"/>
                <a:gd name="T49" fmla="*/ 14 h 56"/>
                <a:gd name="T50" fmla="*/ 74 w 238"/>
                <a:gd name="T51" fmla="*/ 12 h 56"/>
                <a:gd name="T52" fmla="*/ 77 w 238"/>
                <a:gd name="T53" fmla="*/ 9 h 56"/>
                <a:gd name="T54" fmla="*/ 81 w 238"/>
                <a:gd name="T55" fmla="*/ 9 h 56"/>
                <a:gd name="T56" fmla="*/ 85 w 238"/>
                <a:gd name="T57" fmla="*/ 9 h 56"/>
                <a:gd name="T58" fmla="*/ 88 w 238"/>
                <a:gd name="T59" fmla="*/ 1 h 56"/>
                <a:gd name="T60" fmla="*/ 89 w 238"/>
                <a:gd name="T61" fmla="*/ 0 h 56"/>
                <a:gd name="T62" fmla="*/ 88 w 238"/>
                <a:gd name="T63" fmla="*/ 3 h 56"/>
                <a:gd name="T64" fmla="*/ 86 w 238"/>
                <a:gd name="T65" fmla="*/ 8 h 56"/>
                <a:gd name="T66" fmla="*/ 85 w 238"/>
                <a:gd name="T67" fmla="*/ 9 h 56"/>
                <a:gd name="T68" fmla="*/ 81 w 238"/>
                <a:gd name="T69" fmla="*/ 9 h 56"/>
                <a:gd name="T70" fmla="*/ 77 w 238"/>
                <a:gd name="T71" fmla="*/ 10 h 56"/>
                <a:gd name="T72" fmla="*/ 73 w 238"/>
                <a:gd name="T73" fmla="*/ 13 h 56"/>
                <a:gd name="T74" fmla="*/ 69 w 238"/>
                <a:gd name="T75" fmla="*/ 16 h 56"/>
                <a:gd name="T76" fmla="*/ 66 w 238"/>
                <a:gd name="T77" fmla="*/ 18 h 56"/>
                <a:gd name="T78" fmla="*/ 62 w 238"/>
                <a:gd name="T79" fmla="*/ 19 h 56"/>
                <a:gd name="T80" fmla="*/ 57 w 238"/>
                <a:gd name="T81" fmla="*/ 20 h 56"/>
                <a:gd name="T82" fmla="*/ 52 w 238"/>
                <a:gd name="T83" fmla="*/ 20 h 56"/>
                <a:gd name="T84" fmla="*/ 48 w 238"/>
                <a:gd name="T85" fmla="*/ 21 h 56"/>
                <a:gd name="T86" fmla="*/ 44 w 238"/>
                <a:gd name="T87" fmla="*/ 20 h 56"/>
                <a:gd name="T88" fmla="*/ 39 w 238"/>
                <a:gd name="T89" fmla="*/ 20 h 56"/>
                <a:gd name="T90" fmla="*/ 37 w 238"/>
                <a:gd name="T91" fmla="*/ 20 h 56"/>
                <a:gd name="T92" fmla="*/ 36 w 238"/>
                <a:gd name="T93" fmla="*/ 19 h 56"/>
                <a:gd name="T94" fmla="*/ 33 w 238"/>
                <a:gd name="T95" fmla="*/ 19 h 56"/>
                <a:gd name="T96" fmla="*/ 29 w 238"/>
                <a:gd name="T97" fmla="*/ 18 h 56"/>
                <a:gd name="T98" fmla="*/ 26 w 238"/>
                <a:gd name="T99" fmla="*/ 17 h 56"/>
                <a:gd name="T100" fmla="*/ 23 w 238"/>
                <a:gd name="T101" fmla="*/ 14 h 56"/>
                <a:gd name="T102" fmla="*/ 20 w 238"/>
                <a:gd name="T103" fmla="*/ 12 h 56"/>
                <a:gd name="T104" fmla="*/ 18 w 238"/>
                <a:gd name="T105" fmla="*/ 10 h 56"/>
                <a:gd name="T106" fmla="*/ 17 w 238"/>
                <a:gd name="T107" fmla="*/ 9 h 56"/>
                <a:gd name="T108" fmla="*/ 15 w 238"/>
                <a:gd name="T109" fmla="*/ 10 h 56"/>
                <a:gd name="T110" fmla="*/ 13 w 238"/>
                <a:gd name="T111" fmla="*/ 10 h 56"/>
                <a:gd name="T112" fmla="*/ 10 w 238"/>
                <a:gd name="T113" fmla="*/ 11 h 56"/>
                <a:gd name="T114" fmla="*/ 9 w 238"/>
                <a:gd name="T115" fmla="*/ 12 h 56"/>
                <a:gd name="T116" fmla="*/ 9 w 238"/>
                <a:gd name="T117" fmla="*/ 12 h 56"/>
                <a:gd name="T118" fmla="*/ 7 w 238"/>
                <a:gd name="T119" fmla="*/ 13 h 56"/>
                <a:gd name="T120" fmla="*/ 0 w 238"/>
                <a:gd name="T121" fmla="*/ 13 h 56"/>
                <a:gd name="T122" fmla="*/ 0 w 238"/>
                <a:gd name="T123" fmla="*/ 12 h 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8"/>
                <a:gd name="T187" fmla="*/ 0 h 56"/>
                <a:gd name="T188" fmla="*/ 238 w 238"/>
                <a:gd name="T189" fmla="*/ 56 h 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8" h="56">
                  <a:moveTo>
                    <a:pt x="0" y="34"/>
                  </a:moveTo>
                  <a:lnTo>
                    <a:pt x="8" y="34"/>
                  </a:lnTo>
                  <a:lnTo>
                    <a:pt x="16" y="34"/>
                  </a:lnTo>
                  <a:lnTo>
                    <a:pt x="22" y="33"/>
                  </a:lnTo>
                  <a:lnTo>
                    <a:pt x="30" y="31"/>
                  </a:lnTo>
                  <a:lnTo>
                    <a:pt x="36" y="30"/>
                  </a:lnTo>
                  <a:lnTo>
                    <a:pt x="42" y="28"/>
                  </a:lnTo>
                  <a:lnTo>
                    <a:pt x="45" y="27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8" y="31"/>
                  </a:lnTo>
                  <a:lnTo>
                    <a:pt x="57" y="37"/>
                  </a:lnTo>
                  <a:lnTo>
                    <a:pt x="68" y="42"/>
                  </a:lnTo>
                  <a:lnTo>
                    <a:pt x="73" y="44"/>
                  </a:lnTo>
                  <a:lnTo>
                    <a:pt x="79" y="46"/>
                  </a:lnTo>
                  <a:lnTo>
                    <a:pt x="86" y="48"/>
                  </a:lnTo>
                  <a:lnTo>
                    <a:pt x="95" y="50"/>
                  </a:lnTo>
                  <a:lnTo>
                    <a:pt x="103" y="51"/>
                  </a:lnTo>
                  <a:lnTo>
                    <a:pt x="115" y="52"/>
                  </a:lnTo>
                  <a:lnTo>
                    <a:pt x="128" y="52"/>
                  </a:lnTo>
                  <a:lnTo>
                    <a:pt x="140" y="52"/>
                  </a:lnTo>
                  <a:lnTo>
                    <a:pt x="153" y="50"/>
                  </a:lnTo>
                  <a:lnTo>
                    <a:pt x="165" y="47"/>
                  </a:lnTo>
                  <a:lnTo>
                    <a:pt x="176" y="44"/>
                  </a:lnTo>
                  <a:lnTo>
                    <a:pt x="187" y="39"/>
                  </a:lnTo>
                  <a:lnTo>
                    <a:pt x="198" y="34"/>
                  </a:lnTo>
                  <a:lnTo>
                    <a:pt x="207" y="27"/>
                  </a:lnTo>
                  <a:lnTo>
                    <a:pt x="217" y="20"/>
                  </a:lnTo>
                  <a:lnTo>
                    <a:pt x="226" y="12"/>
                  </a:lnTo>
                  <a:lnTo>
                    <a:pt x="235" y="1"/>
                  </a:lnTo>
                  <a:lnTo>
                    <a:pt x="237" y="0"/>
                  </a:lnTo>
                  <a:lnTo>
                    <a:pt x="235" y="3"/>
                  </a:lnTo>
                  <a:lnTo>
                    <a:pt x="231" y="8"/>
                  </a:lnTo>
                  <a:lnTo>
                    <a:pt x="225" y="16"/>
                  </a:lnTo>
                  <a:lnTo>
                    <a:pt x="216" y="24"/>
                  </a:lnTo>
                  <a:lnTo>
                    <a:pt x="206" y="31"/>
                  </a:lnTo>
                  <a:lnTo>
                    <a:pt x="197" y="36"/>
                  </a:lnTo>
                  <a:lnTo>
                    <a:pt x="185" y="42"/>
                  </a:lnTo>
                  <a:lnTo>
                    <a:pt x="175" y="46"/>
                  </a:lnTo>
                  <a:lnTo>
                    <a:pt x="163" y="49"/>
                  </a:lnTo>
                  <a:lnTo>
                    <a:pt x="152" y="52"/>
                  </a:lnTo>
                  <a:lnTo>
                    <a:pt x="139" y="53"/>
                  </a:lnTo>
                  <a:lnTo>
                    <a:pt x="128" y="55"/>
                  </a:lnTo>
                  <a:lnTo>
                    <a:pt x="115" y="54"/>
                  </a:lnTo>
                  <a:lnTo>
                    <a:pt x="103" y="53"/>
                  </a:lnTo>
                  <a:lnTo>
                    <a:pt x="98" y="52"/>
                  </a:lnTo>
                  <a:lnTo>
                    <a:pt x="94" y="51"/>
                  </a:lnTo>
                  <a:lnTo>
                    <a:pt x="87" y="50"/>
                  </a:lnTo>
                  <a:lnTo>
                    <a:pt x="80" y="48"/>
                  </a:lnTo>
                  <a:lnTo>
                    <a:pt x="68" y="44"/>
                  </a:lnTo>
                  <a:lnTo>
                    <a:pt x="58" y="39"/>
                  </a:lnTo>
                  <a:lnTo>
                    <a:pt x="50" y="35"/>
                  </a:lnTo>
                  <a:lnTo>
                    <a:pt x="45" y="31"/>
                  </a:lnTo>
                  <a:lnTo>
                    <a:pt x="43" y="29"/>
                  </a:lnTo>
                  <a:lnTo>
                    <a:pt x="40" y="30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1" y="35"/>
                  </a:lnTo>
                  <a:lnTo>
                    <a:pt x="15" y="35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7" name="Freeform 349"/>
            <p:cNvSpPr>
              <a:spLocks/>
            </p:cNvSpPr>
            <p:nvPr/>
          </p:nvSpPr>
          <p:spPr bwMode="auto">
            <a:xfrm>
              <a:off x="3515" y="3546"/>
              <a:ext cx="226" cy="53"/>
            </a:xfrm>
            <a:custGeom>
              <a:avLst/>
              <a:gdLst>
                <a:gd name="T0" fmla="*/ 0 w 238"/>
                <a:gd name="T1" fmla="*/ 12 h 56"/>
                <a:gd name="T2" fmla="*/ 8 w 238"/>
                <a:gd name="T3" fmla="*/ 12 h 56"/>
                <a:gd name="T4" fmla="*/ 9 w 238"/>
                <a:gd name="T5" fmla="*/ 12 h 56"/>
                <a:gd name="T6" fmla="*/ 9 w 238"/>
                <a:gd name="T7" fmla="*/ 11 h 56"/>
                <a:gd name="T8" fmla="*/ 10 w 238"/>
                <a:gd name="T9" fmla="*/ 10 h 56"/>
                <a:gd name="T10" fmla="*/ 13 w 238"/>
                <a:gd name="T11" fmla="*/ 10 h 56"/>
                <a:gd name="T12" fmla="*/ 16 w 238"/>
                <a:gd name="T13" fmla="*/ 9 h 56"/>
                <a:gd name="T14" fmla="*/ 18 w 238"/>
                <a:gd name="T15" fmla="*/ 9 h 56"/>
                <a:gd name="T16" fmla="*/ 18 w 238"/>
                <a:gd name="T17" fmla="*/ 9 h 56"/>
                <a:gd name="T18" fmla="*/ 17 w 238"/>
                <a:gd name="T19" fmla="*/ 9 h 56"/>
                <a:gd name="T20" fmla="*/ 19 w 238"/>
                <a:gd name="T21" fmla="*/ 10 h 56"/>
                <a:gd name="T22" fmla="*/ 22 w 238"/>
                <a:gd name="T23" fmla="*/ 13 h 56"/>
                <a:gd name="T24" fmla="*/ 26 w 238"/>
                <a:gd name="T25" fmla="*/ 16 h 56"/>
                <a:gd name="T26" fmla="*/ 27 w 238"/>
                <a:gd name="T27" fmla="*/ 17 h 56"/>
                <a:gd name="T28" fmla="*/ 29 w 238"/>
                <a:gd name="T29" fmla="*/ 18 h 56"/>
                <a:gd name="T30" fmla="*/ 32 w 238"/>
                <a:gd name="T31" fmla="*/ 18 h 56"/>
                <a:gd name="T32" fmla="*/ 36 w 238"/>
                <a:gd name="T33" fmla="*/ 19 h 56"/>
                <a:gd name="T34" fmla="*/ 39 w 238"/>
                <a:gd name="T35" fmla="*/ 19 h 56"/>
                <a:gd name="T36" fmla="*/ 44 w 238"/>
                <a:gd name="T37" fmla="*/ 20 h 56"/>
                <a:gd name="T38" fmla="*/ 48 w 238"/>
                <a:gd name="T39" fmla="*/ 20 h 56"/>
                <a:gd name="T40" fmla="*/ 53 w 238"/>
                <a:gd name="T41" fmla="*/ 20 h 56"/>
                <a:gd name="T42" fmla="*/ 57 w 238"/>
                <a:gd name="T43" fmla="*/ 19 h 56"/>
                <a:gd name="T44" fmla="*/ 63 w 238"/>
                <a:gd name="T45" fmla="*/ 18 h 56"/>
                <a:gd name="T46" fmla="*/ 66 w 238"/>
                <a:gd name="T47" fmla="*/ 17 h 56"/>
                <a:gd name="T48" fmla="*/ 69 w 238"/>
                <a:gd name="T49" fmla="*/ 14 h 56"/>
                <a:gd name="T50" fmla="*/ 74 w 238"/>
                <a:gd name="T51" fmla="*/ 12 h 56"/>
                <a:gd name="T52" fmla="*/ 77 w 238"/>
                <a:gd name="T53" fmla="*/ 9 h 56"/>
                <a:gd name="T54" fmla="*/ 81 w 238"/>
                <a:gd name="T55" fmla="*/ 9 h 56"/>
                <a:gd name="T56" fmla="*/ 85 w 238"/>
                <a:gd name="T57" fmla="*/ 9 h 56"/>
                <a:gd name="T58" fmla="*/ 88 w 238"/>
                <a:gd name="T59" fmla="*/ 1 h 56"/>
                <a:gd name="T60" fmla="*/ 89 w 238"/>
                <a:gd name="T61" fmla="*/ 0 h 56"/>
                <a:gd name="T62" fmla="*/ 88 w 238"/>
                <a:gd name="T63" fmla="*/ 3 h 56"/>
                <a:gd name="T64" fmla="*/ 86 w 238"/>
                <a:gd name="T65" fmla="*/ 8 h 56"/>
                <a:gd name="T66" fmla="*/ 85 w 238"/>
                <a:gd name="T67" fmla="*/ 9 h 56"/>
                <a:gd name="T68" fmla="*/ 81 w 238"/>
                <a:gd name="T69" fmla="*/ 9 h 56"/>
                <a:gd name="T70" fmla="*/ 77 w 238"/>
                <a:gd name="T71" fmla="*/ 10 h 56"/>
                <a:gd name="T72" fmla="*/ 73 w 238"/>
                <a:gd name="T73" fmla="*/ 13 h 56"/>
                <a:gd name="T74" fmla="*/ 69 w 238"/>
                <a:gd name="T75" fmla="*/ 16 h 56"/>
                <a:gd name="T76" fmla="*/ 66 w 238"/>
                <a:gd name="T77" fmla="*/ 18 h 56"/>
                <a:gd name="T78" fmla="*/ 62 w 238"/>
                <a:gd name="T79" fmla="*/ 19 h 56"/>
                <a:gd name="T80" fmla="*/ 57 w 238"/>
                <a:gd name="T81" fmla="*/ 20 h 56"/>
                <a:gd name="T82" fmla="*/ 52 w 238"/>
                <a:gd name="T83" fmla="*/ 20 h 56"/>
                <a:gd name="T84" fmla="*/ 48 w 238"/>
                <a:gd name="T85" fmla="*/ 21 h 56"/>
                <a:gd name="T86" fmla="*/ 44 w 238"/>
                <a:gd name="T87" fmla="*/ 20 h 56"/>
                <a:gd name="T88" fmla="*/ 39 w 238"/>
                <a:gd name="T89" fmla="*/ 20 h 56"/>
                <a:gd name="T90" fmla="*/ 37 w 238"/>
                <a:gd name="T91" fmla="*/ 20 h 56"/>
                <a:gd name="T92" fmla="*/ 36 w 238"/>
                <a:gd name="T93" fmla="*/ 19 h 56"/>
                <a:gd name="T94" fmla="*/ 33 w 238"/>
                <a:gd name="T95" fmla="*/ 19 h 56"/>
                <a:gd name="T96" fmla="*/ 29 w 238"/>
                <a:gd name="T97" fmla="*/ 18 h 56"/>
                <a:gd name="T98" fmla="*/ 26 w 238"/>
                <a:gd name="T99" fmla="*/ 17 h 56"/>
                <a:gd name="T100" fmla="*/ 23 w 238"/>
                <a:gd name="T101" fmla="*/ 14 h 56"/>
                <a:gd name="T102" fmla="*/ 20 w 238"/>
                <a:gd name="T103" fmla="*/ 12 h 56"/>
                <a:gd name="T104" fmla="*/ 18 w 238"/>
                <a:gd name="T105" fmla="*/ 10 h 56"/>
                <a:gd name="T106" fmla="*/ 17 w 238"/>
                <a:gd name="T107" fmla="*/ 9 h 56"/>
                <a:gd name="T108" fmla="*/ 15 w 238"/>
                <a:gd name="T109" fmla="*/ 10 h 56"/>
                <a:gd name="T110" fmla="*/ 13 w 238"/>
                <a:gd name="T111" fmla="*/ 10 h 56"/>
                <a:gd name="T112" fmla="*/ 10 w 238"/>
                <a:gd name="T113" fmla="*/ 11 h 56"/>
                <a:gd name="T114" fmla="*/ 9 w 238"/>
                <a:gd name="T115" fmla="*/ 12 h 56"/>
                <a:gd name="T116" fmla="*/ 9 w 238"/>
                <a:gd name="T117" fmla="*/ 12 h 56"/>
                <a:gd name="T118" fmla="*/ 7 w 238"/>
                <a:gd name="T119" fmla="*/ 13 h 56"/>
                <a:gd name="T120" fmla="*/ 0 w 238"/>
                <a:gd name="T121" fmla="*/ 13 h 56"/>
                <a:gd name="T122" fmla="*/ 0 w 238"/>
                <a:gd name="T123" fmla="*/ 12 h 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8"/>
                <a:gd name="T187" fmla="*/ 0 h 56"/>
                <a:gd name="T188" fmla="*/ 238 w 238"/>
                <a:gd name="T189" fmla="*/ 56 h 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8" h="56">
                  <a:moveTo>
                    <a:pt x="0" y="34"/>
                  </a:moveTo>
                  <a:lnTo>
                    <a:pt x="8" y="34"/>
                  </a:lnTo>
                  <a:lnTo>
                    <a:pt x="16" y="34"/>
                  </a:lnTo>
                  <a:lnTo>
                    <a:pt x="22" y="33"/>
                  </a:lnTo>
                  <a:lnTo>
                    <a:pt x="30" y="31"/>
                  </a:lnTo>
                  <a:lnTo>
                    <a:pt x="36" y="30"/>
                  </a:lnTo>
                  <a:lnTo>
                    <a:pt x="42" y="28"/>
                  </a:lnTo>
                  <a:lnTo>
                    <a:pt x="45" y="27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8" y="31"/>
                  </a:lnTo>
                  <a:lnTo>
                    <a:pt x="57" y="37"/>
                  </a:lnTo>
                  <a:lnTo>
                    <a:pt x="68" y="42"/>
                  </a:lnTo>
                  <a:lnTo>
                    <a:pt x="73" y="44"/>
                  </a:lnTo>
                  <a:lnTo>
                    <a:pt x="79" y="46"/>
                  </a:lnTo>
                  <a:lnTo>
                    <a:pt x="86" y="48"/>
                  </a:lnTo>
                  <a:lnTo>
                    <a:pt x="95" y="50"/>
                  </a:lnTo>
                  <a:lnTo>
                    <a:pt x="103" y="51"/>
                  </a:lnTo>
                  <a:lnTo>
                    <a:pt x="115" y="52"/>
                  </a:lnTo>
                  <a:lnTo>
                    <a:pt x="128" y="52"/>
                  </a:lnTo>
                  <a:lnTo>
                    <a:pt x="140" y="52"/>
                  </a:lnTo>
                  <a:lnTo>
                    <a:pt x="153" y="50"/>
                  </a:lnTo>
                  <a:lnTo>
                    <a:pt x="165" y="47"/>
                  </a:lnTo>
                  <a:lnTo>
                    <a:pt x="176" y="44"/>
                  </a:lnTo>
                  <a:lnTo>
                    <a:pt x="187" y="39"/>
                  </a:lnTo>
                  <a:lnTo>
                    <a:pt x="198" y="34"/>
                  </a:lnTo>
                  <a:lnTo>
                    <a:pt x="207" y="27"/>
                  </a:lnTo>
                  <a:lnTo>
                    <a:pt x="217" y="20"/>
                  </a:lnTo>
                  <a:lnTo>
                    <a:pt x="226" y="12"/>
                  </a:lnTo>
                  <a:lnTo>
                    <a:pt x="235" y="1"/>
                  </a:lnTo>
                  <a:lnTo>
                    <a:pt x="237" y="0"/>
                  </a:lnTo>
                  <a:lnTo>
                    <a:pt x="235" y="3"/>
                  </a:lnTo>
                  <a:lnTo>
                    <a:pt x="231" y="8"/>
                  </a:lnTo>
                  <a:lnTo>
                    <a:pt x="225" y="16"/>
                  </a:lnTo>
                  <a:lnTo>
                    <a:pt x="216" y="24"/>
                  </a:lnTo>
                  <a:lnTo>
                    <a:pt x="206" y="31"/>
                  </a:lnTo>
                  <a:lnTo>
                    <a:pt x="197" y="36"/>
                  </a:lnTo>
                  <a:lnTo>
                    <a:pt x="185" y="42"/>
                  </a:lnTo>
                  <a:lnTo>
                    <a:pt x="175" y="46"/>
                  </a:lnTo>
                  <a:lnTo>
                    <a:pt x="163" y="49"/>
                  </a:lnTo>
                  <a:lnTo>
                    <a:pt x="152" y="52"/>
                  </a:lnTo>
                  <a:lnTo>
                    <a:pt x="139" y="53"/>
                  </a:lnTo>
                  <a:lnTo>
                    <a:pt x="128" y="55"/>
                  </a:lnTo>
                  <a:lnTo>
                    <a:pt x="115" y="54"/>
                  </a:lnTo>
                  <a:lnTo>
                    <a:pt x="103" y="53"/>
                  </a:lnTo>
                  <a:lnTo>
                    <a:pt x="98" y="52"/>
                  </a:lnTo>
                  <a:lnTo>
                    <a:pt x="94" y="51"/>
                  </a:lnTo>
                  <a:lnTo>
                    <a:pt x="87" y="50"/>
                  </a:lnTo>
                  <a:lnTo>
                    <a:pt x="80" y="48"/>
                  </a:lnTo>
                  <a:lnTo>
                    <a:pt x="68" y="44"/>
                  </a:lnTo>
                  <a:lnTo>
                    <a:pt x="58" y="39"/>
                  </a:lnTo>
                  <a:lnTo>
                    <a:pt x="50" y="35"/>
                  </a:lnTo>
                  <a:lnTo>
                    <a:pt x="45" y="31"/>
                  </a:lnTo>
                  <a:lnTo>
                    <a:pt x="43" y="29"/>
                  </a:lnTo>
                  <a:lnTo>
                    <a:pt x="40" y="30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1" y="35"/>
                  </a:lnTo>
                  <a:lnTo>
                    <a:pt x="15" y="35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8" name="Freeform 350"/>
            <p:cNvSpPr>
              <a:spLocks/>
            </p:cNvSpPr>
            <p:nvPr/>
          </p:nvSpPr>
          <p:spPr bwMode="auto">
            <a:xfrm>
              <a:off x="3921" y="3487"/>
              <a:ext cx="19" cy="18"/>
            </a:xfrm>
            <a:custGeom>
              <a:avLst/>
              <a:gdLst>
                <a:gd name="T0" fmla="*/ 10 w 20"/>
                <a:gd name="T1" fmla="*/ 0 h 19"/>
                <a:gd name="T2" fmla="*/ 10 w 20"/>
                <a:gd name="T3" fmla="*/ 4 h 19"/>
                <a:gd name="T4" fmla="*/ 10 w 20"/>
                <a:gd name="T5" fmla="*/ 9 h 19"/>
                <a:gd name="T6" fmla="*/ 5 w 20"/>
                <a:gd name="T7" fmla="*/ 9 h 19"/>
                <a:gd name="T8" fmla="*/ 0 w 20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19" y="0"/>
                  </a:moveTo>
                  <a:lnTo>
                    <a:pt x="15" y="4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59" name="Freeform 351"/>
            <p:cNvSpPr>
              <a:spLocks/>
            </p:cNvSpPr>
            <p:nvPr/>
          </p:nvSpPr>
          <p:spPr bwMode="auto">
            <a:xfrm>
              <a:off x="3858" y="3514"/>
              <a:ext cx="20" cy="82"/>
            </a:xfrm>
            <a:custGeom>
              <a:avLst/>
              <a:gdLst>
                <a:gd name="T0" fmla="*/ 6 w 21"/>
                <a:gd name="T1" fmla="*/ 28 h 87"/>
                <a:gd name="T2" fmla="*/ 9 w 21"/>
                <a:gd name="T3" fmla="*/ 25 h 87"/>
                <a:gd name="T4" fmla="*/ 10 w 21"/>
                <a:gd name="T5" fmla="*/ 24 h 87"/>
                <a:gd name="T6" fmla="*/ 10 w 21"/>
                <a:gd name="T7" fmla="*/ 23 h 87"/>
                <a:gd name="T8" fmla="*/ 10 w 21"/>
                <a:gd name="T9" fmla="*/ 21 h 87"/>
                <a:gd name="T10" fmla="*/ 10 w 21"/>
                <a:gd name="T11" fmla="*/ 19 h 87"/>
                <a:gd name="T12" fmla="*/ 10 w 21"/>
                <a:gd name="T13" fmla="*/ 18 h 87"/>
                <a:gd name="T14" fmla="*/ 10 w 21"/>
                <a:gd name="T15" fmla="*/ 15 h 87"/>
                <a:gd name="T16" fmla="*/ 10 w 21"/>
                <a:gd name="T17" fmla="*/ 13 h 87"/>
                <a:gd name="T18" fmla="*/ 10 w 21"/>
                <a:gd name="T19" fmla="*/ 10 h 87"/>
                <a:gd name="T20" fmla="*/ 10 w 21"/>
                <a:gd name="T21" fmla="*/ 8 h 87"/>
                <a:gd name="T22" fmla="*/ 10 w 21"/>
                <a:gd name="T23" fmla="*/ 8 h 87"/>
                <a:gd name="T24" fmla="*/ 10 w 21"/>
                <a:gd name="T25" fmla="*/ 8 h 87"/>
                <a:gd name="T26" fmla="*/ 8 w 21"/>
                <a:gd name="T27" fmla="*/ 8 h 87"/>
                <a:gd name="T28" fmla="*/ 4 w 21"/>
                <a:gd name="T29" fmla="*/ 4 h 87"/>
                <a:gd name="T30" fmla="*/ 0 w 21"/>
                <a:gd name="T31" fmla="*/ 0 h 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"/>
                <a:gd name="T49" fmla="*/ 0 h 87"/>
                <a:gd name="T50" fmla="*/ 21 w 21"/>
                <a:gd name="T51" fmla="*/ 87 h 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" h="87">
                  <a:moveTo>
                    <a:pt x="6" y="86"/>
                  </a:moveTo>
                  <a:lnTo>
                    <a:pt x="9" y="80"/>
                  </a:lnTo>
                  <a:lnTo>
                    <a:pt x="13" y="74"/>
                  </a:lnTo>
                  <a:lnTo>
                    <a:pt x="15" y="69"/>
                  </a:lnTo>
                  <a:lnTo>
                    <a:pt x="17" y="63"/>
                  </a:lnTo>
                  <a:lnTo>
                    <a:pt x="19" y="56"/>
                  </a:lnTo>
                  <a:lnTo>
                    <a:pt x="19" y="51"/>
                  </a:lnTo>
                  <a:lnTo>
                    <a:pt x="20" y="44"/>
                  </a:lnTo>
                  <a:lnTo>
                    <a:pt x="19" y="38"/>
                  </a:lnTo>
                  <a:lnTo>
                    <a:pt x="18" y="32"/>
                  </a:lnTo>
                  <a:lnTo>
                    <a:pt x="16" y="26"/>
                  </a:lnTo>
                  <a:lnTo>
                    <a:pt x="14" y="21"/>
                  </a:lnTo>
                  <a:lnTo>
                    <a:pt x="11" y="14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0" name="Freeform 352"/>
            <p:cNvSpPr>
              <a:spLocks/>
            </p:cNvSpPr>
            <p:nvPr/>
          </p:nvSpPr>
          <p:spPr bwMode="auto">
            <a:xfrm>
              <a:off x="3781" y="3502"/>
              <a:ext cx="68" cy="124"/>
            </a:xfrm>
            <a:custGeom>
              <a:avLst/>
              <a:gdLst>
                <a:gd name="T0" fmla="*/ 0 w 72"/>
                <a:gd name="T1" fmla="*/ 45 h 131"/>
                <a:gd name="T2" fmla="*/ 1 w 72"/>
                <a:gd name="T3" fmla="*/ 45 h 131"/>
                <a:gd name="T4" fmla="*/ 8 w 72"/>
                <a:gd name="T5" fmla="*/ 44 h 131"/>
                <a:gd name="T6" fmla="*/ 9 w 72"/>
                <a:gd name="T7" fmla="*/ 44 h 131"/>
                <a:gd name="T8" fmla="*/ 9 w 72"/>
                <a:gd name="T9" fmla="*/ 44 h 131"/>
                <a:gd name="T10" fmla="*/ 9 w 72"/>
                <a:gd name="T11" fmla="*/ 42 h 131"/>
                <a:gd name="T12" fmla="*/ 10 w 72"/>
                <a:gd name="T13" fmla="*/ 42 h 131"/>
                <a:gd name="T14" fmla="*/ 13 w 72"/>
                <a:gd name="T15" fmla="*/ 40 h 131"/>
                <a:gd name="T16" fmla="*/ 16 w 72"/>
                <a:gd name="T17" fmla="*/ 39 h 131"/>
                <a:gd name="T18" fmla="*/ 17 w 72"/>
                <a:gd name="T19" fmla="*/ 38 h 131"/>
                <a:gd name="T20" fmla="*/ 19 w 72"/>
                <a:gd name="T21" fmla="*/ 36 h 131"/>
                <a:gd name="T22" fmla="*/ 20 w 72"/>
                <a:gd name="T23" fmla="*/ 34 h 131"/>
                <a:gd name="T24" fmla="*/ 22 w 72"/>
                <a:gd name="T25" fmla="*/ 32 h 131"/>
                <a:gd name="T26" fmla="*/ 22 w 72"/>
                <a:gd name="T27" fmla="*/ 29 h 131"/>
                <a:gd name="T28" fmla="*/ 23 w 72"/>
                <a:gd name="T29" fmla="*/ 27 h 131"/>
                <a:gd name="T30" fmla="*/ 23 w 72"/>
                <a:gd name="T31" fmla="*/ 25 h 131"/>
                <a:gd name="T32" fmla="*/ 24 w 72"/>
                <a:gd name="T33" fmla="*/ 23 h 131"/>
                <a:gd name="T34" fmla="*/ 24 w 72"/>
                <a:gd name="T35" fmla="*/ 21 h 131"/>
                <a:gd name="T36" fmla="*/ 24 w 72"/>
                <a:gd name="T37" fmla="*/ 19 h 131"/>
                <a:gd name="T38" fmla="*/ 24 w 72"/>
                <a:gd name="T39" fmla="*/ 16 h 131"/>
                <a:gd name="T40" fmla="*/ 24 w 72"/>
                <a:gd name="T41" fmla="*/ 13 h 131"/>
                <a:gd name="T42" fmla="*/ 23 w 72"/>
                <a:gd name="T43" fmla="*/ 9 h 131"/>
                <a:gd name="T44" fmla="*/ 23 w 72"/>
                <a:gd name="T45" fmla="*/ 9 h 131"/>
                <a:gd name="T46" fmla="*/ 22 w 72"/>
                <a:gd name="T47" fmla="*/ 9 h 131"/>
                <a:gd name="T48" fmla="*/ 22 w 72"/>
                <a:gd name="T49" fmla="*/ 9 h 131"/>
                <a:gd name="T50" fmla="*/ 20 w 72"/>
                <a:gd name="T51" fmla="*/ 4 h 131"/>
                <a:gd name="T52" fmla="*/ 19 w 72"/>
                <a:gd name="T53" fmla="*/ 0 h 1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2"/>
                <a:gd name="T82" fmla="*/ 0 h 131"/>
                <a:gd name="T83" fmla="*/ 72 w 72"/>
                <a:gd name="T84" fmla="*/ 131 h 1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2" h="131">
                  <a:moveTo>
                    <a:pt x="0" y="130"/>
                  </a:moveTo>
                  <a:lnTo>
                    <a:pt x="1" y="130"/>
                  </a:lnTo>
                  <a:lnTo>
                    <a:pt x="8" y="128"/>
                  </a:lnTo>
                  <a:lnTo>
                    <a:pt x="15" y="127"/>
                  </a:lnTo>
                  <a:lnTo>
                    <a:pt x="21" y="125"/>
                  </a:lnTo>
                  <a:lnTo>
                    <a:pt x="27" y="122"/>
                  </a:lnTo>
                  <a:lnTo>
                    <a:pt x="33" y="118"/>
                  </a:lnTo>
                  <a:lnTo>
                    <a:pt x="39" y="115"/>
                  </a:lnTo>
                  <a:lnTo>
                    <a:pt x="44" y="110"/>
                  </a:lnTo>
                  <a:lnTo>
                    <a:pt x="49" y="106"/>
                  </a:lnTo>
                  <a:lnTo>
                    <a:pt x="53" y="100"/>
                  </a:lnTo>
                  <a:lnTo>
                    <a:pt x="57" y="95"/>
                  </a:lnTo>
                  <a:lnTo>
                    <a:pt x="61" y="89"/>
                  </a:lnTo>
                  <a:lnTo>
                    <a:pt x="63" y="83"/>
                  </a:lnTo>
                  <a:lnTo>
                    <a:pt x="66" y="77"/>
                  </a:lnTo>
                  <a:lnTo>
                    <a:pt x="68" y="70"/>
                  </a:lnTo>
                  <a:lnTo>
                    <a:pt x="70" y="63"/>
                  </a:lnTo>
                  <a:lnTo>
                    <a:pt x="71" y="56"/>
                  </a:lnTo>
                  <a:lnTo>
                    <a:pt x="71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29"/>
                  </a:lnTo>
                  <a:lnTo>
                    <a:pt x="65" y="22"/>
                  </a:lnTo>
                  <a:lnTo>
                    <a:pt x="63" y="16"/>
                  </a:lnTo>
                  <a:lnTo>
                    <a:pt x="61" y="11"/>
                  </a:lnTo>
                  <a:lnTo>
                    <a:pt x="56" y="4"/>
                  </a:lnTo>
                  <a:lnTo>
                    <a:pt x="5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1" name="Freeform 353"/>
            <p:cNvSpPr>
              <a:spLocks/>
            </p:cNvSpPr>
            <p:nvPr/>
          </p:nvSpPr>
          <p:spPr bwMode="auto">
            <a:xfrm>
              <a:off x="3782" y="3503"/>
              <a:ext cx="97" cy="123"/>
            </a:xfrm>
            <a:custGeom>
              <a:avLst/>
              <a:gdLst>
                <a:gd name="T0" fmla="*/ 26 w 102"/>
                <a:gd name="T1" fmla="*/ 8 h 131"/>
                <a:gd name="T2" fmla="*/ 27 w 102"/>
                <a:gd name="T3" fmla="*/ 12 h 131"/>
                <a:gd name="T4" fmla="*/ 27 w 102"/>
                <a:gd name="T5" fmla="*/ 16 h 131"/>
                <a:gd name="T6" fmla="*/ 27 w 102"/>
                <a:gd name="T7" fmla="*/ 19 h 131"/>
                <a:gd name="T8" fmla="*/ 27 w 102"/>
                <a:gd name="T9" fmla="*/ 21 h 131"/>
                <a:gd name="T10" fmla="*/ 26 w 102"/>
                <a:gd name="T11" fmla="*/ 22 h 131"/>
                <a:gd name="T12" fmla="*/ 25 w 102"/>
                <a:gd name="T13" fmla="*/ 24 h 131"/>
                <a:gd name="T14" fmla="*/ 24 w 102"/>
                <a:gd name="T15" fmla="*/ 27 h 131"/>
                <a:gd name="T16" fmla="*/ 22 w 102"/>
                <a:gd name="T17" fmla="*/ 29 h 131"/>
                <a:gd name="T18" fmla="*/ 21 w 102"/>
                <a:gd name="T19" fmla="*/ 32 h 131"/>
                <a:gd name="T20" fmla="*/ 18 w 102"/>
                <a:gd name="T21" fmla="*/ 33 h 131"/>
                <a:gd name="T22" fmla="*/ 15 w 102"/>
                <a:gd name="T23" fmla="*/ 35 h 131"/>
                <a:gd name="T24" fmla="*/ 11 w 102"/>
                <a:gd name="T25" fmla="*/ 36 h 131"/>
                <a:gd name="T26" fmla="*/ 10 w 102"/>
                <a:gd name="T27" fmla="*/ 37 h 131"/>
                <a:gd name="T28" fmla="*/ 10 w 102"/>
                <a:gd name="T29" fmla="*/ 37 h 131"/>
                <a:gd name="T30" fmla="*/ 10 w 102"/>
                <a:gd name="T31" fmla="*/ 38 h 131"/>
                <a:gd name="T32" fmla="*/ 6 w 102"/>
                <a:gd name="T33" fmla="*/ 38 h 131"/>
                <a:gd name="T34" fmla="*/ 0 w 102"/>
                <a:gd name="T35" fmla="*/ 39 h 131"/>
                <a:gd name="T36" fmla="*/ 5 w 102"/>
                <a:gd name="T37" fmla="*/ 39 h 131"/>
                <a:gd name="T38" fmla="*/ 7 w 102"/>
                <a:gd name="T39" fmla="*/ 39 h 131"/>
                <a:gd name="T40" fmla="*/ 10 w 102"/>
                <a:gd name="T41" fmla="*/ 39 h 131"/>
                <a:gd name="T42" fmla="*/ 10 w 102"/>
                <a:gd name="T43" fmla="*/ 39 h 131"/>
                <a:gd name="T44" fmla="*/ 10 w 102"/>
                <a:gd name="T45" fmla="*/ 39 h 131"/>
                <a:gd name="T46" fmla="*/ 12 w 102"/>
                <a:gd name="T47" fmla="*/ 39 h 131"/>
                <a:gd name="T48" fmla="*/ 16 w 102"/>
                <a:gd name="T49" fmla="*/ 38 h 131"/>
                <a:gd name="T50" fmla="*/ 20 w 102"/>
                <a:gd name="T51" fmla="*/ 37 h 131"/>
                <a:gd name="T52" fmla="*/ 23 w 102"/>
                <a:gd name="T53" fmla="*/ 37 h 131"/>
                <a:gd name="T54" fmla="*/ 26 w 102"/>
                <a:gd name="T55" fmla="*/ 35 h 131"/>
                <a:gd name="T56" fmla="*/ 28 w 102"/>
                <a:gd name="T57" fmla="*/ 34 h 131"/>
                <a:gd name="T58" fmla="*/ 30 w 102"/>
                <a:gd name="T59" fmla="*/ 33 h 131"/>
                <a:gd name="T60" fmla="*/ 32 w 102"/>
                <a:gd name="T61" fmla="*/ 31 h 131"/>
                <a:gd name="T62" fmla="*/ 36 w 102"/>
                <a:gd name="T63" fmla="*/ 27 h 131"/>
                <a:gd name="T64" fmla="*/ 37 w 102"/>
                <a:gd name="T65" fmla="*/ 25 h 131"/>
                <a:gd name="T66" fmla="*/ 38 w 102"/>
                <a:gd name="T67" fmla="*/ 23 h 131"/>
                <a:gd name="T68" fmla="*/ 39 w 102"/>
                <a:gd name="T69" fmla="*/ 22 h 131"/>
                <a:gd name="T70" fmla="*/ 39 w 102"/>
                <a:gd name="T71" fmla="*/ 21 h 131"/>
                <a:gd name="T72" fmla="*/ 39 w 102"/>
                <a:gd name="T73" fmla="*/ 20 h 131"/>
                <a:gd name="T74" fmla="*/ 40 w 102"/>
                <a:gd name="T75" fmla="*/ 18 h 131"/>
                <a:gd name="T76" fmla="*/ 39 w 102"/>
                <a:gd name="T77" fmla="*/ 17 h 131"/>
                <a:gd name="T78" fmla="*/ 38 w 102"/>
                <a:gd name="T79" fmla="*/ 13 h 131"/>
                <a:gd name="T80" fmla="*/ 37 w 102"/>
                <a:gd name="T81" fmla="*/ 9 h 131"/>
                <a:gd name="T82" fmla="*/ 36 w 102"/>
                <a:gd name="T83" fmla="*/ 8 h 131"/>
                <a:gd name="T84" fmla="*/ 33 w 102"/>
                <a:gd name="T85" fmla="*/ 8 h 131"/>
                <a:gd name="T86" fmla="*/ 31 w 102"/>
                <a:gd name="T87" fmla="*/ 8 h 131"/>
                <a:gd name="T88" fmla="*/ 30 w 102"/>
                <a:gd name="T89" fmla="*/ 8 h 131"/>
                <a:gd name="T90" fmla="*/ 28 w 102"/>
                <a:gd name="T91" fmla="*/ 8 h 131"/>
                <a:gd name="T92" fmla="*/ 26 w 102"/>
                <a:gd name="T93" fmla="*/ 7 h 131"/>
                <a:gd name="T94" fmla="*/ 24 w 102"/>
                <a:gd name="T95" fmla="*/ 4 h 131"/>
                <a:gd name="T96" fmla="*/ 22 w 102"/>
                <a:gd name="T97" fmla="*/ 0 h 131"/>
                <a:gd name="T98" fmla="*/ 23 w 102"/>
                <a:gd name="T99" fmla="*/ 4 h 131"/>
                <a:gd name="T100" fmla="*/ 24 w 102"/>
                <a:gd name="T101" fmla="*/ 8 h 131"/>
                <a:gd name="T102" fmla="*/ 25 w 102"/>
                <a:gd name="T103" fmla="*/ 8 h 131"/>
                <a:gd name="T104" fmla="*/ 26 w 102"/>
                <a:gd name="T105" fmla="*/ 8 h 131"/>
                <a:gd name="T106" fmla="*/ 26 w 102"/>
                <a:gd name="T107" fmla="*/ 8 h 1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"/>
                <a:gd name="T163" fmla="*/ 0 h 131"/>
                <a:gd name="T164" fmla="*/ 102 w 102"/>
                <a:gd name="T165" fmla="*/ 131 h 1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" h="131">
                  <a:moveTo>
                    <a:pt x="67" y="31"/>
                  </a:moveTo>
                  <a:lnTo>
                    <a:pt x="69" y="39"/>
                  </a:lnTo>
                  <a:lnTo>
                    <a:pt x="70" y="49"/>
                  </a:lnTo>
                  <a:lnTo>
                    <a:pt x="69" y="60"/>
                  </a:lnTo>
                  <a:lnTo>
                    <a:pt x="68" y="69"/>
                  </a:lnTo>
                  <a:lnTo>
                    <a:pt x="67" y="74"/>
                  </a:lnTo>
                  <a:lnTo>
                    <a:pt x="63" y="82"/>
                  </a:lnTo>
                  <a:lnTo>
                    <a:pt x="59" y="91"/>
                  </a:lnTo>
                  <a:lnTo>
                    <a:pt x="54" y="97"/>
                  </a:lnTo>
                  <a:lnTo>
                    <a:pt x="50" y="104"/>
                  </a:lnTo>
                  <a:lnTo>
                    <a:pt x="44" y="109"/>
                  </a:lnTo>
                  <a:lnTo>
                    <a:pt x="38" y="114"/>
                  </a:lnTo>
                  <a:lnTo>
                    <a:pt x="31" y="119"/>
                  </a:lnTo>
                  <a:lnTo>
                    <a:pt x="25" y="122"/>
                  </a:lnTo>
                  <a:lnTo>
                    <a:pt x="18" y="124"/>
                  </a:lnTo>
                  <a:lnTo>
                    <a:pt x="12" y="126"/>
                  </a:lnTo>
                  <a:lnTo>
                    <a:pt x="6" y="127"/>
                  </a:lnTo>
                  <a:lnTo>
                    <a:pt x="0" y="128"/>
                  </a:lnTo>
                  <a:lnTo>
                    <a:pt x="5" y="129"/>
                  </a:lnTo>
                  <a:lnTo>
                    <a:pt x="7" y="129"/>
                  </a:lnTo>
                  <a:lnTo>
                    <a:pt x="13" y="130"/>
                  </a:lnTo>
                  <a:lnTo>
                    <a:pt x="19" y="130"/>
                  </a:lnTo>
                  <a:lnTo>
                    <a:pt x="25" y="129"/>
                  </a:lnTo>
                  <a:lnTo>
                    <a:pt x="33" y="128"/>
                  </a:lnTo>
                  <a:lnTo>
                    <a:pt x="40" y="127"/>
                  </a:lnTo>
                  <a:lnTo>
                    <a:pt x="49" y="125"/>
                  </a:lnTo>
                  <a:lnTo>
                    <a:pt x="58" y="121"/>
                  </a:lnTo>
                  <a:lnTo>
                    <a:pt x="65" y="117"/>
                  </a:lnTo>
                  <a:lnTo>
                    <a:pt x="73" y="112"/>
                  </a:lnTo>
                  <a:lnTo>
                    <a:pt x="79" y="107"/>
                  </a:lnTo>
                  <a:lnTo>
                    <a:pt x="84" y="101"/>
                  </a:lnTo>
                  <a:lnTo>
                    <a:pt x="92" y="90"/>
                  </a:lnTo>
                  <a:lnTo>
                    <a:pt x="95" y="85"/>
                  </a:lnTo>
                  <a:lnTo>
                    <a:pt x="97" y="79"/>
                  </a:lnTo>
                  <a:lnTo>
                    <a:pt x="99" y="74"/>
                  </a:lnTo>
                  <a:lnTo>
                    <a:pt x="100" y="69"/>
                  </a:lnTo>
                  <a:lnTo>
                    <a:pt x="100" y="63"/>
                  </a:lnTo>
                  <a:lnTo>
                    <a:pt x="101" y="57"/>
                  </a:lnTo>
                  <a:lnTo>
                    <a:pt x="100" y="53"/>
                  </a:lnTo>
                  <a:lnTo>
                    <a:pt x="98" y="40"/>
                  </a:lnTo>
                  <a:lnTo>
                    <a:pt x="95" y="32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10"/>
                  </a:lnTo>
                  <a:lnTo>
                    <a:pt x="67" y="7"/>
                  </a:lnTo>
                  <a:lnTo>
                    <a:pt x="61" y="4"/>
                  </a:lnTo>
                  <a:lnTo>
                    <a:pt x="54" y="0"/>
                  </a:lnTo>
                  <a:lnTo>
                    <a:pt x="57" y="4"/>
                  </a:lnTo>
                  <a:lnTo>
                    <a:pt x="60" y="10"/>
                  </a:lnTo>
                  <a:lnTo>
                    <a:pt x="64" y="21"/>
                  </a:lnTo>
                  <a:lnTo>
                    <a:pt x="67" y="26"/>
                  </a:lnTo>
                  <a:lnTo>
                    <a:pt x="67" y="3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2" name="Freeform 354"/>
            <p:cNvSpPr>
              <a:spLocks/>
            </p:cNvSpPr>
            <p:nvPr/>
          </p:nvSpPr>
          <p:spPr bwMode="auto">
            <a:xfrm>
              <a:off x="3782" y="3503"/>
              <a:ext cx="97" cy="123"/>
            </a:xfrm>
            <a:custGeom>
              <a:avLst/>
              <a:gdLst>
                <a:gd name="T0" fmla="*/ 26 w 102"/>
                <a:gd name="T1" fmla="*/ 8 h 131"/>
                <a:gd name="T2" fmla="*/ 27 w 102"/>
                <a:gd name="T3" fmla="*/ 12 h 131"/>
                <a:gd name="T4" fmla="*/ 27 w 102"/>
                <a:gd name="T5" fmla="*/ 16 h 131"/>
                <a:gd name="T6" fmla="*/ 27 w 102"/>
                <a:gd name="T7" fmla="*/ 19 h 131"/>
                <a:gd name="T8" fmla="*/ 27 w 102"/>
                <a:gd name="T9" fmla="*/ 21 h 131"/>
                <a:gd name="T10" fmla="*/ 26 w 102"/>
                <a:gd name="T11" fmla="*/ 22 h 131"/>
                <a:gd name="T12" fmla="*/ 25 w 102"/>
                <a:gd name="T13" fmla="*/ 24 h 131"/>
                <a:gd name="T14" fmla="*/ 24 w 102"/>
                <a:gd name="T15" fmla="*/ 27 h 131"/>
                <a:gd name="T16" fmla="*/ 22 w 102"/>
                <a:gd name="T17" fmla="*/ 29 h 131"/>
                <a:gd name="T18" fmla="*/ 21 w 102"/>
                <a:gd name="T19" fmla="*/ 32 h 131"/>
                <a:gd name="T20" fmla="*/ 18 w 102"/>
                <a:gd name="T21" fmla="*/ 33 h 131"/>
                <a:gd name="T22" fmla="*/ 15 w 102"/>
                <a:gd name="T23" fmla="*/ 35 h 131"/>
                <a:gd name="T24" fmla="*/ 11 w 102"/>
                <a:gd name="T25" fmla="*/ 36 h 131"/>
                <a:gd name="T26" fmla="*/ 10 w 102"/>
                <a:gd name="T27" fmla="*/ 37 h 131"/>
                <a:gd name="T28" fmla="*/ 10 w 102"/>
                <a:gd name="T29" fmla="*/ 37 h 131"/>
                <a:gd name="T30" fmla="*/ 10 w 102"/>
                <a:gd name="T31" fmla="*/ 38 h 131"/>
                <a:gd name="T32" fmla="*/ 6 w 102"/>
                <a:gd name="T33" fmla="*/ 38 h 131"/>
                <a:gd name="T34" fmla="*/ 0 w 102"/>
                <a:gd name="T35" fmla="*/ 39 h 131"/>
                <a:gd name="T36" fmla="*/ 5 w 102"/>
                <a:gd name="T37" fmla="*/ 39 h 131"/>
                <a:gd name="T38" fmla="*/ 7 w 102"/>
                <a:gd name="T39" fmla="*/ 39 h 131"/>
                <a:gd name="T40" fmla="*/ 10 w 102"/>
                <a:gd name="T41" fmla="*/ 39 h 131"/>
                <a:gd name="T42" fmla="*/ 10 w 102"/>
                <a:gd name="T43" fmla="*/ 39 h 131"/>
                <a:gd name="T44" fmla="*/ 10 w 102"/>
                <a:gd name="T45" fmla="*/ 39 h 131"/>
                <a:gd name="T46" fmla="*/ 12 w 102"/>
                <a:gd name="T47" fmla="*/ 39 h 131"/>
                <a:gd name="T48" fmla="*/ 16 w 102"/>
                <a:gd name="T49" fmla="*/ 38 h 131"/>
                <a:gd name="T50" fmla="*/ 20 w 102"/>
                <a:gd name="T51" fmla="*/ 37 h 131"/>
                <a:gd name="T52" fmla="*/ 23 w 102"/>
                <a:gd name="T53" fmla="*/ 37 h 131"/>
                <a:gd name="T54" fmla="*/ 26 w 102"/>
                <a:gd name="T55" fmla="*/ 35 h 131"/>
                <a:gd name="T56" fmla="*/ 28 w 102"/>
                <a:gd name="T57" fmla="*/ 34 h 131"/>
                <a:gd name="T58" fmla="*/ 30 w 102"/>
                <a:gd name="T59" fmla="*/ 33 h 131"/>
                <a:gd name="T60" fmla="*/ 32 w 102"/>
                <a:gd name="T61" fmla="*/ 31 h 131"/>
                <a:gd name="T62" fmla="*/ 36 w 102"/>
                <a:gd name="T63" fmla="*/ 27 h 131"/>
                <a:gd name="T64" fmla="*/ 37 w 102"/>
                <a:gd name="T65" fmla="*/ 25 h 131"/>
                <a:gd name="T66" fmla="*/ 38 w 102"/>
                <a:gd name="T67" fmla="*/ 23 h 131"/>
                <a:gd name="T68" fmla="*/ 39 w 102"/>
                <a:gd name="T69" fmla="*/ 22 h 131"/>
                <a:gd name="T70" fmla="*/ 39 w 102"/>
                <a:gd name="T71" fmla="*/ 21 h 131"/>
                <a:gd name="T72" fmla="*/ 39 w 102"/>
                <a:gd name="T73" fmla="*/ 20 h 131"/>
                <a:gd name="T74" fmla="*/ 40 w 102"/>
                <a:gd name="T75" fmla="*/ 18 h 131"/>
                <a:gd name="T76" fmla="*/ 39 w 102"/>
                <a:gd name="T77" fmla="*/ 17 h 131"/>
                <a:gd name="T78" fmla="*/ 38 w 102"/>
                <a:gd name="T79" fmla="*/ 13 h 131"/>
                <a:gd name="T80" fmla="*/ 37 w 102"/>
                <a:gd name="T81" fmla="*/ 9 h 131"/>
                <a:gd name="T82" fmla="*/ 36 w 102"/>
                <a:gd name="T83" fmla="*/ 8 h 131"/>
                <a:gd name="T84" fmla="*/ 33 w 102"/>
                <a:gd name="T85" fmla="*/ 8 h 131"/>
                <a:gd name="T86" fmla="*/ 31 w 102"/>
                <a:gd name="T87" fmla="*/ 8 h 131"/>
                <a:gd name="T88" fmla="*/ 30 w 102"/>
                <a:gd name="T89" fmla="*/ 8 h 131"/>
                <a:gd name="T90" fmla="*/ 28 w 102"/>
                <a:gd name="T91" fmla="*/ 8 h 131"/>
                <a:gd name="T92" fmla="*/ 26 w 102"/>
                <a:gd name="T93" fmla="*/ 7 h 131"/>
                <a:gd name="T94" fmla="*/ 24 w 102"/>
                <a:gd name="T95" fmla="*/ 4 h 131"/>
                <a:gd name="T96" fmla="*/ 22 w 102"/>
                <a:gd name="T97" fmla="*/ 0 h 131"/>
                <a:gd name="T98" fmla="*/ 23 w 102"/>
                <a:gd name="T99" fmla="*/ 4 h 131"/>
                <a:gd name="T100" fmla="*/ 24 w 102"/>
                <a:gd name="T101" fmla="*/ 8 h 131"/>
                <a:gd name="T102" fmla="*/ 25 w 102"/>
                <a:gd name="T103" fmla="*/ 8 h 131"/>
                <a:gd name="T104" fmla="*/ 26 w 102"/>
                <a:gd name="T105" fmla="*/ 8 h 131"/>
                <a:gd name="T106" fmla="*/ 26 w 102"/>
                <a:gd name="T107" fmla="*/ 8 h 1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"/>
                <a:gd name="T163" fmla="*/ 0 h 131"/>
                <a:gd name="T164" fmla="*/ 102 w 102"/>
                <a:gd name="T165" fmla="*/ 131 h 1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" h="131">
                  <a:moveTo>
                    <a:pt x="67" y="31"/>
                  </a:moveTo>
                  <a:lnTo>
                    <a:pt x="69" y="39"/>
                  </a:lnTo>
                  <a:lnTo>
                    <a:pt x="70" y="49"/>
                  </a:lnTo>
                  <a:lnTo>
                    <a:pt x="69" y="60"/>
                  </a:lnTo>
                  <a:lnTo>
                    <a:pt x="68" y="69"/>
                  </a:lnTo>
                  <a:lnTo>
                    <a:pt x="67" y="74"/>
                  </a:lnTo>
                  <a:lnTo>
                    <a:pt x="63" y="82"/>
                  </a:lnTo>
                  <a:lnTo>
                    <a:pt x="59" y="91"/>
                  </a:lnTo>
                  <a:lnTo>
                    <a:pt x="54" y="97"/>
                  </a:lnTo>
                  <a:lnTo>
                    <a:pt x="50" y="104"/>
                  </a:lnTo>
                  <a:lnTo>
                    <a:pt x="44" y="109"/>
                  </a:lnTo>
                  <a:lnTo>
                    <a:pt x="38" y="114"/>
                  </a:lnTo>
                  <a:lnTo>
                    <a:pt x="31" y="119"/>
                  </a:lnTo>
                  <a:lnTo>
                    <a:pt x="25" y="122"/>
                  </a:lnTo>
                  <a:lnTo>
                    <a:pt x="18" y="124"/>
                  </a:lnTo>
                  <a:lnTo>
                    <a:pt x="12" y="126"/>
                  </a:lnTo>
                  <a:lnTo>
                    <a:pt x="6" y="127"/>
                  </a:lnTo>
                  <a:lnTo>
                    <a:pt x="0" y="128"/>
                  </a:lnTo>
                  <a:lnTo>
                    <a:pt x="5" y="129"/>
                  </a:lnTo>
                  <a:lnTo>
                    <a:pt x="7" y="129"/>
                  </a:lnTo>
                  <a:lnTo>
                    <a:pt x="13" y="130"/>
                  </a:lnTo>
                  <a:lnTo>
                    <a:pt x="19" y="130"/>
                  </a:lnTo>
                  <a:lnTo>
                    <a:pt x="25" y="129"/>
                  </a:lnTo>
                  <a:lnTo>
                    <a:pt x="33" y="128"/>
                  </a:lnTo>
                  <a:lnTo>
                    <a:pt x="40" y="127"/>
                  </a:lnTo>
                  <a:lnTo>
                    <a:pt x="49" y="125"/>
                  </a:lnTo>
                  <a:lnTo>
                    <a:pt x="58" y="121"/>
                  </a:lnTo>
                  <a:lnTo>
                    <a:pt x="65" y="117"/>
                  </a:lnTo>
                  <a:lnTo>
                    <a:pt x="73" y="112"/>
                  </a:lnTo>
                  <a:lnTo>
                    <a:pt x="79" y="107"/>
                  </a:lnTo>
                  <a:lnTo>
                    <a:pt x="84" y="101"/>
                  </a:lnTo>
                  <a:lnTo>
                    <a:pt x="92" y="90"/>
                  </a:lnTo>
                  <a:lnTo>
                    <a:pt x="95" y="85"/>
                  </a:lnTo>
                  <a:lnTo>
                    <a:pt x="97" y="79"/>
                  </a:lnTo>
                  <a:lnTo>
                    <a:pt x="99" y="74"/>
                  </a:lnTo>
                  <a:lnTo>
                    <a:pt x="100" y="69"/>
                  </a:lnTo>
                  <a:lnTo>
                    <a:pt x="100" y="63"/>
                  </a:lnTo>
                  <a:lnTo>
                    <a:pt x="101" y="57"/>
                  </a:lnTo>
                  <a:lnTo>
                    <a:pt x="100" y="53"/>
                  </a:lnTo>
                  <a:lnTo>
                    <a:pt x="98" y="40"/>
                  </a:lnTo>
                  <a:lnTo>
                    <a:pt x="95" y="32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10"/>
                  </a:lnTo>
                  <a:lnTo>
                    <a:pt x="67" y="7"/>
                  </a:lnTo>
                  <a:lnTo>
                    <a:pt x="61" y="4"/>
                  </a:lnTo>
                  <a:lnTo>
                    <a:pt x="54" y="0"/>
                  </a:lnTo>
                  <a:lnTo>
                    <a:pt x="57" y="4"/>
                  </a:lnTo>
                  <a:lnTo>
                    <a:pt x="60" y="10"/>
                  </a:lnTo>
                  <a:lnTo>
                    <a:pt x="64" y="21"/>
                  </a:lnTo>
                  <a:lnTo>
                    <a:pt x="67" y="26"/>
                  </a:lnTo>
                  <a:lnTo>
                    <a:pt x="67" y="31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3" name="Freeform 355"/>
            <p:cNvSpPr>
              <a:spLocks/>
            </p:cNvSpPr>
            <p:nvPr/>
          </p:nvSpPr>
          <p:spPr bwMode="auto">
            <a:xfrm>
              <a:off x="3780" y="3518"/>
              <a:ext cx="27" cy="108"/>
            </a:xfrm>
            <a:custGeom>
              <a:avLst/>
              <a:gdLst>
                <a:gd name="T0" fmla="*/ 14 w 28"/>
                <a:gd name="T1" fmla="*/ 0 h 115"/>
                <a:gd name="T2" fmla="*/ 14 w 28"/>
                <a:gd name="T3" fmla="*/ 8 h 115"/>
                <a:gd name="T4" fmla="*/ 14 w 28"/>
                <a:gd name="T5" fmla="*/ 10 h 115"/>
                <a:gd name="T6" fmla="*/ 14 w 28"/>
                <a:gd name="T7" fmla="*/ 14 h 115"/>
                <a:gd name="T8" fmla="*/ 14 w 28"/>
                <a:gd name="T9" fmla="*/ 17 h 115"/>
                <a:gd name="T10" fmla="*/ 14 w 28"/>
                <a:gd name="T11" fmla="*/ 21 h 115"/>
                <a:gd name="T12" fmla="*/ 14 w 28"/>
                <a:gd name="T13" fmla="*/ 23 h 115"/>
                <a:gd name="T14" fmla="*/ 13 w 28"/>
                <a:gd name="T15" fmla="*/ 27 h 115"/>
                <a:gd name="T16" fmla="*/ 8 w 28"/>
                <a:gd name="T17" fmla="*/ 31 h 115"/>
                <a:gd name="T18" fmla="*/ 2 w 28"/>
                <a:gd name="T19" fmla="*/ 34 h 115"/>
                <a:gd name="T20" fmla="*/ 0 w 28"/>
                <a:gd name="T21" fmla="*/ 35 h 115"/>
                <a:gd name="T22" fmla="*/ 6 w 28"/>
                <a:gd name="T23" fmla="*/ 31 h 115"/>
                <a:gd name="T24" fmla="*/ 12 w 28"/>
                <a:gd name="T25" fmla="*/ 27 h 115"/>
                <a:gd name="T26" fmla="*/ 14 w 28"/>
                <a:gd name="T27" fmla="*/ 23 h 115"/>
                <a:gd name="T28" fmla="*/ 14 w 28"/>
                <a:gd name="T29" fmla="*/ 20 h 115"/>
                <a:gd name="T30" fmla="*/ 14 w 28"/>
                <a:gd name="T31" fmla="*/ 18 h 115"/>
                <a:gd name="T32" fmla="*/ 14 w 28"/>
                <a:gd name="T33" fmla="*/ 14 h 115"/>
                <a:gd name="T34" fmla="*/ 14 w 28"/>
                <a:gd name="T35" fmla="*/ 11 h 115"/>
                <a:gd name="T36" fmla="*/ 14 w 28"/>
                <a:gd name="T37" fmla="*/ 8 h 115"/>
                <a:gd name="T38" fmla="*/ 14 w 28"/>
                <a:gd name="T39" fmla="*/ 8 h 115"/>
                <a:gd name="T40" fmla="*/ 14 w 28"/>
                <a:gd name="T41" fmla="*/ 0 h 115"/>
                <a:gd name="T42" fmla="*/ 14 w 28"/>
                <a:gd name="T43" fmla="*/ 0 h 1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"/>
                <a:gd name="T67" fmla="*/ 0 h 115"/>
                <a:gd name="T68" fmla="*/ 28 w 28"/>
                <a:gd name="T69" fmla="*/ 115 h 1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" h="115">
                  <a:moveTo>
                    <a:pt x="24" y="0"/>
                  </a:moveTo>
                  <a:lnTo>
                    <a:pt x="26" y="18"/>
                  </a:lnTo>
                  <a:lnTo>
                    <a:pt x="27" y="35"/>
                  </a:lnTo>
                  <a:lnTo>
                    <a:pt x="26" y="43"/>
                  </a:lnTo>
                  <a:lnTo>
                    <a:pt x="25" y="54"/>
                  </a:lnTo>
                  <a:lnTo>
                    <a:pt x="22" y="67"/>
                  </a:lnTo>
                  <a:lnTo>
                    <a:pt x="19" y="79"/>
                  </a:lnTo>
                  <a:lnTo>
                    <a:pt x="13" y="91"/>
                  </a:lnTo>
                  <a:lnTo>
                    <a:pt x="8" y="102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6" y="101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1" y="65"/>
                  </a:lnTo>
                  <a:lnTo>
                    <a:pt x="23" y="55"/>
                  </a:lnTo>
                  <a:lnTo>
                    <a:pt x="25" y="43"/>
                  </a:lnTo>
                  <a:lnTo>
                    <a:pt x="26" y="37"/>
                  </a:lnTo>
                  <a:lnTo>
                    <a:pt x="25" y="30"/>
                  </a:lnTo>
                  <a:lnTo>
                    <a:pt x="25" y="18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4" name="Freeform 356"/>
            <p:cNvSpPr>
              <a:spLocks/>
            </p:cNvSpPr>
            <p:nvPr/>
          </p:nvSpPr>
          <p:spPr bwMode="auto">
            <a:xfrm>
              <a:off x="3780" y="3518"/>
              <a:ext cx="27" cy="108"/>
            </a:xfrm>
            <a:custGeom>
              <a:avLst/>
              <a:gdLst>
                <a:gd name="T0" fmla="*/ 14 w 28"/>
                <a:gd name="T1" fmla="*/ 0 h 115"/>
                <a:gd name="T2" fmla="*/ 14 w 28"/>
                <a:gd name="T3" fmla="*/ 8 h 115"/>
                <a:gd name="T4" fmla="*/ 14 w 28"/>
                <a:gd name="T5" fmla="*/ 10 h 115"/>
                <a:gd name="T6" fmla="*/ 14 w 28"/>
                <a:gd name="T7" fmla="*/ 14 h 115"/>
                <a:gd name="T8" fmla="*/ 14 w 28"/>
                <a:gd name="T9" fmla="*/ 17 h 115"/>
                <a:gd name="T10" fmla="*/ 14 w 28"/>
                <a:gd name="T11" fmla="*/ 21 h 115"/>
                <a:gd name="T12" fmla="*/ 14 w 28"/>
                <a:gd name="T13" fmla="*/ 23 h 115"/>
                <a:gd name="T14" fmla="*/ 13 w 28"/>
                <a:gd name="T15" fmla="*/ 27 h 115"/>
                <a:gd name="T16" fmla="*/ 8 w 28"/>
                <a:gd name="T17" fmla="*/ 31 h 115"/>
                <a:gd name="T18" fmla="*/ 2 w 28"/>
                <a:gd name="T19" fmla="*/ 34 h 115"/>
                <a:gd name="T20" fmla="*/ 0 w 28"/>
                <a:gd name="T21" fmla="*/ 35 h 115"/>
                <a:gd name="T22" fmla="*/ 6 w 28"/>
                <a:gd name="T23" fmla="*/ 31 h 115"/>
                <a:gd name="T24" fmla="*/ 12 w 28"/>
                <a:gd name="T25" fmla="*/ 27 h 115"/>
                <a:gd name="T26" fmla="*/ 14 w 28"/>
                <a:gd name="T27" fmla="*/ 23 h 115"/>
                <a:gd name="T28" fmla="*/ 14 w 28"/>
                <a:gd name="T29" fmla="*/ 20 h 115"/>
                <a:gd name="T30" fmla="*/ 14 w 28"/>
                <a:gd name="T31" fmla="*/ 18 h 115"/>
                <a:gd name="T32" fmla="*/ 14 w 28"/>
                <a:gd name="T33" fmla="*/ 14 h 115"/>
                <a:gd name="T34" fmla="*/ 14 w 28"/>
                <a:gd name="T35" fmla="*/ 11 h 115"/>
                <a:gd name="T36" fmla="*/ 14 w 28"/>
                <a:gd name="T37" fmla="*/ 8 h 115"/>
                <a:gd name="T38" fmla="*/ 14 w 28"/>
                <a:gd name="T39" fmla="*/ 8 h 115"/>
                <a:gd name="T40" fmla="*/ 14 w 28"/>
                <a:gd name="T41" fmla="*/ 0 h 115"/>
                <a:gd name="T42" fmla="*/ 14 w 28"/>
                <a:gd name="T43" fmla="*/ 0 h 1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"/>
                <a:gd name="T67" fmla="*/ 0 h 115"/>
                <a:gd name="T68" fmla="*/ 28 w 28"/>
                <a:gd name="T69" fmla="*/ 115 h 1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" h="115">
                  <a:moveTo>
                    <a:pt x="24" y="0"/>
                  </a:moveTo>
                  <a:lnTo>
                    <a:pt x="26" y="18"/>
                  </a:lnTo>
                  <a:lnTo>
                    <a:pt x="27" y="35"/>
                  </a:lnTo>
                  <a:lnTo>
                    <a:pt x="26" y="43"/>
                  </a:lnTo>
                  <a:lnTo>
                    <a:pt x="25" y="54"/>
                  </a:lnTo>
                  <a:lnTo>
                    <a:pt x="22" y="67"/>
                  </a:lnTo>
                  <a:lnTo>
                    <a:pt x="19" y="79"/>
                  </a:lnTo>
                  <a:lnTo>
                    <a:pt x="13" y="91"/>
                  </a:lnTo>
                  <a:lnTo>
                    <a:pt x="8" y="102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6" y="101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1" y="65"/>
                  </a:lnTo>
                  <a:lnTo>
                    <a:pt x="23" y="55"/>
                  </a:lnTo>
                  <a:lnTo>
                    <a:pt x="25" y="43"/>
                  </a:lnTo>
                  <a:lnTo>
                    <a:pt x="26" y="37"/>
                  </a:lnTo>
                  <a:lnTo>
                    <a:pt x="25" y="30"/>
                  </a:lnTo>
                  <a:lnTo>
                    <a:pt x="25" y="18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5" name="Freeform 357"/>
            <p:cNvSpPr>
              <a:spLocks/>
            </p:cNvSpPr>
            <p:nvPr/>
          </p:nvSpPr>
          <p:spPr bwMode="auto">
            <a:xfrm>
              <a:off x="3809" y="3472"/>
              <a:ext cx="93" cy="45"/>
            </a:xfrm>
            <a:custGeom>
              <a:avLst/>
              <a:gdLst>
                <a:gd name="T0" fmla="*/ 0 w 98"/>
                <a:gd name="T1" fmla="*/ 0 h 48"/>
                <a:gd name="T2" fmla="*/ 3 w 98"/>
                <a:gd name="T3" fmla="*/ 4 h 48"/>
                <a:gd name="T4" fmla="*/ 6 w 98"/>
                <a:gd name="T5" fmla="*/ 8 h 48"/>
                <a:gd name="T6" fmla="*/ 9 w 98"/>
                <a:gd name="T7" fmla="*/ 8 h 48"/>
                <a:gd name="T8" fmla="*/ 9 w 98"/>
                <a:gd name="T9" fmla="*/ 8 h 48"/>
                <a:gd name="T10" fmla="*/ 9 w 98"/>
                <a:gd name="T11" fmla="*/ 8 h 48"/>
                <a:gd name="T12" fmla="*/ 9 w 98"/>
                <a:gd name="T13" fmla="*/ 8 h 48"/>
                <a:gd name="T14" fmla="*/ 10 w 98"/>
                <a:gd name="T15" fmla="*/ 9 h 48"/>
                <a:gd name="T16" fmla="*/ 13 w 98"/>
                <a:gd name="T17" fmla="*/ 11 h 48"/>
                <a:gd name="T18" fmla="*/ 16 w 98"/>
                <a:gd name="T19" fmla="*/ 12 h 48"/>
                <a:gd name="T20" fmla="*/ 19 w 98"/>
                <a:gd name="T21" fmla="*/ 13 h 48"/>
                <a:gd name="T22" fmla="*/ 22 w 98"/>
                <a:gd name="T23" fmla="*/ 14 h 48"/>
                <a:gd name="T24" fmla="*/ 24 w 98"/>
                <a:gd name="T25" fmla="*/ 14 h 48"/>
                <a:gd name="T26" fmla="*/ 26 w 98"/>
                <a:gd name="T27" fmla="*/ 14 h 48"/>
                <a:gd name="T28" fmla="*/ 27 w 98"/>
                <a:gd name="T29" fmla="*/ 14 h 48"/>
                <a:gd name="T30" fmla="*/ 29 w 98"/>
                <a:gd name="T31" fmla="*/ 14 h 48"/>
                <a:gd name="T32" fmla="*/ 33 w 98"/>
                <a:gd name="T33" fmla="*/ 14 h 48"/>
                <a:gd name="T34" fmla="*/ 37 w 98"/>
                <a:gd name="T35" fmla="*/ 13 h 48"/>
                <a:gd name="T36" fmla="*/ 36 w 98"/>
                <a:gd name="T37" fmla="*/ 14 h 48"/>
                <a:gd name="T38" fmla="*/ 33 w 98"/>
                <a:gd name="T39" fmla="*/ 14 h 48"/>
                <a:gd name="T40" fmla="*/ 29 w 98"/>
                <a:gd name="T41" fmla="*/ 15 h 48"/>
                <a:gd name="T42" fmla="*/ 27 w 98"/>
                <a:gd name="T43" fmla="*/ 15 h 48"/>
                <a:gd name="T44" fmla="*/ 26 w 98"/>
                <a:gd name="T45" fmla="*/ 15 h 48"/>
                <a:gd name="T46" fmla="*/ 23 w 98"/>
                <a:gd name="T47" fmla="*/ 14 h 48"/>
                <a:gd name="T48" fmla="*/ 21 w 98"/>
                <a:gd name="T49" fmla="*/ 14 h 48"/>
                <a:gd name="T50" fmla="*/ 18 w 98"/>
                <a:gd name="T51" fmla="*/ 13 h 48"/>
                <a:gd name="T52" fmla="*/ 15 w 98"/>
                <a:gd name="T53" fmla="*/ 13 h 48"/>
                <a:gd name="T54" fmla="*/ 12 w 98"/>
                <a:gd name="T55" fmla="*/ 12 h 48"/>
                <a:gd name="T56" fmla="*/ 9 w 98"/>
                <a:gd name="T57" fmla="*/ 10 h 48"/>
                <a:gd name="T58" fmla="*/ 9 w 98"/>
                <a:gd name="T59" fmla="*/ 8 h 48"/>
                <a:gd name="T60" fmla="*/ 9 w 98"/>
                <a:gd name="T61" fmla="*/ 8 h 48"/>
                <a:gd name="T62" fmla="*/ 9 w 98"/>
                <a:gd name="T63" fmla="*/ 8 h 48"/>
                <a:gd name="T64" fmla="*/ 9 w 98"/>
                <a:gd name="T65" fmla="*/ 8 h 48"/>
                <a:gd name="T66" fmla="*/ 6 w 98"/>
                <a:gd name="T67" fmla="*/ 8 h 48"/>
                <a:gd name="T68" fmla="*/ 2 w 98"/>
                <a:gd name="T69" fmla="*/ 7 h 48"/>
                <a:gd name="T70" fmla="*/ 0 w 98"/>
                <a:gd name="T71" fmla="*/ 1 h 48"/>
                <a:gd name="T72" fmla="*/ 0 w 98"/>
                <a:gd name="T73" fmla="*/ 0 h 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8"/>
                <a:gd name="T112" fmla="*/ 0 h 48"/>
                <a:gd name="T113" fmla="*/ 98 w 98"/>
                <a:gd name="T114" fmla="*/ 48 h 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8" h="48">
                  <a:moveTo>
                    <a:pt x="0" y="0"/>
                  </a:moveTo>
                  <a:lnTo>
                    <a:pt x="3" y="4"/>
                  </a:lnTo>
                  <a:lnTo>
                    <a:pt x="6" y="10"/>
                  </a:lnTo>
                  <a:lnTo>
                    <a:pt x="10" y="15"/>
                  </a:lnTo>
                  <a:lnTo>
                    <a:pt x="14" y="21"/>
                  </a:lnTo>
                  <a:lnTo>
                    <a:pt x="19" y="25"/>
                  </a:lnTo>
                  <a:lnTo>
                    <a:pt x="24" y="30"/>
                  </a:lnTo>
                  <a:lnTo>
                    <a:pt x="29" y="33"/>
                  </a:lnTo>
                  <a:lnTo>
                    <a:pt x="36" y="36"/>
                  </a:lnTo>
                  <a:lnTo>
                    <a:pt x="41" y="39"/>
                  </a:lnTo>
                  <a:lnTo>
                    <a:pt x="48" y="41"/>
                  </a:lnTo>
                  <a:lnTo>
                    <a:pt x="55" y="43"/>
                  </a:lnTo>
                  <a:lnTo>
                    <a:pt x="61" y="44"/>
                  </a:lnTo>
                  <a:lnTo>
                    <a:pt x="67" y="45"/>
                  </a:lnTo>
                  <a:lnTo>
                    <a:pt x="74" y="45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7" y="42"/>
                  </a:lnTo>
                  <a:lnTo>
                    <a:pt x="96" y="43"/>
                  </a:lnTo>
                  <a:lnTo>
                    <a:pt x="87" y="45"/>
                  </a:lnTo>
                  <a:lnTo>
                    <a:pt x="80" y="46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59" y="45"/>
                  </a:lnTo>
                  <a:lnTo>
                    <a:pt x="53" y="44"/>
                  </a:lnTo>
                  <a:lnTo>
                    <a:pt x="46" y="42"/>
                  </a:lnTo>
                  <a:lnTo>
                    <a:pt x="40" y="40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3" y="31"/>
                  </a:lnTo>
                  <a:lnTo>
                    <a:pt x="18" y="26"/>
                  </a:lnTo>
                  <a:lnTo>
                    <a:pt x="14" y="22"/>
                  </a:lnTo>
                  <a:lnTo>
                    <a:pt x="10" y="17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6" name="Freeform 358"/>
            <p:cNvSpPr>
              <a:spLocks/>
            </p:cNvSpPr>
            <p:nvPr/>
          </p:nvSpPr>
          <p:spPr bwMode="auto">
            <a:xfrm>
              <a:off x="3809" y="3472"/>
              <a:ext cx="93" cy="45"/>
            </a:xfrm>
            <a:custGeom>
              <a:avLst/>
              <a:gdLst>
                <a:gd name="T0" fmla="*/ 0 w 98"/>
                <a:gd name="T1" fmla="*/ 0 h 48"/>
                <a:gd name="T2" fmla="*/ 3 w 98"/>
                <a:gd name="T3" fmla="*/ 4 h 48"/>
                <a:gd name="T4" fmla="*/ 6 w 98"/>
                <a:gd name="T5" fmla="*/ 8 h 48"/>
                <a:gd name="T6" fmla="*/ 9 w 98"/>
                <a:gd name="T7" fmla="*/ 8 h 48"/>
                <a:gd name="T8" fmla="*/ 9 w 98"/>
                <a:gd name="T9" fmla="*/ 8 h 48"/>
                <a:gd name="T10" fmla="*/ 9 w 98"/>
                <a:gd name="T11" fmla="*/ 8 h 48"/>
                <a:gd name="T12" fmla="*/ 9 w 98"/>
                <a:gd name="T13" fmla="*/ 8 h 48"/>
                <a:gd name="T14" fmla="*/ 10 w 98"/>
                <a:gd name="T15" fmla="*/ 9 h 48"/>
                <a:gd name="T16" fmla="*/ 13 w 98"/>
                <a:gd name="T17" fmla="*/ 11 h 48"/>
                <a:gd name="T18" fmla="*/ 16 w 98"/>
                <a:gd name="T19" fmla="*/ 12 h 48"/>
                <a:gd name="T20" fmla="*/ 19 w 98"/>
                <a:gd name="T21" fmla="*/ 13 h 48"/>
                <a:gd name="T22" fmla="*/ 22 w 98"/>
                <a:gd name="T23" fmla="*/ 14 h 48"/>
                <a:gd name="T24" fmla="*/ 24 w 98"/>
                <a:gd name="T25" fmla="*/ 14 h 48"/>
                <a:gd name="T26" fmla="*/ 26 w 98"/>
                <a:gd name="T27" fmla="*/ 14 h 48"/>
                <a:gd name="T28" fmla="*/ 27 w 98"/>
                <a:gd name="T29" fmla="*/ 14 h 48"/>
                <a:gd name="T30" fmla="*/ 29 w 98"/>
                <a:gd name="T31" fmla="*/ 14 h 48"/>
                <a:gd name="T32" fmla="*/ 33 w 98"/>
                <a:gd name="T33" fmla="*/ 14 h 48"/>
                <a:gd name="T34" fmla="*/ 37 w 98"/>
                <a:gd name="T35" fmla="*/ 13 h 48"/>
                <a:gd name="T36" fmla="*/ 36 w 98"/>
                <a:gd name="T37" fmla="*/ 14 h 48"/>
                <a:gd name="T38" fmla="*/ 33 w 98"/>
                <a:gd name="T39" fmla="*/ 14 h 48"/>
                <a:gd name="T40" fmla="*/ 29 w 98"/>
                <a:gd name="T41" fmla="*/ 15 h 48"/>
                <a:gd name="T42" fmla="*/ 27 w 98"/>
                <a:gd name="T43" fmla="*/ 15 h 48"/>
                <a:gd name="T44" fmla="*/ 26 w 98"/>
                <a:gd name="T45" fmla="*/ 15 h 48"/>
                <a:gd name="T46" fmla="*/ 23 w 98"/>
                <a:gd name="T47" fmla="*/ 14 h 48"/>
                <a:gd name="T48" fmla="*/ 21 w 98"/>
                <a:gd name="T49" fmla="*/ 14 h 48"/>
                <a:gd name="T50" fmla="*/ 18 w 98"/>
                <a:gd name="T51" fmla="*/ 13 h 48"/>
                <a:gd name="T52" fmla="*/ 15 w 98"/>
                <a:gd name="T53" fmla="*/ 13 h 48"/>
                <a:gd name="T54" fmla="*/ 12 w 98"/>
                <a:gd name="T55" fmla="*/ 12 h 48"/>
                <a:gd name="T56" fmla="*/ 9 w 98"/>
                <a:gd name="T57" fmla="*/ 10 h 48"/>
                <a:gd name="T58" fmla="*/ 9 w 98"/>
                <a:gd name="T59" fmla="*/ 8 h 48"/>
                <a:gd name="T60" fmla="*/ 9 w 98"/>
                <a:gd name="T61" fmla="*/ 8 h 48"/>
                <a:gd name="T62" fmla="*/ 9 w 98"/>
                <a:gd name="T63" fmla="*/ 8 h 48"/>
                <a:gd name="T64" fmla="*/ 9 w 98"/>
                <a:gd name="T65" fmla="*/ 8 h 48"/>
                <a:gd name="T66" fmla="*/ 6 w 98"/>
                <a:gd name="T67" fmla="*/ 8 h 48"/>
                <a:gd name="T68" fmla="*/ 2 w 98"/>
                <a:gd name="T69" fmla="*/ 7 h 48"/>
                <a:gd name="T70" fmla="*/ 0 w 98"/>
                <a:gd name="T71" fmla="*/ 1 h 48"/>
                <a:gd name="T72" fmla="*/ 0 w 98"/>
                <a:gd name="T73" fmla="*/ 0 h 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8"/>
                <a:gd name="T112" fmla="*/ 0 h 48"/>
                <a:gd name="T113" fmla="*/ 98 w 98"/>
                <a:gd name="T114" fmla="*/ 48 h 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8" h="48">
                  <a:moveTo>
                    <a:pt x="0" y="0"/>
                  </a:moveTo>
                  <a:lnTo>
                    <a:pt x="3" y="4"/>
                  </a:lnTo>
                  <a:lnTo>
                    <a:pt x="6" y="10"/>
                  </a:lnTo>
                  <a:lnTo>
                    <a:pt x="10" y="15"/>
                  </a:lnTo>
                  <a:lnTo>
                    <a:pt x="14" y="21"/>
                  </a:lnTo>
                  <a:lnTo>
                    <a:pt x="19" y="25"/>
                  </a:lnTo>
                  <a:lnTo>
                    <a:pt x="24" y="30"/>
                  </a:lnTo>
                  <a:lnTo>
                    <a:pt x="29" y="33"/>
                  </a:lnTo>
                  <a:lnTo>
                    <a:pt x="36" y="36"/>
                  </a:lnTo>
                  <a:lnTo>
                    <a:pt x="41" y="39"/>
                  </a:lnTo>
                  <a:lnTo>
                    <a:pt x="48" y="41"/>
                  </a:lnTo>
                  <a:lnTo>
                    <a:pt x="55" y="43"/>
                  </a:lnTo>
                  <a:lnTo>
                    <a:pt x="61" y="44"/>
                  </a:lnTo>
                  <a:lnTo>
                    <a:pt x="67" y="45"/>
                  </a:lnTo>
                  <a:lnTo>
                    <a:pt x="74" y="45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7" y="42"/>
                  </a:lnTo>
                  <a:lnTo>
                    <a:pt x="96" y="43"/>
                  </a:lnTo>
                  <a:lnTo>
                    <a:pt x="87" y="45"/>
                  </a:lnTo>
                  <a:lnTo>
                    <a:pt x="80" y="46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59" y="45"/>
                  </a:lnTo>
                  <a:lnTo>
                    <a:pt x="53" y="44"/>
                  </a:lnTo>
                  <a:lnTo>
                    <a:pt x="46" y="42"/>
                  </a:lnTo>
                  <a:lnTo>
                    <a:pt x="40" y="40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3" y="31"/>
                  </a:lnTo>
                  <a:lnTo>
                    <a:pt x="18" y="26"/>
                  </a:lnTo>
                  <a:lnTo>
                    <a:pt x="14" y="22"/>
                  </a:lnTo>
                  <a:lnTo>
                    <a:pt x="10" y="17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7" name="Freeform 359"/>
            <p:cNvSpPr>
              <a:spLocks/>
            </p:cNvSpPr>
            <p:nvPr/>
          </p:nvSpPr>
          <p:spPr bwMode="auto">
            <a:xfrm>
              <a:off x="3833" y="3386"/>
              <a:ext cx="28" cy="18"/>
            </a:xfrm>
            <a:custGeom>
              <a:avLst/>
              <a:gdLst>
                <a:gd name="T0" fmla="*/ 1 w 29"/>
                <a:gd name="T1" fmla="*/ 9 h 19"/>
                <a:gd name="T2" fmla="*/ 9 w 29"/>
                <a:gd name="T3" fmla="*/ 9 h 19"/>
                <a:gd name="T4" fmla="*/ 14 w 29"/>
                <a:gd name="T5" fmla="*/ 6 h 19"/>
                <a:gd name="T6" fmla="*/ 14 w 29"/>
                <a:gd name="T7" fmla="*/ 0 h 19"/>
                <a:gd name="T8" fmla="*/ 14 w 29"/>
                <a:gd name="T9" fmla="*/ 1 h 19"/>
                <a:gd name="T10" fmla="*/ 14 w 29"/>
                <a:gd name="T11" fmla="*/ 4 h 19"/>
                <a:gd name="T12" fmla="*/ 14 w 29"/>
                <a:gd name="T13" fmla="*/ 8 h 19"/>
                <a:gd name="T14" fmla="*/ 10 w 29"/>
                <a:gd name="T15" fmla="*/ 9 h 19"/>
                <a:gd name="T16" fmla="*/ 2 w 29"/>
                <a:gd name="T17" fmla="*/ 9 h 19"/>
                <a:gd name="T18" fmla="*/ 0 w 29"/>
                <a:gd name="T19" fmla="*/ 9 h 19"/>
                <a:gd name="T20" fmla="*/ 1 w 29"/>
                <a:gd name="T21" fmla="*/ 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9"/>
                <a:gd name="T35" fmla="*/ 29 w 29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9">
                  <a:moveTo>
                    <a:pt x="1" y="15"/>
                  </a:moveTo>
                  <a:lnTo>
                    <a:pt x="9" y="10"/>
                  </a:lnTo>
                  <a:lnTo>
                    <a:pt x="15" y="6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1" y="4"/>
                  </a:lnTo>
                  <a:lnTo>
                    <a:pt x="16" y="8"/>
                  </a:lnTo>
                  <a:lnTo>
                    <a:pt x="10" y="1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1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8" name="Freeform 360"/>
            <p:cNvSpPr>
              <a:spLocks/>
            </p:cNvSpPr>
            <p:nvPr/>
          </p:nvSpPr>
          <p:spPr bwMode="auto">
            <a:xfrm>
              <a:off x="3833" y="3386"/>
              <a:ext cx="28" cy="18"/>
            </a:xfrm>
            <a:custGeom>
              <a:avLst/>
              <a:gdLst>
                <a:gd name="T0" fmla="*/ 1 w 29"/>
                <a:gd name="T1" fmla="*/ 9 h 19"/>
                <a:gd name="T2" fmla="*/ 9 w 29"/>
                <a:gd name="T3" fmla="*/ 9 h 19"/>
                <a:gd name="T4" fmla="*/ 14 w 29"/>
                <a:gd name="T5" fmla="*/ 6 h 19"/>
                <a:gd name="T6" fmla="*/ 14 w 29"/>
                <a:gd name="T7" fmla="*/ 0 h 19"/>
                <a:gd name="T8" fmla="*/ 14 w 29"/>
                <a:gd name="T9" fmla="*/ 1 h 19"/>
                <a:gd name="T10" fmla="*/ 14 w 29"/>
                <a:gd name="T11" fmla="*/ 4 h 19"/>
                <a:gd name="T12" fmla="*/ 14 w 29"/>
                <a:gd name="T13" fmla="*/ 8 h 19"/>
                <a:gd name="T14" fmla="*/ 10 w 29"/>
                <a:gd name="T15" fmla="*/ 9 h 19"/>
                <a:gd name="T16" fmla="*/ 2 w 29"/>
                <a:gd name="T17" fmla="*/ 9 h 19"/>
                <a:gd name="T18" fmla="*/ 0 w 29"/>
                <a:gd name="T19" fmla="*/ 9 h 19"/>
                <a:gd name="T20" fmla="*/ 1 w 29"/>
                <a:gd name="T21" fmla="*/ 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9"/>
                <a:gd name="T35" fmla="*/ 29 w 29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9">
                  <a:moveTo>
                    <a:pt x="1" y="15"/>
                  </a:moveTo>
                  <a:lnTo>
                    <a:pt x="9" y="10"/>
                  </a:lnTo>
                  <a:lnTo>
                    <a:pt x="15" y="6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1" y="4"/>
                  </a:lnTo>
                  <a:lnTo>
                    <a:pt x="16" y="8"/>
                  </a:lnTo>
                  <a:lnTo>
                    <a:pt x="10" y="1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1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69" name="Freeform 361"/>
            <p:cNvSpPr>
              <a:spLocks/>
            </p:cNvSpPr>
            <p:nvPr/>
          </p:nvSpPr>
          <p:spPr bwMode="auto">
            <a:xfrm>
              <a:off x="3918" y="3485"/>
              <a:ext cx="23" cy="22"/>
            </a:xfrm>
            <a:custGeom>
              <a:avLst/>
              <a:gdLst>
                <a:gd name="T0" fmla="*/ 12 w 24"/>
                <a:gd name="T1" fmla="*/ 0 h 23"/>
                <a:gd name="T2" fmla="*/ 12 w 24"/>
                <a:gd name="T3" fmla="*/ 8 h 23"/>
                <a:gd name="T4" fmla="*/ 11 w 24"/>
                <a:gd name="T5" fmla="*/ 11 h 23"/>
                <a:gd name="T6" fmla="*/ 7 w 24"/>
                <a:gd name="T7" fmla="*/ 11 h 23"/>
                <a:gd name="T8" fmla="*/ 2 w 24"/>
                <a:gd name="T9" fmla="*/ 11 h 23"/>
                <a:gd name="T10" fmla="*/ 0 w 24"/>
                <a:gd name="T11" fmla="*/ 11 h 23"/>
                <a:gd name="T12" fmla="*/ 4 w 24"/>
                <a:gd name="T13" fmla="*/ 11 h 23"/>
                <a:gd name="T14" fmla="*/ 9 w 24"/>
                <a:gd name="T15" fmla="*/ 11 h 23"/>
                <a:gd name="T16" fmla="*/ 12 w 24"/>
                <a:gd name="T17" fmla="*/ 11 h 23"/>
                <a:gd name="T18" fmla="*/ 12 w 24"/>
                <a:gd name="T19" fmla="*/ 5 h 23"/>
                <a:gd name="T20" fmla="*/ 12 w 24"/>
                <a:gd name="T21" fmla="*/ 2 h 23"/>
                <a:gd name="T22" fmla="*/ 12 w 24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3"/>
                <a:gd name="T38" fmla="*/ 24 w 2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3">
                  <a:moveTo>
                    <a:pt x="23" y="0"/>
                  </a:moveTo>
                  <a:lnTo>
                    <a:pt x="15" y="8"/>
                  </a:lnTo>
                  <a:lnTo>
                    <a:pt x="11" y="13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9" y="16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2" y="2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0" name="Freeform 362"/>
            <p:cNvSpPr>
              <a:spLocks/>
            </p:cNvSpPr>
            <p:nvPr/>
          </p:nvSpPr>
          <p:spPr bwMode="auto">
            <a:xfrm>
              <a:off x="3918" y="3485"/>
              <a:ext cx="23" cy="22"/>
            </a:xfrm>
            <a:custGeom>
              <a:avLst/>
              <a:gdLst>
                <a:gd name="T0" fmla="*/ 12 w 24"/>
                <a:gd name="T1" fmla="*/ 0 h 23"/>
                <a:gd name="T2" fmla="*/ 12 w 24"/>
                <a:gd name="T3" fmla="*/ 8 h 23"/>
                <a:gd name="T4" fmla="*/ 11 w 24"/>
                <a:gd name="T5" fmla="*/ 11 h 23"/>
                <a:gd name="T6" fmla="*/ 7 w 24"/>
                <a:gd name="T7" fmla="*/ 11 h 23"/>
                <a:gd name="T8" fmla="*/ 2 w 24"/>
                <a:gd name="T9" fmla="*/ 11 h 23"/>
                <a:gd name="T10" fmla="*/ 0 w 24"/>
                <a:gd name="T11" fmla="*/ 11 h 23"/>
                <a:gd name="T12" fmla="*/ 4 w 24"/>
                <a:gd name="T13" fmla="*/ 11 h 23"/>
                <a:gd name="T14" fmla="*/ 9 w 24"/>
                <a:gd name="T15" fmla="*/ 11 h 23"/>
                <a:gd name="T16" fmla="*/ 12 w 24"/>
                <a:gd name="T17" fmla="*/ 11 h 23"/>
                <a:gd name="T18" fmla="*/ 12 w 24"/>
                <a:gd name="T19" fmla="*/ 5 h 23"/>
                <a:gd name="T20" fmla="*/ 12 w 24"/>
                <a:gd name="T21" fmla="*/ 2 h 23"/>
                <a:gd name="T22" fmla="*/ 12 w 24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3"/>
                <a:gd name="T38" fmla="*/ 24 w 2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3">
                  <a:moveTo>
                    <a:pt x="23" y="0"/>
                  </a:moveTo>
                  <a:lnTo>
                    <a:pt x="15" y="8"/>
                  </a:lnTo>
                  <a:lnTo>
                    <a:pt x="11" y="13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9" y="16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2" y="2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1" name="Freeform 363"/>
            <p:cNvSpPr>
              <a:spLocks/>
            </p:cNvSpPr>
            <p:nvPr/>
          </p:nvSpPr>
          <p:spPr bwMode="auto">
            <a:xfrm>
              <a:off x="1245" y="2520"/>
              <a:ext cx="99" cy="794"/>
            </a:xfrm>
            <a:custGeom>
              <a:avLst/>
              <a:gdLst>
                <a:gd name="T0" fmla="*/ 0 w 105"/>
                <a:gd name="T1" fmla="*/ 7 h 842"/>
                <a:gd name="T2" fmla="*/ 10 w 105"/>
                <a:gd name="T3" fmla="*/ 274 h 842"/>
                <a:gd name="T4" fmla="*/ 35 w 105"/>
                <a:gd name="T5" fmla="*/ 274 h 842"/>
                <a:gd name="T6" fmla="*/ 12 w 105"/>
                <a:gd name="T7" fmla="*/ 0 h 842"/>
                <a:gd name="T8" fmla="*/ 0 w 105"/>
                <a:gd name="T9" fmla="*/ 7 h 8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5"/>
                <a:gd name="T16" fmla="*/ 0 h 842"/>
                <a:gd name="T17" fmla="*/ 105 w 105"/>
                <a:gd name="T18" fmla="*/ 842 h 8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5" h="842">
                  <a:moveTo>
                    <a:pt x="0" y="7"/>
                  </a:moveTo>
                  <a:lnTo>
                    <a:pt x="33" y="841"/>
                  </a:lnTo>
                  <a:lnTo>
                    <a:pt x="104" y="841"/>
                  </a:lnTo>
                  <a:lnTo>
                    <a:pt x="36" y="0"/>
                  </a:lnTo>
                  <a:lnTo>
                    <a:pt x="0" y="7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2" name="Freeform 364"/>
            <p:cNvSpPr>
              <a:spLocks/>
            </p:cNvSpPr>
            <p:nvPr/>
          </p:nvSpPr>
          <p:spPr bwMode="auto">
            <a:xfrm>
              <a:off x="1567" y="2141"/>
              <a:ext cx="109" cy="239"/>
            </a:xfrm>
            <a:custGeom>
              <a:avLst/>
              <a:gdLst>
                <a:gd name="T0" fmla="*/ 0 w 114"/>
                <a:gd name="T1" fmla="*/ 86 h 253"/>
                <a:gd name="T2" fmla="*/ 11 w 114"/>
                <a:gd name="T3" fmla="*/ 69 h 253"/>
                <a:gd name="T4" fmla="*/ 11 w 114"/>
                <a:gd name="T5" fmla="*/ 65 h 253"/>
                <a:gd name="T6" fmla="*/ 11 w 114"/>
                <a:gd name="T7" fmla="*/ 62 h 253"/>
                <a:gd name="T8" fmla="*/ 13 w 114"/>
                <a:gd name="T9" fmla="*/ 60 h 253"/>
                <a:gd name="T10" fmla="*/ 17 w 114"/>
                <a:gd name="T11" fmla="*/ 57 h 253"/>
                <a:gd name="T12" fmla="*/ 18 w 114"/>
                <a:gd name="T13" fmla="*/ 54 h 253"/>
                <a:gd name="T14" fmla="*/ 20 w 114"/>
                <a:gd name="T15" fmla="*/ 48 h 253"/>
                <a:gd name="T16" fmla="*/ 21 w 114"/>
                <a:gd name="T17" fmla="*/ 43 h 253"/>
                <a:gd name="T18" fmla="*/ 22 w 114"/>
                <a:gd name="T19" fmla="*/ 37 h 253"/>
                <a:gd name="T20" fmla="*/ 24 w 114"/>
                <a:gd name="T21" fmla="*/ 33 h 253"/>
                <a:gd name="T22" fmla="*/ 27 w 114"/>
                <a:gd name="T23" fmla="*/ 28 h 253"/>
                <a:gd name="T24" fmla="*/ 35 w 114"/>
                <a:gd name="T25" fmla="*/ 19 h 253"/>
                <a:gd name="T26" fmla="*/ 42 w 114"/>
                <a:gd name="T27" fmla="*/ 9 h 253"/>
                <a:gd name="T28" fmla="*/ 45 w 114"/>
                <a:gd name="T29" fmla="*/ 9 h 253"/>
                <a:gd name="T30" fmla="*/ 48 w 114"/>
                <a:gd name="T31" fmla="*/ 1 h 253"/>
                <a:gd name="T32" fmla="*/ 49 w 114"/>
                <a:gd name="T33" fmla="*/ 0 h 253"/>
                <a:gd name="T34" fmla="*/ 27 w 114"/>
                <a:gd name="T35" fmla="*/ 0 h 253"/>
                <a:gd name="T36" fmla="*/ 24 w 114"/>
                <a:gd name="T37" fmla="*/ 4 h 253"/>
                <a:gd name="T38" fmla="*/ 20 w 114"/>
                <a:gd name="T39" fmla="*/ 9 h 253"/>
                <a:gd name="T40" fmla="*/ 16 w 114"/>
                <a:gd name="T41" fmla="*/ 10 h 253"/>
                <a:gd name="T42" fmla="*/ 11 w 114"/>
                <a:gd name="T43" fmla="*/ 19 h 253"/>
                <a:gd name="T44" fmla="*/ 11 w 114"/>
                <a:gd name="T45" fmla="*/ 29 h 253"/>
                <a:gd name="T46" fmla="*/ 7 w 114"/>
                <a:gd name="T47" fmla="*/ 43 h 253"/>
                <a:gd name="T48" fmla="*/ 7 w 114"/>
                <a:gd name="T49" fmla="*/ 48 h 253"/>
                <a:gd name="T50" fmla="*/ 0 w 114"/>
                <a:gd name="T51" fmla="*/ 86 h 25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4"/>
                <a:gd name="T79" fmla="*/ 0 h 253"/>
                <a:gd name="T80" fmla="*/ 114 w 114"/>
                <a:gd name="T81" fmla="*/ 253 h 25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4" h="253">
                  <a:moveTo>
                    <a:pt x="0" y="252"/>
                  </a:moveTo>
                  <a:lnTo>
                    <a:pt x="18" y="200"/>
                  </a:lnTo>
                  <a:lnTo>
                    <a:pt x="22" y="192"/>
                  </a:lnTo>
                  <a:lnTo>
                    <a:pt x="26" y="184"/>
                  </a:lnTo>
                  <a:lnTo>
                    <a:pt x="32" y="175"/>
                  </a:lnTo>
                  <a:lnTo>
                    <a:pt x="39" y="166"/>
                  </a:lnTo>
                  <a:lnTo>
                    <a:pt x="40" y="159"/>
                  </a:lnTo>
                  <a:lnTo>
                    <a:pt x="45" y="142"/>
                  </a:lnTo>
                  <a:lnTo>
                    <a:pt x="46" y="128"/>
                  </a:lnTo>
                  <a:lnTo>
                    <a:pt x="49" y="108"/>
                  </a:lnTo>
                  <a:lnTo>
                    <a:pt x="53" y="94"/>
                  </a:lnTo>
                  <a:lnTo>
                    <a:pt x="60" y="83"/>
                  </a:lnTo>
                  <a:lnTo>
                    <a:pt x="83" y="52"/>
                  </a:lnTo>
                  <a:lnTo>
                    <a:pt x="97" y="26"/>
                  </a:lnTo>
                  <a:lnTo>
                    <a:pt x="104" y="17"/>
                  </a:lnTo>
                  <a:lnTo>
                    <a:pt x="111" y="1"/>
                  </a:lnTo>
                  <a:lnTo>
                    <a:pt x="113" y="0"/>
                  </a:lnTo>
                  <a:lnTo>
                    <a:pt x="60" y="0"/>
                  </a:lnTo>
                  <a:lnTo>
                    <a:pt x="52" y="4"/>
                  </a:lnTo>
                  <a:lnTo>
                    <a:pt x="45" y="16"/>
                  </a:lnTo>
                  <a:lnTo>
                    <a:pt x="36" y="32"/>
                  </a:lnTo>
                  <a:lnTo>
                    <a:pt x="29" y="52"/>
                  </a:lnTo>
                  <a:lnTo>
                    <a:pt x="19" y="86"/>
                  </a:lnTo>
                  <a:lnTo>
                    <a:pt x="7" y="126"/>
                  </a:lnTo>
                  <a:lnTo>
                    <a:pt x="7" y="142"/>
                  </a:lnTo>
                  <a:lnTo>
                    <a:pt x="0" y="252"/>
                  </a:lnTo>
                </a:path>
              </a:pathLst>
            </a:custGeom>
            <a:solidFill>
              <a:srgbClr val="0099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3" name="Freeform 365"/>
            <p:cNvSpPr>
              <a:spLocks/>
            </p:cNvSpPr>
            <p:nvPr/>
          </p:nvSpPr>
          <p:spPr bwMode="auto">
            <a:xfrm>
              <a:off x="1229" y="2141"/>
              <a:ext cx="400" cy="643"/>
            </a:xfrm>
            <a:custGeom>
              <a:avLst/>
              <a:gdLst>
                <a:gd name="T0" fmla="*/ 9 w 422"/>
                <a:gd name="T1" fmla="*/ 222 h 681"/>
                <a:gd name="T2" fmla="*/ 2 w 422"/>
                <a:gd name="T3" fmla="*/ 209 h 681"/>
                <a:gd name="T4" fmla="*/ 2 w 422"/>
                <a:gd name="T5" fmla="*/ 192 h 681"/>
                <a:gd name="T6" fmla="*/ 10 w 422"/>
                <a:gd name="T7" fmla="*/ 179 h 681"/>
                <a:gd name="T8" fmla="*/ 37 w 422"/>
                <a:gd name="T9" fmla="*/ 164 h 681"/>
                <a:gd name="T10" fmla="*/ 47 w 422"/>
                <a:gd name="T11" fmla="*/ 148 h 681"/>
                <a:gd name="T12" fmla="*/ 62 w 422"/>
                <a:gd name="T13" fmla="*/ 127 h 681"/>
                <a:gd name="T14" fmla="*/ 89 w 422"/>
                <a:gd name="T15" fmla="*/ 101 h 681"/>
                <a:gd name="T16" fmla="*/ 106 w 422"/>
                <a:gd name="T17" fmla="*/ 80 h 681"/>
                <a:gd name="T18" fmla="*/ 128 w 422"/>
                <a:gd name="T19" fmla="*/ 44 h 681"/>
                <a:gd name="T20" fmla="*/ 147 w 422"/>
                <a:gd name="T21" fmla="*/ 0 h 681"/>
                <a:gd name="T22" fmla="*/ 148 w 422"/>
                <a:gd name="T23" fmla="*/ 7 h 681"/>
                <a:gd name="T24" fmla="*/ 144 w 422"/>
                <a:gd name="T25" fmla="*/ 8 h 681"/>
                <a:gd name="T26" fmla="*/ 140 w 422"/>
                <a:gd name="T27" fmla="*/ 17 h 681"/>
                <a:gd name="T28" fmla="*/ 138 w 422"/>
                <a:gd name="T29" fmla="*/ 25 h 681"/>
                <a:gd name="T30" fmla="*/ 134 w 422"/>
                <a:gd name="T31" fmla="*/ 44 h 681"/>
                <a:gd name="T32" fmla="*/ 129 w 422"/>
                <a:gd name="T33" fmla="*/ 80 h 681"/>
                <a:gd name="T34" fmla="*/ 125 w 422"/>
                <a:gd name="T35" fmla="*/ 97 h 681"/>
                <a:gd name="T36" fmla="*/ 118 w 422"/>
                <a:gd name="T37" fmla="*/ 114 h 681"/>
                <a:gd name="T38" fmla="*/ 106 w 422"/>
                <a:gd name="T39" fmla="*/ 125 h 681"/>
                <a:gd name="T40" fmla="*/ 91 w 422"/>
                <a:gd name="T41" fmla="*/ 138 h 681"/>
                <a:gd name="T42" fmla="*/ 85 w 422"/>
                <a:gd name="T43" fmla="*/ 150 h 681"/>
                <a:gd name="T44" fmla="*/ 81 w 422"/>
                <a:gd name="T45" fmla="*/ 166 h 681"/>
                <a:gd name="T46" fmla="*/ 77 w 422"/>
                <a:gd name="T47" fmla="*/ 181 h 681"/>
                <a:gd name="T48" fmla="*/ 71 w 422"/>
                <a:gd name="T49" fmla="*/ 190 h 681"/>
                <a:gd name="T50" fmla="*/ 62 w 422"/>
                <a:gd name="T51" fmla="*/ 198 h 681"/>
                <a:gd name="T52" fmla="*/ 49 w 422"/>
                <a:gd name="T53" fmla="*/ 204 h 681"/>
                <a:gd name="T54" fmla="*/ 39 w 422"/>
                <a:gd name="T55" fmla="*/ 209 h 681"/>
                <a:gd name="T56" fmla="*/ 30 w 422"/>
                <a:gd name="T57" fmla="*/ 216 h 681"/>
                <a:gd name="T58" fmla="*/ 29 w 422"/>
                <a:gd name="T59" fmla="*/ 220 h 681"/>
                <a:gd name="T60" fmla="*/ 26 w 422"/>
                <a:gd name="T61" fmla="*/ 220 h 681"/>
                <a:gd name="T62" fmla="*/ 23 w 422"/>
                <a:gd name="T63" fmla="*/ 216 h 681"/>
                <a:gd name="T64" fmla="*/ 17 w 422"/>
                <a:gd name="T65" fmla="*/ 217 h 681"/>
                <a:gd name="T66" fmla="*/ 9 w 422"/>
                <a:gd name="T67" fmla="*/ 229 h 68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2"/>
                <a:gd name="T103" fmla="*/ 0 h 681"/>
                <a:gd name="T104" fmla="*/ 422 w 422"/>
                <a:gd name="T105" fmla="*/ 681 h 68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2" h="681">
                  <a:moveTo>
                    <a:pt x="25" y="680"/>
                  </a:moveTo>
                  <a:lnTo>
                    <a:pt x="22" y="665"/>
                  </a:lnTo>
                  <a:lnTo>
                    <a:pt x="8" y="643"/>
                  </a:lnTo>
                  <a:lnTo>
                    <a:pt x="2" y="622"/>
                  </a:lnTo>
                  <a:lnTo>
                    <a:pt x="0" y="596"/>
                  </a:lnTo>
                  <a:lnTo>
                    <a:pt x="2" y="571"/>
                  </a:lnTo>
                  <a:lnTo>
                    <a:pt x="11" y="560"/>
                  </a:lnTo>
                  <a:lnTo>
                    <a:pt x="31" y="535"/>
                  </a:lnTo>
                  <a:lnTo>
                    <a:pt x="62" y="509"/>
                  </a:lnTo>
                  <a:lnTo>
                    <a:pt x="101" y="488"/>
                  </a:lnTo>
                  <a:lnTo>
                    <a:pt x="118" y="469"/>
                  </a:lnTo>
                  <a:lnTo>
                    <a:pt x="132" y="441"/>
                  </a:lnTo>
                  <a:lnTo>
                    <a:pt x="152" y="408"/>
                  </a:lnTo>
                  <a:lnTo>
                    <a:pt x="172" y="379"/>
                  </a:lnTo>
                  <a:lnTo>
                    <a:pt x="214" y="321"/>
                  </a:lnTo>
                  <a:lnTo>
                    <a:pt x="245" y="300"/>
                  </a:lnTo>
                  <a:lnTo>
                    <a:pt x="276" y="270"/>
                  </a:lnTo>
                  <a:lnTo>
                    <a:pt x="296" y="238"/>
                  </a:lnTo>
                  <a:lnTo>
                    <a:pt x="336" y="173"/>
                  </a:lnTo>
                  <a:lnTo>
                    <a:pt x="355" y="133"/>
                  </a:lnTo>
                  <a:lnTo>
                    <a:pt x="389" y="36"/>
                  </a:lnTo>
                  <a:lnTo>
                    <a:pt x="409" y="0"/>
                  </a:lnTo>
                  <a:lnTo>
                    <a:pt x="421" y="0"/>
                  </a:lnTo>
                  <a:lnTo>
                    <a:pt x="410" y="7"/>
                  </a:lnTo>
                  <a:lnTo>
                    <a:pt x="406" y="14"/>
                  </a:lnTo>
                  <a:lnTo>
                    <a:pt x="400" y="25"/>
                  </a:lnTo>
                  <a:lnTo>
                    <a:pt x="393" y="37"/>
                  </a:lnTo>
                  <a:lnTo>
                    <a:pt x="389" y="48"/>
                  </a:lnTo>
                  <a:lnTo>
                    <a:pt x="385" y="61"/>
                  </a:lnTo>
                  <a:lnTo>
                    <a:pt x="381" y="77"/>
                  </a:lnTo>
                  <a:lnTo>
                    <a:pt x="374" y="108"/>
                  </a:lnTo>
                  <a:lnTo>
                    <a:pt x="371" y="130"/>
                  </a:lnTo>
                  <a:lnTo>
                    <a:pt x="364" y="193"/>
                  </a:lnTo>
                  <a:lnTo>
                    <a:pt x="358" y="238"/>
                  </a:lnTo>
                  <a:lnTo>
                    <a:pt x="354" y="270"/>
                  </a:lnTo>
                  <a:lnTo>
                    <a:pt x="349" y="289"/>
                  </a:lnTo>
                  <a:lnTo>
                    <a:pt x="334" y="325"/>
                  </a:lnTo>
                  <a:lnTo>
                    <a:pt x="324" y="341"/>
                  </a:lnTo>
                  <a:lnTo>
                    <a:pt x="306" y="359"/>
                  </a:lnTo>
                  <a:lnTo>
                    <a:pt x="295" y="370"/>
                  </a:lnTo>
                  <a:lnTo>
                    <a:pt x="276" y="385"/>
                  </a:lnTo>
                  <a:lnTo>
                    <a:pt x="254" y="410"/>
                  </a:lnTo>
                  <a:lnTo>
                    <a:pt x="244" y="430"/>
                  </a:lnTo>
                  <a:lnTo>
                    <a:pt x="238" y="448"/>
                  </a:lnTo>
                  <a:lnTo>
                    <a:pt x="234" y="473"/>
                  </a:lnTo>
                  <a:lnTo>
                    <a:pt x="227" y="496"/>
                  </a:lnTo>
                  <a:lnTo>
                    <a:pt x="215" y="520"/>
                  </a:lnTo>
                  <a:lnTo>
                    <a:pt x="210" y="537"/>
                  </a:lnTo>
                  <a:lnTo>
                    <a:pt x="204" y="551"/>
                  </a:lnTo>
                  <a:lnTo>
                    <a:pt x="196" y="567"/>
                  </a:lnTo>
                  <a:lnTo>
                    <a:pt x="186" y="582"/>
                  </a:lnTo>
                  <a:lnTo>
                    <a:pt x="170" y="592"/>
                  </a:lnTo>
                  <a:lnTo>
                    <a:pt x="149" y="602"/>
                  </a:lnTo>
                  <a:lnTo>
                    <a:pt x="136" y="607"/>
                  </a:lnTo>
                  <a:lnTo>
                    <a:pt x="118" y="612"/>
                  </a:lnTo>
                  <a:lnTo>
                    <a:pt x="105" y="620"/>
                  </a:lnTo>
                  <a:lnTo>
                    <a:pt x="96" y="629"/>
                  </a:lnTo>
                  <a:lnTo>
                    <a:pt x="84" y="643"/>
                  </a:lnTo>
                  <a:lnTo>
                    <a:pt x="84" y="647"/>
                  </a:lnTo>
                  <a:lnTo>
                    <a:pt x="81" y="656"/>
                  </a:lnTo>
                  <a:lnTo>
                    <a:pt x="74" y="667"/>
                  </a:lnTo>
                  <a:lnTo>
                    <a:pt x="74" y="656"/>
                  </a:lnTo>
                  <a:lnTo>
                    <a:pt x="70" y="647"/>
                  </a:lnTo>
                  <a:lnTo>
                    <a:pt x="63" y="643"/>
                  </a:lnTo>
                  <a:lnTo>
                    <a:pt x="54" y="642"/>
                  </a:lnTo>
                  <a:lnTo>
                    <a:pt x="45" y="645"/>
                  </a:lnTo>
                  <a:lnTo>
                    <a:pt x="40" y="650"/>
                  </a:lnTo>
                  <a:lnTo>
                    <a:pt x="25" y="680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4" name="Freeform 366"/>
            <p:cNvSpPr>
              <a:spLocks/>
            </p:cNvSpPr>
            <p:nvPr/>
          </p:nvSpPr>
          <p:spPr bwMode="auto">
            <a:xfrm>
              <a:off x="1099" y="2142"/>
              <a:ext cx="152" cy="241"/>
            </a:xfrm>
            <a:custGeom>
              <a:avLst/>
              <a:gdLst>
                <a:gd name="T0" fmla="*/ 61 w 160"/>
                <a:gd name="T1" fmla="*/ 84 h 255"/>
                <a:gd name="T2" fmla="*/ 59 w 160"/>
                <a:gd name="T3" fmla="*/ 77 h 255"/>
                <a:gd name="T4" fmla="*/ 57 w 160"/>
                <a:gd name="T5" fmla="*/ 66 h 255"/>
                <a:gd name="T6" fmla="*/ 52 w 160"/>
                <a:gd name="T7" fmla="*/ 55 h 255"/>
                <a:gd name="T8" fmla="*/ 49 w 160"/>
                <a:gd name="T9" fmla="*/ 43 h 255"/>
                <a:gd name="T10" fmla="*/ 43 w 160"/>
                <a:gd name="T11" fmla="*/ 31 h 255"/>
                <a:gd name="T12" fmla="*/ 38 w 160"/>
                <a:gd name="T13" fmla="*/ 23 h 255"/>
                <a:gd name="T14" fmla="*/ 26 w 160"/>
                <a:gd name="T15" fmla="*/ 13 h 255"/>
                <a:gd name="T16" fmla="*/ 18 w 160"/>
                <a:gd name="T17" fmla="*/ 9 h 255"/>
                <a:gd name="T18" fmla="*/ 13 w 160"/>
                <a:gd name="T19" fmla="*/ 9 h 255"/>
                <a:gd name="T20" fmla="*/ 10 w 160"/>
                <a:gd name="T21" fmla="*/ 5 h 255"/>
                <a:gd name="T22" fmla="*/ 10 w 160"/>
                <a:gd name="T23" fmla="*/ 2 h 255"/>
                <a:gd name="T24" fmla="*/ 0 w 160"/>
                <a:gd name="T25" fmla="*/ 0 h 255"/>
                <a:gd name="T26" fmla="*/ 0 w 160"/>
                <a:gd name="T27" fmla="*/ 5 h 255"/>
                <a:gd name="T28" fmla="*/ 8 w 160"/>
                <a:gd name="T29" fmla="*/ 9 h 255"/>
                <a:gd name="T30" fmla="*/ 10 w 160"/>
                <a:gd name="T31" fmla="*/ 9 h 255"/>
                <a:gd name="T32" fmla="*/ 10 w 160"/>
                <a:gd name="T33" fmla="*/ 9 h 255"/>
                <a:gd name="T34" fmla="*/ 10 w 160"/>
                <a:gd name="T35" fmla="*/ 9 h 255"/>
                <a:gd name="T36" fmla="*/ 15 w 160"/>
                <a:gd name="T37" fmla="*/ 9 h 255"/>
                <a:gd name="T38" fmla="*/ 22 w 160"/>
                <a:gd name="T39" fmla="*/ 13 h 255"/>
                <a:gd name="T40" fmla="*/ 28 w 160"/>
                <a:gd name="T41" fmla="*/ 20 h 255"/>
                <a:gd name="T42" fmla="*/ 29 w 160"/>
                <a:gd name="T43" fmla="*/ 23 h 255"/>
                <a:gd name="T44" fmla="*/ 34 w 160"/>
                <a:gd name="T45" fmla="*/ 24 h 255"/>
                <a:gd name="T46" fmla="*/ 37 w 160"/>
                <a:gd name="T47" fmla="*/ 26 h 255"/>
                <a:gd name="T48" fmla="*/ 39 w 160"/>
                <a:gd name="T49" fmla="*/ 33 h 255"/>
                <a:gd name="T50" fmla="*/ 42 w 160"/>
                <a:gd name="T51" fmla="*/ 39 h 255"/>
                <a:gd name="T52" fmla="*/ 45 w 160"/>
                <a:gd name="T53" fmla="*/ 43 h 255"/>
                <a:gd name="T54" fmla="*/ 48 w 160"/>
                <a:gd name="T55" fmla="*/ 52 h 255"/>
                <a:gd name="T56" fmla="*/ 49 w 160"/>
                <a:gd name="T57" fmla="*/ 65 h 255"/>
                <a:gd name="T58" fmla="*/ 52 w 160"/>
                <a:gd name="T59" fmla="*/ 69 h 255"/>
                <a:gd name="T60" fmla="*/ 54 w 160"/>
                <a:gd name="T61" fmla="*/ 80 h 255"/>
                <a:gd name="T62" fmla="*/ 60 w 160"/>
                <a:gd name="T63" fmla="*/ 87 h 255"/>
                <a:gd name="T64" fmla="*/ 61 w 160"/>
                <a:gd name="T65" fmla="*/ 84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0"/>
                <a:gd name="T100" fmla="*/ 0 h 255"/>
                <a:gd name="T101" fmla="*/ 160 w 160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0" h="255">
                  <a:moveTo>
                    <a:pt x="159" y="246"/>
                  </a:moveTo>
                  <a:lnTo>
                    <a:pt x="155" y="228"/>
                  </a:lnTo>
                  <a:lnTo>
                    <a:pt x="151" y="195"/>
                  </a:lnTo>
                  <a:lnTo>
                    <a:pt x="138" y="161"/>
                  </a:lnTo>
                  <a:lnTo>
                    <a:pt x="130" y="128"/>
                  </a:lnTo>
                  <a:lnTo>
                    <a:pt x="112" y="92"/>
                  </a:lnTo>
                  <a:lnTo>
                    <a:pt x="98" y="64"/>
                  </a:lnTo>
                  <a:lnTo>
                    <a:pt x="68" y="38"/>
                  </a:lnTo>
                  <a:lnTo>
                    <a:pt x="46" y="15"/>
                  </a:lnTo>
                  <a:lnTo>
                    <a:pt x="36" y="10"/>
                  </a:lnTo>
                  <a:lnTo>
                    <a:pt x="26" y="5"/>
                  </a:lnTo>
                  <a:lnTo>
                    <a:pt x="14" y="2"/>
                  </a:lnTo>
                  <a:lnTo>
                    <a:pt x="0" y="0"/>
                  </a:lnTo>
                  <a:lnTo>
                    <a:pt x="0" y="5"/>
                  </a:lnTo>
                  <a:lnTo>
                    <a:pt x="8" y="10"/>
                  </a:lnTo>
                  <a:lnTo>
                    <a:pt x="12" y="15"/>
                  </a:lnTo>
                  <a:lnTo>
                    <a:pt x="20" y="17"/>
                  </a:lnTo>
                  <a:lnTo>
                    <a:pt x="28" y="23"/>
                  </a:lnTo>
                  <a:lnTo>
                    <a:pt x="40" y="25"/>
                  </a:lnTo>
                  <a:lnTo>
                    <a:pt x="56" y="38"/>
                  </a:lnTo>
                  <a:lnTo>
                    <a:pt x="76" y="56"/>
                  </a:lnTo>
                  <a:lnTo>
                    <a:pt x="80" y="64"/>
                  </a:lnTo>
                  <a:lnTo>
                    <a:pt x="88" y="69"/>
                  </a:lnTo>
                  <a:lnTo>
                    <a:pt x="96" y="76"/>
                  </a:lnTo>
                  <a:lnTo>
                    <a:pt x="102" y="94"/>
                  </a:lnTo>
                  <a:lnTo>
                    <a:pt x="110" y="112"/>
                  </a:lnTo>
                  <a:lnTo>
                    <a:pt x="118" y="128"/>
                  </a:lnTo>
                  <a:lnTo>
                    <a:pt x="127" y="153"/>
                  </a:lnTo>
                  <a:lnTo>
                    <a:pt x="130" y="189"/>
                  </a:lnTo>
                  <a:lnTo>
                    <a:pt x="138" y="202"/>
                  </a:lnTo>
                  <a:lnTo>
                    <a:pt x="143" y="236"/>
                  </a:lnTo>
                  <a:lnTo>
                    <a:pt x="157" y="254"/>
                  </a:lnTo>
                  <a:lnTo>
                    <a:pt x="159" y="246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5" name="Freeform 367"/>
            <p:cNvSpPr>
              <a:spLocks/>
            </p:cNvSpPr>
            <p:nvPr/>
          </p:nvSpPr>
          <p:spPr bwMode="auto">
            <a:xfrm>
              <a:off x="1076" y="2257"/>
              <a:ext cx="206" cy="164"/>
            </a:xfrm>
            <a:custGeom>
              <a:avLst/>
              <a:gdLst>
                <a:gd name="T0" fmla="*/ 80 w 217"/>
                <a:gd name="T1" fmla="*/ 54 h 174"/>
                <a:gd name="T2" fmla="*/ 76 w 217"/>
                <a:gd name="T3" fmla="*/ 49 h 174"/>
                <a:gd name="T4" fmla="*/ 72 w 217"/>
                <a:gd name="T5" fmla="*/ 39 h 174"/>
                <a:gd name="T6" fmla="*/ 65 w 217"/>
                <a:gd name="T7" fmla="*/ 31 h 174"/>
                <a:gd name="T8" fmla="*/ 59 w 217"/>
                <a:gd name="T9" fmla="*/ 22 h 174"/>
                <a:gd name="T10" fmla="*/ 48 w 217"/>
                <a:gd name="T11" fmla="*/ 15 h 174"/>
                <a:gd name="T12" fmla="*/ 41 w 217"/>
                <a:gd name="T13" fmla="*/ 8 h 174"/>
                <a:gd name="T14" fmla="*/ 27 w 217"/>
                <a:gd name="T15" fmla="*/ 8 h 174"/>
                <a:gd name="T16" fmla="*/ 19 w 217"/>
                <a:gd name="T17" fmla="*/ 0 h 174"/>
                <a:gd name="T18" fmla="*/ 13 w 217"/>
                <a:gd name="T19" fmla="*/ 0 h 174"/>
                <a:gd name="T20" fmla="*/ 9 w 217"/>
                <a:gd name="T21" fmla="*/ 0 h 174"/>
                <a:gd name="T22" fmla="*/ 9 w 217"/>
                <a:gd name="T23" fmla="*/ 2 h 174"/>
                <a:gd name="T24" fmla="*/ 0 w 217"/>
                <a:gd name="T25" fmla="*/ 7 h 174"/>
                <a:gd name="T26" fmla="*/ 1 w 217"/>
                <a:gd name="T27" fmla="*/ 8 h 174"/>
                <a:gd name="T28" fmla="*/ 9 w 217"/>
                <a:gd name="T29" fmla="*/ 8 h 174"/>
                <a:gd name="T30" fmla="*/ 9 w 217"/>
                <a:gd name="T31" fmla="*/ 8 h 174"/>
                <a:gd name="T32" fmla="*/ 9 w 217"/>
                <a:gd name="T33" fmla="*/ 8 h 174"/>
                <a:gd name="T34" fmla="*/ 11 w 217"/>
                <a:gd name="T35" fmla="*/ 8 h 174"/>
                <a:gd name="T36" fmla="*/ 17 w 217"/>
                <a:gd name="T37" fmla="*/ 8 h 174"/>
                <a:gd name="T38" fmla="*/ 24 w 217"/>
                <a:gd name="T39" fmla="*/ 8 h 174"/>
                <a:gd name="T40" fmla="*/ 32 w 217"/>
                <a:gd name="T41" fmla="*/ 8 h 174"/>
                <a:gd name="T42" fmla="*/ 35 w 217"/>
                <a:gd name="T43" fmla="*/ 9 h 174"/>
                <a:gd name="T44" fmla="*/ 38 w 217"/>
                <a:gd name="T45" fmla="*/ 9 h 174"/>
                <a:gd name="T46" fmla="*/ 41 w 217"/>
                <a:gd name="T47" fmla="*/ 11 h 174"/>
                <a:gd name="T48" fmla="*/ 45 w 217"/>
                <a:gd name="T49" fmla="*/ 17 h 174"/>
                <a:gd name="T50" fmla="*/ 50 w 217"/>
                <a:gd name="T51" fmla="*/ 21 h 174"/>
                <a:gd name="T52" fmla="*/ 54 w 217"/>
                <a:gd name="T53" fmla="*/ 24 h 174"/>
                <a:gd name="T54" fmla="*/ 59 w 217"/>
                <a:gd name="T55" fmla="*/ 31 h 174"/>
                <a:gd name="T56" fmla="*/ 65 w 217"/>
                <a:gd name="T57" fmla="*/ 40 h 174"/>
                <a:gd name="T58" fmla="*/ 68 w 217"/>
                <a:gd name="T59" fmla="*/ 43 h 174"/>
                <a:gd name="T60" fmla="*/ 73 w 217"/>
                <a:gd name="T61" fmla="*/ 53 h 174"/>
                <a:gd name="T62" fmla="*/ 80 w 217"/>
                <a:gd name="T63" fmla="*/ 56 h 174"/>
                <a:gd name="T64" fmla="*/ 80 w 217"/>
                <a:gd name="T65" fmla="*/ 54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17"/>
                <a:gd name="T100" fmla="*/ 0 h 174"/>
                <a:gd name="T101" fmla="*/ 217 w 217"/>
                <a:gd name="T102" fmla="*/ 174 h 1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17" h="174">
                  <a:moveTo>
                    <a:pt x="215" y="165"/>
                  </a:moveTo>
                  <a:lnTo>
                    <a:pt x="206" y="150"/>
                  </a:lnTo>
                  <a:lnTo>
                    <a:pt x="193" y="120"/>
                  </a:lnTo>
                  <a:lnTo>
                    <a:pt x="173" y="95"/>
                  </a:lnTo>
                  <a:lnTo>
                    <a:pt x="156" y="67"/>
                  </a:lnTo>
                  <a:lnTo>
                    <a:pt x="130" y="42"/>
                  </a:lnTo>
                  <a:lnTo>
                    <a:pt x="109" y="22"/>
                  </a:lnTo>
                  <a:lnTo>
                    <a:pt x="74" y="11"/>
                  </a:lnTo>
                  <a:lnTo>
                    <a:pt x="47" y="0"/>
                  </a:lnTo>
                  <a:lnTo>
                    <a:pt x="36" y="0"/>
                  </a:lnTo>
                  <a:lnTo>
                    <a:pt x="25" y="0"/>
                  </a:lnTo>
                  <a:lnTo>
                    <a:pt x="13" y="2"/>
                  </a:lnTo>
                  <a:lnTo>
                    <a:pt x="0" y="7"/>
                  </a:lnTo>
                  <a:lnTo>
                    <a:pt x="1" y="12"/>
                  </a:lnTo>
                  <a:lnTo>
                    <a:pt x="10" y="13"/>
                  </a:lnTo>
                  <a:lnTo>
                    <a:pt x="15" y="16"/>
                  </a:lnTo>
                  <a:lnTo>
                    <a:pt x="23" y="14"/>
                  </a:lnTo>
                  <a:lnTo>
                    <a:pt x="32" y="16"/>
                  </a:lnTo>
                  <a:lnTo>
                    <a:pt x="44" y="12"/>
                  </a:lnTo>
                  <a:lnTo>
                    <a:pt x="62" y="17"/>
                  </a:lnTo>
                  <a:lnTo>
                    <a:pt x="86" y="25"/>
                  </a:lnTo>
                  <a:lnTo>
                    <a:pt x="92" y="30"/>
                  </a:lnTo>
                  <a:lnTo>
                    <a:pt x="101" y="31"/>
                  </a:lnTo>
                  <a:lnTo>
                    <a:pt x="110" y="34"/>
                  </a:lnTo>
                  <a:lnTo>
                    <a:pt x="121" y="48"/>
                  </a:lnTo>
                  <a:lnTo>
                    <a:pt x="133" y="62"/>
                  </a:lnTo>
                  <a:lnTo>
                    <a:pt x="145" y="73"/>
                  </a:lnTo>
                  <a:lnTo>
                    <a:pt x="159" y="93"/>
                  </a:lnTo>
                  <a:lnTo>
                    <a:pt x="173" y="124"/>
                  </a:lnTo>
                  <a:lnTo>
                    <a:pt x="184" y="133"/>
                  </a:lnTo>
                  <a:lnTo>
                    <a:pt x="197" y="162"/>
                  </a:lnTo>
                  <a:lnTo>
                    <a:pt x="216" y="173"/>
                  </a:lnTo>
                  <a:lnTo>
                    <a:pt x="215" y="165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6" name="Freeform 368"/>
            <p:cNvSpPr>
              <a:spLocks/>
            </p:cNvSpPr>
            <p:nvPr/>
          </p:nvSpPr>
          <p:spPr bwMode="auto">
            <a:xfrm>
              <a:off x="1271" y="2172"/>
              <a:ext cx="151" cy="241"/>
            </a:xfrm>
            <a:custGeom>
              <a:avLst/>
              <a:gdLst>
                <a:gd name="T0" fmla="*/ 0 w 159"/>
                <a:gd name="T1" fmla="*/ 84 h 255"/>
                <a:gd name="T2" fmla="*/ 3 w 159"/>
                <a:gd name="T3" fmla="*/ 77 h 255"/>
                <a:gd name="T4" fmla="*/ 7 w 159"/>
                <a:gd name="T5" fmla="*/ 66 h 255"/>
                <a:gd name="T6" fmla="*/ 9 w 159"/>
                <a:gd name="T7" fmla="*/ 55 h 255"/>
                <a:gd name="T8" fmla="*/ 9 w 159"/>
                <a:gd name="T9" fmla="*/ 43 h 255"/>
                <a:gd name="T10" fmla="*/ 18 w 159"/>
                <a:gd name="T11" fmla="*/ 31 h 255"/>
                <a:gd name="T12" fmla="*/ 23 w 159"/>
                <a:gd name="T13" fmla="*/ 23 h 255"/>
                <a:gd name="T14" fmla="*/ 34 w 159"/>
                <a:gd name="T15" fmla="*/ 13 h 255"/>
                <a:gd name="T16" fmla="*/ 42 w 159"/>
                <a:gd name="T17" fmla="*/ 9 h 255"/>
                <a:gd name="T18" fmla="*/ 46 w 159"/>
                <a:gd name="T19" fmla="*/ 9 h 255"/>
                <a:gd name="T20" fmla="*/ 49 w 159"/>
                <a:gd name="T21" fmla="*/ 5 h 255"/>
                <a:gd name="T22" fmla="*/ 54 w 159"/>
                <a:gd name="T23" fmla="*/ 2 h 255"/>
                <a:gd name="T24" fmla="*/ 60 w 159"/>
                <a:gd name="T25" fmla="*/ 0 h 255"/>
                <a:gd name="T26" fmla="*/ 60 w 159"/>
                <a:gd name="T27" fmla="*/ 5 h 255"/>
                <a:gd name="T28" fmla="*/ 57 w 159"/>
                <a:gd name="T29" fmla="*/ 9 h 255"/>
                <a:gd name="T30" fmla="*/ 55 w 159"/>
                <a:gd name="T31" fmla="*/ 9 h 255"/>
                <a:gd name="T32" fmla="*/ 51 w 159"/>
                <a:gd name="T33" fmla="*/ 9 h 255"/>
                <a:gd name="T34" fmla="*/ 48 w 159"/>
                <a:gd name="T35" fmla="*/ 9 h 255"/>
                <a:gd name="T36" fmla="*/ 44 w 159"/>
                <a:gd name="T37" fmla="*/ 9 h 255"/>
                <a:gd name="T38" fmla="*/ 39 w 159"/>
                <a:gd name="T39" fmla="*/ 13 h 255"/>
                <a:gd name="T40" fmla="*/ 30 w 159"/>
                <a:gd name="T41" fmla="*/ 20 h 255"/>
                <a:gd name="T42" fmla="*/ 28 w 159"/>
                <a:gd name="T43" fmla="*/ 23 h 255"/>
                <a:gd name="T44" fmla="*/ 26 w 159"/>
                <a:gd name="T45" fmla="*/ 24 h 255"/>
                <a:gd name="T46" fmla="*/ 24 w 159"/>
                <a:gd name="T47" fmla="*/ 26 h 255"/>
                <a:gd name="T48" fmla="*/ 22 w 159"/>
                <a:gd name="T49" fmla="*/ 33 h 255"/>
                <a:gd name="T50" fmla="*/ 19 w 159"/>
                <a:gd name="T51" fmla="*/ 39 h 255"/>
                <a:gd name="T52" fmla="*/ 15 w 159"/>
                <a:gd name="T53" fmla="*/ 43 h 255"/>
                <a:gd name="T54" fmla="*/ 11 w 159"/>
                <a:gd name="T55" fmla="*/ 52 h 255"/>
                <a:gd name="T56" fmla="*/ 9 w 159"/>
                <a:gd name="T57" fmla="*/ 65 h 255"/>
                <a:gd name="T58" fmla="*/ 9 w 159"/>
                <a:gd name="T59" fmla="*/ 69 h 255"/>
                <a:gd name="T60" fmla="*/ 9 w 159"/>
                <a:gd name="T61" fmla="*/ 80 h 255"/>
                <a:gd name="T62" fmla="*/ 1 w 159"/>
                <a:gd name="T63" fmla="*/ 87 h 255"/>
                <a:gd name="T64" fmla="*/ 0 w 159"/>
                <a:gd name="T65" fmla="*/ 84 h 2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9"/>
                <a:gd name="T100" fmla="*/ 0 h 255"/>
                <a:gd name="T101" fmla="*/ 159 w 159"/>
                <a:gd name="T102" fmla="*/ 255 h 2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9" h="255">
                  <a:moveTo>
                    <a:pt x="0" y="246"/>
                  </a:moveTo>
                  <a:lnTo>
                    <a:pt x="3" y="228"/>
                  </a:lnTo>
                  <a:lnTo>
                    <a:pt x="7" y="195"/>
                  </a:lnTo>
                  <a:lnTo>
                    <a:pt x="19" y="161"/>
                  </a:lnTo>
                  <a:lnTo>
                    <a:pt x="28" y="128"/>
                  </a:lnTo>
                  <a:lnTo>
                    <a:pt x="45" y="92"/>
                  </a:lnTo>
                  <a:lnTo>
                    <a:pt x="59" y="64"/>
                  </a:lnTo>
                  <a:lnTo>
                    <a:pt x="90" y="38"/>
                  </a:lnTo>
                  <a:lnTo>
                    <a:pt x="112" y="15"/>
                  </a:lnTo>
                  <a:lnTo>
                    <a:pt x="122" y="10"/>
                  </a:lnTo>
                  <a:lnTo>
                    <a:pt x="132" y="5"/>
                  </a:lnTo>
                  <a:lnTo>
                    <a:pt x="143" y="2"/>
                  </a:lnTo>
                  <a:lnTo>
                    <a:pt x="158" y="0"/>
                  </a:lnTo>
                  <a:lnTo>
                    <a:pt x="158" y="5"/>
                  </a:lnTo>
                  <a:lnTo>
                    <a:pt x="150" y="10"/>
                  </a:lnTo>
                  <a:lnTo>
                    <a:pt x="146" y="15"/>
                  </a:lnTo>
                  <a:lnTo>
                    <a:pt x="138" y="17"/>
                  </a:lnTo>
                  <a:lnTo>
                    <a:pt x="129" y="23"/>
                  </a:lnTo>
                  <a:lnTo>
                    <a:pt x="118" y="25"/>
                  </a:lnTo>
                  <a:lnTo>
                    <a:pt x="102" y="38"/>
                  </a:lnTo>
                  <a:lnTo>
                    <a:pt x="82" y="56"/>
                  </a:lnTo>
                  <a:lnTo>
                    <a:pt x="77" y="64"/>
                  </a:lnTo>
                  <a:lnTo>
                    <a:pt x="69" y="69"/>
                  </a:lnTo>
                  <a:lnTo>
                    <a:pt x="61" y="76"/>
                  </a:lnTo>
                  <a:lnTo>
                    <a:pt x="55" y="94"/>
                  </a:lnTo>
                  <a:lnTo>
                    <a:pt x="47" y="112"/>
                  </a:lnTo>
                  <a:lnTo>
                    <a:pt x="39" y="128"/>
                  </a:lnTo>
                  <a:lnTo>
                    <a:pt x="31" y="153"/>
                  </a:lnTo>
                  <a:lnTo>
                    <a:pt x="28" y="189"/>
                  </a:lnTo>
                  <a:lnTo>
                    <a:pt x="19" y="202"/>
                  </a:lnTo>
                  <a:lnTo>
                    <a:pt x="15" y="236"/>
                  </a:lnTo>
                  <a:lnTo>
                    <a:pt x="1" y="254"/>
                  </a:lnTo>
                  <a:lnTo>
                    <a:pt x="0" y="246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7" name="Freeform 369"/>
            <p:cNvSpPr>
              <a:spLocks/>
            </p:cNvSpPr>
            <p:nvPr/>
          </p:nvSpPr>
          <p:spPr bwMode="auto">
            <a:xfrm>
              <a:off x="1259" y="2303"/>
              <a:ext cx="234" cy="92"/>
            </a:xfrm>
            <a:custGeom>
              <a:avLst/>
              <a:gdLst>
                <a:gd name="T0" fmla="*/ 2 w 247"/>
                <a:gd name="T1" fmla="*/ 27 h 98"/>
                <a:gd name="T2" fmla="*/ 9 w 247"/>
                <a:gd name="T3" fmla="*/ 23 h 98"/>
                <a:gd name="T4" fmla="*/ 12 w 247"/>
                <a:gd name="T5" fmla="*/ 18 h 98"/>
                <a:gd name="T6" fmla="*/ 22 w 247"/>
                <a:gd name="T7" fmla="*/ 13 h 98"/>
                <a:gd name="T8" fmla="*/ 29 w 247"/>
                <a:gd name="T9" fmla="*/ 8 h 98"/>
                <a:gd name="T10" fmla="*/ 41 w 247"/>
                <a:gd name="T11" fmla="*/ 8 h 98"/>
                <a:gd name="T12" fmla="*/ 50 w 247"/>
                <a:gd name="T13" fmla="*/ 0 h 98"/>
                <a:gd name="T14" fmla="*/ 62 w 247"/>
                <a:gd name="T15" fmla="*/ 5 h 98"/>
                <a:gd name="T16" fmla="*/ 72 w 247"/>
                <a:gd name="T17" fmla="*/ 5 h 98"/>
                <a:gd name="T18" fmla="*/ 76 w 247"/>
                <a:gd name="T19" fmla="*/ 8 h 98"/>
                <a:gd name="T20" fmla="*/ 80 w 247"/>
                <a:gd name="T21" fmla="*/ 8 h 98"/>
                <a:gd name="T22" fmla="*/ 84 w 247"/>
                <a:gd name="T23" fmla="*/ 8 h 98"/>
                <a:gd name="T24" fmla="*/ 89 w 247"/>
                <a:gd name="T25" fmla="*/ 8 h 98"/>
                <a:gd name="T26" fmla="*/ 88 w 247"/>
                <a:gd name="T27" fmla="*/ 11 h 98"/>
                <a:gd name="T28" fmla="*/ 84 w 247"/>
                <a:gd name="T29" fmla="*/ 9 h 98"/>
                <a:gd name="T30" fmla="*/ 81 w 247"/>
                <a:gd name="T31" fmla="*/ 9 h 98"/>
                <a:gd name="T32" fmla="*/ 80 w 247"/>
                <a:gd name="T33" fmla="*/ 8 h 98"/>
                <a:gd name="T34" fmla="*/ 76 w 247"/>
                <a:gd name="T35" fmla="*/ 8 h 98"/>
                <a:gd name="T36" fmla="*/ 72 w 247"/>
                <a:gd name="T37" fmla="*/ 8 h 98"/>
                <a:gd name="T38" fmla="*/ 65 w 247"/>
                <a:gd name="T39" fmla="*/ 8 h 98"/>
                <a:gd name="T40" fmla="*/ 57 w 247"/>
                <a:gd name="T41" fmla="*/ 8 h 98"/>
                <a:gd name="T42" fmla="*/ 55 w 247"/>
                <a:gd name="T43" fmla="*/ 8 h 98"/>
                <a:gd name="T44" fmla="*/ 52 w 247"/>
                <a:gd name="T45" fmla="*/ 8 h 98"/>
                <a:gd name="T46" fmla="*/ 48 w 247"/>
                <a:gd name="T47" fmla="*/ 8 h 98"/>
                <a:gd name="T48" fmla="*/ 43 w 247"/>
                <a:gd name="T49" fmla="*/ 8 h 98"/>
                <a:gd name="T50" fmla="*/ 38 w 247"/>
                <a:gd name="T51" fmla="*/ 8 h 98"/>
                <a:gd name="T52" fmla="*/ 33 w 247"/>
                <a:gd name="T53" fmla="*/ 9 h 98"/>
                <a:gd name="T54" fmla="*/ 26 w 247"/>
                <a:gd name="T55" fmla="*/ 14 h 98"/>
                <a:gd name="T56" fmla="*/ 20 w 247"/>
                <a:gd name="T57" fmla="*/ 21 h 98"/>
                <a:gd name="T58" fmla="*/ 14 w 247"/>
                <a:gd name="T59" fmla="*/ 22 h 98"/>
                <a:gd name="T60" fmla="*/ 9 w 247"/>
                <a:gd name="T61" fmla="*/ 29 h 98"/>
                <a:gd name="T62" fmla="*/ 0 w 247"/>
                <a:gd name="T63" fmla="*/ 29 h 98"/>
                <a:gd name="T64" fmla="*/ 2 w 247"/>
                <a:gd name="T65" fmla="*/ 27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7"/>
                <a:gd name="T100" fmla="*/ 0 h 98"/>
                <a:gd name="T101" fmla="*/ 247 w 247"/>
                <a:gd name="T102" fmla="*/ 98 h 9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7" h="98">
                  <a:moveTo>
                    <a:pt x="2" y="89"/>
                  </a:moveTo>
                  <a:lnTo>
                    <a:pt x="14" y="79"/>
                  </a:lnTo>
                  <a:lnTo>
                    <a:pt x="34" y="57"/>
                  </a:lnTo>
                  <a:lnTo>
                    <a:pt x="60" y="41"/>
                  </a:lnTo>
                  <a:lnTo>
                    <a:pt x="82" y="22"/>
                  </a:lnTo>
                  <a:lnTo>
                    <a:pt x="114" y="10"/>
                  </a:lnTo>
                  <a:lnTo>
                    <a:pt x="139" y="0"/>
                  </a:lnTo>
                  <a:lnTo>
                    <a:pt x="174" y="5"/>
                  </a:lnTo>
                  <a:lnTo>
                    <a:pt x="203" y="5"/>
                  </a:lnTo>
                  <a:lnTo>
                    <a:pt x="213" y="10"/>
                  </a:lnTo>
                  <a:lnTo>
                    <a:pt x="223" y="14"/>
                  </a:lnTo>
                  <a:lnTo>
                    <a:pt x="233" y="22"/>
                  </a:lnTo>
                  <a:lnTo>
                    <a:pt x="246" y="31"/>
                  </a:lnTo>
                  <a:lnTo>
                    <a:pt x="243" y="36"/>
                  </a:lnTo>
                  <a:lnTo>
                    <a:pt x="234" y="33"/>
                  </a:lnTo>
                  <a:lnTo>
                    <a:pt x="228" y="33"/>
                  </a:lnTo>
                  <a:lnTo>
                    <a:pt x="221" y="29"/>
                  </a:lnTo>
                  <a:lnTo>
                    <a:pt x="213" y="26"/>
                  </a:lnTo>
                  <a:lnTo>
                    <a:pt x="202" y="18"/>
                  </a:lnTo>
                  <a:lnTo>
                    <a:pt x="183" y="15"/>
                  </a:lnTo>
                  <a:lnTo>
                    <a:pt x="159" y="12"/>
                  </a:lnTo>
                  <a:lnTo>
                    <a:pt x="152" y="14"/>
                  </a:lnTo>
                  <a:lnTo>
                    <a:pt x="144" y="12"/>
                  </a:lnTo>
                  <a:lnTo>
                    <a:pt x="134" y="11"/>
                  </a:lnTo>
                  <a:lnTo>
                    <a:pt x="120" y="20"/>
                  </a:lnTo>
                  <a:lnTo>
                    <a:pt x="105" y="27"/>
                  </a:lnTo>
                  <a:lnTo>
                    <a:pt x="92" y="32"/>
                  </a:lnTo>
                  <a:lnTo>
                    <a:pt x="73" y="45"/>
                  </a:lnTo>
                  <a:lnTo>
                    <a:pt x="52" y="69"/>
                  </a:lnTo>
                  <a:lnTo>
                    <a:pt x="39" y="72"/>
                  </a:lnTo>
                  <a:lnTo>
                    <a:pt x="19" y="95"/>
                  </a:lnTo>
                  <a:lnTo>
                    <a:pt x="0" y="97"/>
                  </a:lnTo>
                  <a:lnTo>
                    <a:pt x="2" y="89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8" name="Freeform 370"/>
            <p:cNvSpPr>
              <a:spLocks/>
            </p:cNvSpPr>
            <p:nvPr/>
          </p:nvSpPr>
          <p:spPr bwMode="auto">
            <a:xfrm>
              <a:off x="1258" y="2149"/>
              <a:ext cx="18" cy="231"/>
            </a:xfrm>
            <a:custGeom>
              <a:avLst/>
              <a:gdLst>
                <a:gd name="T0" fmla="*/ 3 w 19"/>
                <a:gd name="T1" fmla="*/ 8 h 245"/>
                <a:gd name="T2" fmla="*/ 1 w 19"/>
                <a:gd name="T3" fmla="*/ 9 h 245"/>
                <a:gd name="T4" fmla="*/ 1 w 19"/>
                <a:gd name="T5" fmla="*/ 16 h 245"/>
                <a:gd name="T6" fmla="*/ 0 w 19"/>
                <a:gd name="T7" fmla="*/ 22 h 245"/>
                <a:gd name="T8" fmla="*/ 0 w 19"/>
                <a:gd name="T9" fmla="*/ 33 h 245"/>
                <a:gd name="T10" fmla="*/ 3 w 19"/>
                <a:gd name="T11" fmla="*/ 41 h 245"/>
                <a:gd name="T12" fmla="*/ 1 w 19"/>
                <a:gd name="T13" fmla="*/ 46 h 245"/>
                <a:gd name="T14" fmla="*/ 2 w 19"/>
                <a:gd name="T15" fmla="*/ 58 h 245"/>
                <a:gd name="T16" fmla="*/ 2 w 19"/>
                <a:gd name="T17" fmla="*/ 68 h 245"/>
                <a:gd name="T18" fmla="*/ 6 w 19"/>
                <a:gd name="T19" fmla="*/ 78 h 245"/>
                <a:gd name="T20" fmla="*/ 9 w 19"/>
                <a:gd name="T21" fmla="*/ 80 h 245"/>
                <a:gd name="T22" fmla="*/ 9 w 19"/>
                <a:gd name="T23" fmla="*/ 75 h 245"/>
                <a:gd name="T24" fmla="*/ 9 w 19"/>
                <a:gd name="T25" fmla="*/ 70 h 245"/>
                <a:gd name="T26" fmla="*/ 7 w 19"/>
                <a:gd name="T27" fmla="*/ 62 h 245"/>
                <a:gd name="T28" fmla="*/ 9 w 19"/>
                <a:gd name="T29" fmla="*/ 56 h 245"/>
                <a:gd name="T30" fmla="*/ 9 w 19"/>
                <a:gd name="T31" fmla="*/ 52 h 245"/>
                <a:gd name="T32" fmla="*/ 9 w 19"/>
                <a:gd name="T33" fmla="*/ 48 h 245"/>
                <a:gd name="T34" fmla="*/ 9 w 19"/>
                <a:gd name="T35" fmla="*/ 41 h 245"/>
                <a:gd name="T36" fmla="*/ 9 w 19"/>
                <a:gd name="T37" fmla="*/ 37 h 245"/>
                <a:gd name="T38" fmla="*/ 9 w 19"/>
                <a:gd name="T39" fmla="*/ 29 h 245"/>
                <a:gd name="T40" fmla="*/ 6 w 19"/>
                <a:gd name="T41" fmla="*/ 23 h 245"/>
                <a:gd name="T42" fmla="*/ 7 w 19"/>
                <a:gd name="T43" fmla="*/ 16 h 245"/>
                <a:gd name="T44" fmla="*/ 9 w 19"/>
                <a:gd name="T45" fmla="*/ 10 h 245"/>
                <a:gd name="T46" fmla="*/ 9 w 19"/>
                <a:gd name="T47" fmla="*/ 8 h 245"/>
                <a:gd name="T48" fmla="*/ 9 w 19"/>
                <a:gd name="T49" fmla="*/ 0 h 245"/>
                <a:gd name="T50" fmla="*/ 9 w 19"/>
                <a:gd name="T51" fmla="*/ 3 h 245"/>
                <a:gd name="T52" fmla="*/ 9 w 19"/>
                <a:gd name="T53" fmla="*/ 8 h 245"/>
                <a:gd name="T54" fmla="*/ 9 w 19"/>
                <a:gd name="T55" fmla="*/ 8 h 245"/>
                <a:gd name="T56" fmla="*/ 7 w 19"/>
                <a:gd name="T57" fmla="*/ 6 h 245"/>
                <a:gd name="T58" fmla="*/ 3 w 19"/>
                <a:gd name="T59" fmla="*/ 8 h 245"/>
                <a:gd name="T60" fmla="*/ 3 w 19"/>
                <a:gd name="T61" fmla="*/ 8 h 24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"/>
                <a:gd name="T94" fmla="*/ 0 h 245"/>
                <a:gd name="T95" fmla="*/ 19 w 19"/>
                <a:gd name="T96" fmla="*/ 245 h 245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" h="245">
                  <a:moveTo>
                    <a:pt x="3" y="17"/>
                  </a:moveTo>
                  <a:lnTo>
                    <a:pt x="1" y="30"/>
                  </a:lnTo>
                  <a:lnTo>
                    <a:pt x="1" y="45"/>
                  </a:lnTo>
                  <a:lnTo>
                    <a:pt x="0" y="66"/>
                  </a:lnTo>
                  <a:lnTo>
                    <a:pt x="0" y="99"/>
                  </a:lnTo>
                  <a:lnTo>
                    <a:pt x="3" y="124"/>
                  </a:lnTo>
                  <a:lnTo>
                    <a:pt x="1" y="142"/>
                  </a:lnTo>
                  <a:lnTo>
                    <a:pt x="2" y="180"/>
                  </a:lnTo>
                  <a:lnTo>
                    <a:pt x="2" y="207"/>
                  </a:lnTo>
                  <a:lnTo>
                    <a:pt x="6" y="240"/>
                  </a:lnTo>
                  <a:lnTo>
                    <a:pt x="10" y="244"/>
                  </a:lnTo>
                  <a:lnTo>
                    <a:pt x="11" y="230"/>
                  </a:lnTo>
                  <a:lnTo>
                    <a:pt x="11" y="214"/>
                  </a:lnTo>
                  <a:lnTo>
                    <a:pt x="7" y="191"/>
                  </a:lnTo>
                  <a:lnTo>
                    <a:pt x="10" y="171"/>
                  </a:lnTo>
                  <a:lnTo>
                    <a:pt x="10" y="160"/>
                  </a:lnTo>
                  <a:lnTo>
                    <a:pt x="9" y="146"/>
                  </a:lnTo>
                  <a:lnTo>
                    <a:pt x="10" y="126"/>
                  </a:lnTo>
                  <a:lnTo>
                    <a:pt x="10" y="113"/>
                  </a:lnTo>
                  <a:lnTo>
                    <a:pt x="9" y="88"/>
                  </a:lnTo>
                  <a:lnTo>
                    <a:pt x="6" y="68"/>
                  </a:lnTo>
                  <a:lnTo>
                    <a:pt x="7" y="46"/>
                  </a:lnTo>
                  <a:lnTo>
                    <a:pt x="10" y="32"/>
                  </a:lnTo>
                  <a:lnTo>
                    <a:pt x="14" y="19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12" y="14"/>
                  </a:lnTo>
                  <a:lnTo>
                    <a:pt x="10" y="14"/>
                  </a:lnTo>
                  <a:lnTo>
                    <a:pt x="7" y="6"/>
                  </a:lnTo>
                  <a:lnTo>
                    <a:pt x="3" y="10"/>
                  </a:lnTo>
                  <a:lnTo>
                    <a:pt x="3" y="17"/>
                  </a:lnTo>
                </a:path>
              </a:pathLst>
            </a:custGeom>
            <a:solidFill>
              <a:schemeClr val="folHlink"/>
            </a:solidFill>
            <a:ln w="12700" cap="rnd" cmpd="sng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79" name="Freeform 371"/>
            <p:cNvSpPr>
              <a:spLocks/>
            </p:cNvSpPr>
            <p:nvPr/>
          </p:nvSpPr>
          <p:spPr bwMode="auto">
            <a:xfrm>
              <a:off x="1230" y="2304"/>
              <a:ext cx="816" cy="968"/>
            </a:xfrm>
            <a:custGeom>
              <a:avLst/>
              <a:gdLst>
                <a:gd name="T0" fmla="*/ 24 w 859"/>
                <a:gd name="T1" fmla="*/ 336 h 1025"/>
                <a:gd name="T2" fmla="*/ 19 w 859"/>
                <a:gd name="T3" fmla="*/ 338 h 1025"/>
                <a:gd name="T4" fmla="*/ 9 w 859"/>
                <a:gd name="T5" fmla="*/ 337 h 1025"/>
                <a:gd name="T6" fmla="*/ 5 w 859"/>
                <a:gd name="T7" fmla="*/ 330 h 1025"/>
                <a:gd name="T8" fmla="*/ 0 w 859"/>
                <a:gd name="T9" fmla="*/ 317 h 1025"/>
                <a:gd name="T10" fmla="*/ 9 w 859"/>
                <a:gd name="T11" fmla="*/ 306 h 1025"/>
                <a:gd name="T12" fmla="*/ 22 w 859"/>
                <a:gd name="T13" fmla="*/ 294 h 1025"/>
                <a:gd name="T14" fmla="*/ 32 w 859"/>
                <a:gd name="T15" fmla="*/ 282 h 1025"/>
                <a:gd name="T16" fmla="*/ 46 w 859"/>
                <a:gd name="T17" fmla="*/ 261 h 1025"/>
                <a:gd name="T18" fmla="*/ 57 w 859"/>
                <a:gd name="T19" fmla="*/ 234 h 1025"/>
                <a:gd name="T20" fmla="*/ 75 w 859"/>
                <a:gd name="T21" fmla="*/ 210 h 1025"/>
                <a:gd name="T22" fmla="*/ 92 w 859"/>
                <a:gd name="T23" fmla="*/ 196 h 1025"/>
                <a:gd name="T24" fmla="*/ 104 w 859"/>
                <a:gd name="T25" fmla="*/ 181 h 1025"/>
                <a:gd name="T26" fmla="*/ 110 w 859"/>
                <a:gd name="T27" fmla="*/ 167 h 1025"/>
                <a:gd name="T28" fmla="*/ 119 w 859"/>
                <a:gd name="T29" fmla="*/ 144 h 1025"/>
                <a:gd name="T30" fmla="*/ 130 w 859"/>
                <a:gd name="T31" fmla="*/ 127 h 1025"/>
                <a:gd name="T32" fmla="*/ 142 w 859"/>
                <a:gd name="T33" fmla="*/ 119 h 1025"/>
                <a:gd name="T34" fmla="*/ 153 w 859"/>
                <a:gd name="T35" fmla="*/ 110 h 1025"/>
                <a:gd name="T36" fmla="*/ 167 w 859"/>
                <a:gd name="T37" fmla="*/ 98 h 1025"/>
                <a:gd name="T38" fmla="*/ 176 w 859"/>
                <a:gd name="T39" fmla="*/ 84 h 1025"/>
                <a:gd name="T40" fmla="*/ 187 w 859"/>
                <a:gd name="T41" fmla="*/ 58 h 1025"/>
                <a:gd name="T42" fmla="*/ 199 w 859"/>
                <a:gd name="T43" fmla="*/ 40 h 1025"/>
                <a:gd name="T44" fmla="*/ 213 w 859"/>
                <a:gd name="T45" fmla="*/ 24 h 1025"/>
                <a:gd name="T46" fmla="*/ 235 w 859"/>
                <a:gd name="T47" fmla="*/ 8 h 1025"/>
                <a:gd name="T48" fmla="*/ 257 w 859"/>
                <a:gd name="T49" fmla="*/ 3 h 1025"/>
                <a:gd name="T50" fmla="*/ 294 w 859"/>
                <a:gd name="T51" fmla="*/ 3 h 1025"/>
                <a:gd name="T52" fmla="*/ 320 w 859"/>
                <a:gd name="T53" fmla="*/ 11 h 1025"/>
                <a:gd name="T54" fmla="*/ 323 w 859"/>
                <a:gd name="T55" fmla="*/ 54 h 1025"/>
                <a:gd name="T56" fmla="*/ 315 w 859"/>
                <a:gd name="T57" fmla="*/ 69 h 1025"/>
                <a:gd name="T58" fmla="*/ 300 w 859"/>
                <a:gd name="T59" fmla="*/ 86 h 1025"/>
                <a:gd name="T60" fmla="*/ 279 w 859"/>
                <a:gd name="T61" fmla="*/ 98 h 1025"/>
                <a:gd name="T62" fmla="*/ 258 w 859"/>
                <a:gd name="T63" fmla="*/ 102 h 1025"/>
                <a:gd name="T64" fmla="*/ 247 w 859"/>
                <a:gd name="T65" fmla="*/ 108 h 1025"/>
                <a:gd name="T66" fmla="*/ 242 w 859"/>
                <a:gd name="T67" fmla="*/ 127 h 1025"/>
                <a:gd name="T68" fmla="*/ 230 w 859"/>
                <a:gd name="T69" fmla="*/ 171 h 1025"/>
                <a:gd name="T70" fmla="*/ 224 w 859"/>
                <a:gd name="T71" fmla="*/ 198 h 1025"/>
                <a:gd name="T72" fmla="*/ 214 w 859"/>
                <a:gd name="T73" fmla="*/ 224 h 1025"/>
                <a:gd name="T74" fmla="*/ 189 w 859"/>
                <a:gd name="T75" fmla="*/ 251 h 1025"/>
                <a:gd name="T76" fmla="*/ 162 w 859"/>
                <a:gd name="T77" fmla="*/ 264 h 1025"/>
                <a:gd name="T78" fmla="*/ 146 w 859"/>
                <a:gd name="T79" fmla="*/ 274 h 1025"/>
                <a:gd name="T80" fmla="*/ 135 w 859"/>
                <a:gd name="T81" fmla="*/ 280 h 1025"/>
                <a:gd name="T82" fmla="*/ 110 w 859"/>
                <a:gd name="T83" fmla="*/ 296 h 1025"/>
                <a:gd name="T84" fmla="*/ 89 w 859"/>
                <a:gd name="T85" fmla="*/ 317 h 1025"/>
                <a:gd name="T86" fmla="*/ 71 w 859"/>
                <a:gd name="T87" fmla="*/ 335 h 1025"/>
                <a:gd name="T88" fmla="*/ 51 w 859"/>
                <a:gd name="T89" fmla="*/ 345 h 1025"/>
                <a:gd name="T90" fmla="*/ 42 w 859"/>
                <a:gd name="T91" fmla="*/ 345 h 1025"/>
                <a:gd name="T92" fmla="*/ 38 w 859"/>
                <a:gd name="T93" fmla="*/ 321 h 1025"/>
                <a:gd name="T94" fmla="*/ 30 w 859"/>
                <a:gd name="T95" fmla="*/ 323 h 102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59"/>
                <a:gd name="T145" fmla="*/ 0 h 1025"/>
                <a:gd name="T146" fmla="*/ 859 w 859"/>
                <a:gd name="T147" fmla="*/ 1025 h 102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59" h="1025">
                  <a:moveTo>
                    <a:pt x="66" y="987"/>
                  </a:moveTo>
                  <a:lnTo>
                    <a:pt x="62" y="995"/>
                  </a:lnTo>
                  <a:lnTo>
                    <a:pt x="57" y="998"/>
                  </a:lnTo>
                  <a:lnTo>
                    <a:pt x="47" y="1002"/>
                  </a:lnTo>
                  <a:lnTo>
                    <a:pt x="33" y="1002"/>
                  </a:lnTo>
                  <a:lnTo>
                    <a:pt x="19" y="998"/>
                  </a:lnTo>
                  <a:lnTo>
                    <a:pt x="12" y="993"/>
                  </a:lnTo>
                  <a:lnTo>
                    <a:pt x="5" y="978"/>
                  </a:lnTo>
                  <a:lnTo>
                    <a:pt x="0" y="958"/>
                  </a:lnTo>
                  <a:lnTo>
                    <a:pt x="0" y="938"/>
                  </a:lnTo>
                  <a:lnTo>
                    <a:pt x="4" y="920"/>
                  </a:lnTo>
                  <a:lnTo>
                    <a:pt x="13" y="906"/>
                  </a:lnTo>
                  <a:lnTo>
                    <a:pt x="43" y="879"/>
                  </a:lnTo>
                  <a:lnTo>
                    <a:pt x="56" y="868"/>
                  </a:lnTo>
                  <a:lnTo>
                    <a:pt x="70" y="852"/>
                  </a:lnTo>
                  <a:lnTo>
                    <a:pt x="85" y="836"/>
                  </a:lnTo>
                  <a:lnTo>
                    <a:pt x="98" y="812"/>
                  </a:lnTo>
                  <a:lnTo>
                    <a:pt x="122" y="770"/>
                  </a:lnTo>
                  <a:lnTo>
                    <a:pt x="142" y="720"/>
                  </a:lnTo>
                  <a:lnTo>
                    <a:pt x="153" y="694"/>
                  </a:lnTo>
                  <a:lnTo>
                    <a:pt x="175" y="653"/>
                  </a:lnTo>
                  <a:lnTo>
                    <a:pt x="200" y="624"/>
                  </a:lnTo>
                  <a:lnTo>
                    <a:pt x="215" y="609"/>
                  </a:lnTo>
                  <a:lnTo>
                    <a:pt x="245" y="580"/>
                  </a:lnTo>
                  <a:lnTo>
                    <a:pt x="272" y="553"/>
                  </a:lnTo>
                  <a:lnTo>
                    <a:pt x="277" y="537"/>
                  </a:lnTo>
                  <a:lnTo>
                    <a:pt x="282" y="522"/>
                  </a:lnTo>
                  <a:lnTo>
                    <a:pt x="292" y="495"/>
                  </a:lnTo>
                  <a:lnTo>
                    <a:pt x="304" y="459"/>
                  </a:lnTo>
                  <a:lnTo>
                    <a:pt x="316" y="428"/>
                  </a:lnTo>
                  <a:lnTo>
                    <a:pt x="332" y="394"/>
                  </a:lnTo>
                  <a:lnTo>
                    <a:pt x="344" y="376"/>
                  </a:lnTo>
                  <a:lnTo>
                    <a:pt x="356" y="366"/>
                  </a:lnTo>
                  <a:lnTo>
                    <a:pt x="376" y="354"/>
                  </a:lnTo>
                  <a:lnTo>
                    <a:pt x="392" y="341"/>
                  </a:lnTo>
                  <a:lnTo>
                    <a:pt x="407" y="327"/>
                  </a:lnTo>
                  <a:lnTo>
                    <a:pt x="429" y="305"/>
                  </a:lnTo>
                  <a:lnTo>
                    <a:pt x="443" y="290"/>
                  </a:lnTo>
                  <a:lnTo>
                    <a:pt x="455" y="273"/>
                  </a:lnTo>
                  <a:lnTo>
                    <a:pt x="465" y="249"/>
                  </a:lnTo>
                  <a:lnTo>
                    <a:pt x="478" y="217"/>
                  </a:lnTo>
                  <a:lnTo>
                    <a:pt x="496" y="173"/>
                  </a:lnTo>
                  <a:lnTo>
                    <a:pt x="510" y="144"/>
                  </a:lnTo>
                  <a:lnTo>
                    <a:pt x="527" y="117"/>
                  </a:lnTo>
                  <a:lnTo>
                    <a:pt x="544" y="95"/>
                  </a:lnTo>
                  <a:lnTo>
                    <a:pt x="565" y="70"/>
                  </a:lnTo>
                  <a:lnTo>
                    <a:pt x="591" y="48"/>
                  </a:lnTo>
                  <a:lnTo>
                    <a:pt x="624" y="26"/>
                  </a:lnTo>
                  <a:lnTo>
                    <a:pt x="654" y="14"/>
                  </a:lnTo>
                  <a:lnTo>
                    <a:pt x="687" y="3"/>
                  </a:lnTo>
                  <a:lnTo>
                    <a:pt x="716" y="0"/>
                  </a:lnTo>
                  <a:lnTo>
                    <a:pt x="777" y="3"/>
                  </a:lnTo>
                  <a:lnTo>
                    <a:pt x="809" y="16"/>
                  </a:lnTo>
                  <a:lnTo>
                    <a:pt x="849" y="34"/>
                  </a:lnTo>
                  <a:lnTo>
                    <a:pt x="858" y="43"/>
                  </a:lnTo>
                  <a:lnTo>
                    <a:pt x="858" y="160"/>
                  </a:lnTo>
                  <a:lnTo>
                    <a:pt x="846" y="186"/>
                  </a:lnTo>
                  <a:lnTo>
                    <a:pt x="835" y="205"/>
                  </a:lnTo>
                  <a:lnTo>
                    <a:pt x="809" y="242"/>
                  </a:lnTo>
                  <a:lnTo>
                    <a:pt x="795" y="257"/>
                  </a:lnTo>
                  <a:lnTo>
                    <a:pt x="768" y="276"/>
                  </a:lnTo>
                  <a:lnTo>
                    <a:pt x="740" y="290"/>
                  </a:lnTo>
                  <a:lnTo>
                    <a:pt x="710" y="300"/>
                  </a:lnTo>
                  <a:lnTo>
                    <a:pt x="690" y="302"/>
                  </a:lnTo>
                  <a:lnTo>
                    <a:pt x="671" y="309"/>
                  </a:lnTo>
                  <a:lnTo>
                    <a:pt x="657" y="322"/>
                  </a:lnTo>
                  <a:lnTo>
                    <a:pt x="649" y="340"/>
                  </a:lnTo>
                  <a:lnTo>
                    <a:pt x="639" y="378"/>
                  </a:lnTo>
                  <a:lnTo>
                    <a:pt x="612" y="483"/>
                  </a:lnTo>
                  <a:lnTo>
                    <a:pt x="609" y="507"/>
                  </a:lnTo>
                  <a:lnTo>
                    <a:pt x="599" y="551"/>
                  </a:lnTo>
                  <a:lnTo>
                    <a:pt x="595" y="591"/>
                  </a:lnTo>
                  <a:lnTo>
                    <a:pt x="585" y="627"/>
                  </a:lnTo>
                  <a:lnTo>
                    <a:pt x="568" y="667"/>
                  </a:lnTo>
                  <a:lnTo>
                    <a:pt x="548" y="698"/>
                  </a:lnTo>
                  <a:lnTo>
                    <a:pt x="502" y="749"/>
                  </a:lnTo>
                  <a:lnTo>
                    <a:pt x="479" y="772"/>
                  </a:lnTo>
                  <a:lnTo>
                    <a:pt x="435" y="788"/>
                  </a:lnTo>
                  <a:lnTo>
                    <a:pt x="400" y="806"/>
                  </a:lnTo>
                  <a:lnTo>
                    <a:pt x="389" y="810"/>
                  </a:lnTo>
                  <a:lnTo>
                    <a:pt x="381" y="817"/>
                  </a:lnTo>
                  <a:lnTo>
                    <a:pt x="358" y="828"/>
                  </a:lnTo>
                  <a:lnTo>
                    <a:pt x="341" y="846"/>
                  </a:lnTo>
                  <a:lnTo>
                    <a:pt x="293" y="875"/>
                  </a:lnTo>
                  <a:lnTo>
                    <a:pt x="265" y="908"/>
                  </a:lnTo>
                  <a:lnTo>
                    <a:pt x="237" y="937"/>
                  </a:lnTo>
                  <a:lnTo>
                    <a:pt x="208" y="962"/>
                  </a:lnTo>
                  <a:lnTo>
                    <a:pt x="189" y="991"/>
                  </a:lnTo>
                  <a:lnTo>
                    <a:pt x="158" y="1013"/>
                  </a:lnTo>
                  <a:lnTo>
                    <a:pt x="135" y="1024"/>
                  </a:lnTo>
                  <a:lnTo>
                    <a:pt x="121" y="1024"/>
                  </a:lnTo>
                  <a:lnTo>
                    <a:pt x="110" y="1024"/>
                  </a:lnTo>
                  <a:lnTo>
                    <a:pt x="110" y="962"/>
                  </a:lnTo>
                  <a:lnTo>
                    <a:pt x="101" y="951"/>
                  </a:lnTo>
                  <a:lnTo>
                    <a:pt x="87" y="951"/>
                  </a:lnTo>
                  <a:lnTo>
                    <a:pt x="81" y="958"/>
                  </a:lnTo>
                  <a:lnTo>
                    <a:pt x="66" y="987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0" name="Freeform 372"/>
            <p:cNvSpPr>
              <a:spLocks/>
            </p:cNvSpPr>
            <p:nvPr/>
          </p:nvSpPr>
          <p:spPr bwMode="auto">
            <a:xfrm>
              <a:off x="1316" y="2393"/>
              <a:ext cx="733" cy="823"/>
            </a:xfrm>
            <a:custGeom>
              <a:avLst/>
              <a:gdLst>
                <a:gd name="T0" fmla="*/ 9 w 772"/>
                <a:gd name="T1" fmla="*/ 289 h 872"/>
                <a:gd name="T2" fmla="*/ 27 w 772"/>
                <a:gd name="T3" fmla="*/ 267 h 872"/>
                <a:gd name="T4" fmla="*/ 52 w 772"/>
                <a:gd name="T5" fmla="*/ 239 h 872"/>
                <a:gd name="T6" fmla="*/ 81 w 772"/>
                <a:gd name="T7" fmla="*/ 202 h 872"/>
                <a:gd name="T8" fmla="*/ 119 w 772"/>
                <a:gd name="T9" fmla="*/ 155 h 872"/>
                <a:gd name="T10" fmla="*/ 160 w 772"/>
                <a:gd name="T11" fmla="*/ 103 h 872"/>
                <a:gd name="T12" fmla="*/ 196 w 772"/>
                <a:gd name="T13" fmla="*/ 60 h 872"/>
                <a:gd name="T14" fmla="*/ 217 w 772"/>
                <a:gd name="T15" fmla="*/ 35 h 872"/>
                <a:gd name="T16" fmla="*/ 235 w 772"/>
                <a:gd name="T17" fmla="*/ 21 h 872"/>
                <a:gd name="T18" fmla="*/ 254 w 772"/>
                <a:gd name="T19" fmla="*/ 12 h 872"/>
                <a:gd name="T20" fmla="*/ 268 w 772"/>
                <a:gd name="T21" fmla="*/ 8 h 872"/>
                <a:gd name="T22" fmla="*/ 282 w 772"/>
                <a:gd name="T23" fmla="*/ 8 h 872"/>
                <a:gd name="T24" fmla="*/ 288 w 772"/>
                <a:gd name="T25" fmla="*/ 8 h 872"/>
                <a:gd name="T26" fmla="*/ 287 w 772"/>
                <a:gd name="T27" fmla="*/ 0 h 872"/>
                <a:gd name="T28" fmla="*/ 281 w 772"/>
                <a:gd name="T29" fmla="*/ 1 h 872"/>
                <a:gd name="T30" fmla="*/ 273 w 772"/>
                <a:gd name="T31" fmla="*/ 3 h 872"/>
                <a:gd name="T32" fmla="*/ 266 w 772"/>
                <a:gd name="T33" fmla="*/ 8 h 872"/>
                <a:gd name="T34" fmla="*/ 258 w 772"/>
                <a:gd name="T35" fmla="*/ 8 h 872"/>
                <a:gd name="T36" fmla="*/ 254 w 772"/>
                <a:gd name="T37" fmla="*/ 8 h 872"/>
                <a:gd name="T38" fmla="*/ 254 w 772"/>
                <a:gd name="T39" fmla="*/ 8 h 872"/>
                <a:gd name="T40" fmla="*/ 248 w 772"/>
                <a:gd name="T41" fmla="*/ 8 h 872"/>
                <a:gd name="T42" fmla="*/ 241 w 772"/>
                <a:gd name="T43" fmla="*/ 12 h 872"/>
                <a:gd name="T44" fmla="*/ 234 w 772"/>
                <a:gd name="T45" fmla="*/ 17 h 872"/>
                <a:gd name="T46" fmla="*/ 228 w 772"/>
                <a:gd name="T47" fmla="*/ 21 h 872"/>
                <a:gd name="T48" fmla="*/ 217 w 772"/>
                <a:gd name="T49" fmla="*/ 26 h 872"/>
                <a:gd name="T50" fmla="*/ 185 w 772"/>
                <a:gd name="T51" fmla="*/ 65 h 872"/>
                <a:gd name="T52" fmla="*/ 144 w 772"/>
                <a:gd name="T53" fmla="*/ 116 h 872"/>
                <a:gd name="T54" fmla="*/ 120 w 772"/>
                <a:gd name="T55" fmla="*/ 147 h 872"/>
                <a:gd name="T56" fmla="*/ 109 w 772"/>
                <a:gd name="T57" fmla="*/ 162 h 872"/>
                <a:gd name="T58" fmla="*/ 93 w 772"/>
                <a:gd name="T59" fmla="*/ 179 h 872"/>
                <a:gd name="T60" fmla="*/ 73 w 772"/>
                <a:gd name="T61" fmla="*/ 203 h 872"/>
                <a:gd name="T62" fmla="*/ 59 w 772"/>
                <a:gd name="T63" fmla="*/ 219 h 872"/>
                <a:gd name="T64" fmla="*/ 43 w 772"/>
                <a:gd name="T65" fmla="*/ 241 h 872"/>
                <a:gd name="T66" fmla="*/ 34 w 772"/>
                <a:gd name="T67" fmla="*/ 248 h 872"/>
                <a:gd name="T68" fmla="*/ 15 w 772"/>
                <a:gd name="T69" fmla="*/ 269 h 872"/>
                <a:gd name="T70" fmla="*/ 9 w 772"/>
                <a:gd name="T71" fmla="*/ 277 h 872"/>
                <a:gd name="T72" fmla="*/ 0 w 772"/>
                <a:gd name="T73" fmla="*/ 286 h 872"/>
                <a:gd name="T74" fmla="*/ 9 w 772"/>
                <a:gd name="T75" fmla="*/ 287 h 872"/>
                <a:gd name="T76" fmla="*/ 9 w 772"/>
                <a:gd name="T77" fmla="*/ 289 h 872"/>
                <a:gd name="T78" fmla="*/ 9 w 772"/>
                <a:gd name="T79" fmla="*/ 290 h 872"/>
                <a:gd name="T80" fmla="*/ 9 w 772"/>
                <a:gd name="T81" fmla="*/ 289 h 87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72"/>
                <a:gd name="T124" fmla="*/ 0 h 872"/>
                <a:gd name="T125" fmla="*/ 772 w 772"/>
                <a:gd name="T126" fmla="*/ 872 h 87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72" h="872">
                  <a:moveTo>
                    <a:pt x="21" y="863"/>
                  </a:moveTo>
                  <a:lnTo>
                    <a:pt x="71" y="802"/>
                  </a:lnTo>
                  <a:lnTo>
                    <a:pt x="139" y="716"/>
                  </a:lnTo>
                  <a:lnTo>
                    <a:pt x="215" y="603"/>
                  </a:lnTo>
                  <a:lnTo>
                    <a:pt x="319" y="465"/>
                  </a:lnTo>
                  <a:lnTo>
                    <a:pt x="424" y="310"/>
                  </a:lnTo>
                  <a:lnTo>
                    <a:pt x="523" y="180"/>
                  </a:lnTo>
                  <a:lnTo>
                    <a:pt x="582" y="104"/>
                  </a:lnTo>
                  <a:lnTo>
                    <a:pt x="630" y="61"/>
                  </a:lnTo>
                  <a:lnTo>
                    <a:pt x="677" y="36"/>
                  </a:lnTo>
                  <a:lnTo>
                    <a:pt x="722" y="14"/>
                  </a:lnTo>
                  <a:lnTo>
                    <a:pt x="757" y="10"/>
                  </a:lnTo>
                  <a:lnTo>
                    <a:pt x="771" y="10"/>
                  </a:lnTo>
                  <a:lnTo>
                    <a:pt x="769" y="0"/>
                  </a:lnTo>
                  <a:lnTo>
                    <a:pt x="751" y="1"/>
                  </a:lnTo>
                  <a:lnTo>
                    <a:pt x="731" y="3"/>
                  </a:lnTo>
                  <a:lnTo>
                    <a:pt x="711" y="8"/>
                  </a:lnTo>
                  <a:lnTo>
                    <a:pt x="691" y="16"/>
                  </a:lnTo>
                  <a:lnTo>
                    <a:pt x="686" y="20"/>
                  </a:lnTo>
                  <a:lnTo>
                    <a:pt x="677" y="21"/>
                  </a:lnTo>
                  <a:lnTo>
                    <a:pt x="663" y="28"/>
                  </a:lnTo>
                  <a:lnTo>
                    <a:pt x="642" y="37"/>
                  </a:lnTo>
                  <a:lnTo>
                    <a:pt x="625" y="47"/>
                  </a:lnTo>
                  <a:lnTo>
                    <a:pt x="608" y="61"/>
                  </a:lnTo>
                  <a:lnTo>
                    <a:pt x="586" y="81"/>
                  </a:lnTo>
                  <a:lnTo>
                    <a:pt x="495" y="196"/>
                  </a:lnTo>
                  <a:lnTo>
                    <a:pt x="386" y="347"/>
                  </a:lnTo>
                  <a:lnTo>
                    <a:pt x="321" y="444"/>
                  </a:lnTo>
                  <a:lnTo>
                    <a:pt x="292" y="484"/>
                  </a:lnTo>
                  <a:lnTo>
                    <a:pt x="249" y="536"/>
                  </a:lnTo>
                  <a:lnTo>
                    <a:pt x="197" y="608"/>
                  </a:lnTo>
                  <a:lnTo>
                    <a:pt x="157" y="657"/>
                  </a:lnTo>
                  <a:lnTo>
                    <a:pt x="113" y="719"/>
                  </a:lnTo>
                  <a:lnTo>
                    <a:pt x="89" y="748"/>
                  </a:lnTo>
                  <a:lnTo>
                    <a:pt x="40" y="806"/>
                  </a:lnTo>
                  <a:lnTo>
                    <a:pt x="16" y="833"/>
                  </a:lnTo>
                  <a:lnTo>
                    <a:pt x="0" y="858"/>
                  </a:lnTo>
                  <a:lnTo>
                    <a:pt x="9" y="860"/>
                  </a:lnTo>
                  <a:lnTo>
                    <a:pt x="13" y="865"/>
                  </a:lnTo>
                  <a:lnTo>
                    <a:pt x="16" y="871"/>
                  </a:lnTo>
                  <a:lnTo>
                    <a:pt x="21" y="863"/>
                  </a:lnTo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1" name="Freeform 373"/>
            <p:cNvSpPr>
              <a:spLocks/>
            </p:cNvSpPr>
            <p:nvPr/>
          </p:nvSpPr>
          <p:spPr bwMode="auto">
            <a:xfrm>
              <a:off x="1277" y="2320"/>
              <a:ext cx="263" cy="431"/>
            </a:xfrm>
            <a:custGeom>
              <a:avLst/>
              <a:gdLst>
                <a:gd name="T0" fmla="*/ 9 w 277"/>
                <a:gd name="T1" fmla="*/ 148 h 457"/>
                <a:gd name="T2" fmla="*/ 9 w 277"/>
                <a:gd name="T3" fmla="*/ 141 h 457"/>
                <a:gd name="T4" fmla="*/ 16 w 277"/>
                <a:gd name="T5" fmla="*/ 126 h 457"/>
                <a:gd name="T6" fmla="*/ 24 w 277"/>
                <a:gd name="T7" fmla="*/ 116 h 457"/>
                <a:gd name="T8" fmla="*/ 38 w 277"/>
                <a:gd name="T9" fmla="*/ 98 h 457"/>
                <a:gd name="T10" fmla="*/ 57 w 277"/>
                <a:gd name="T11" fmla="*/ 73 h 457"/>
                <a:gd name="T12" fmla="*/ 72 w 277"/>
                <a:gd name="T13" fmla="*/ 49 h 457"/>
                <a:gd name="T14" fmla="*/ 85 w 277"/>
                <a:gd name="T15" fmla="*/ 28 h 457"/>
                <a:gd name="T16" fmla="*/ 103 w 277"/>
                <a:gd name="T17" fmla="*/ 0 h 457"/>
                <a:gd name="T18" fmla="*/ 99 w 277"/>
                <a:gd name="T19" fmla="*/ 8 h 457"/>
                <a:gd name="T20" fmla="*/ 93 w 277"/>
                <a:gd name="T21" fmla="*/ 15 h 457"/>
                <a:gd name="T22" fmla="*/ 87 w 277"/>
                <a:gd name="T23" fmla="*/ 23 h 457"/>
                <a:gd name="T24" fmla="*/ 81 w 277"/>
                <a:gd name="T25" fmla="*/ 34 h 457"/>
                <a:gd name="T26" fmla="*/ 77 w 277"/>
                <a:gd name="T27" fmla="*/ 41 h 457"/>
                <a:gd name="T28" fmla="*/ 68 w 277"/>
                <a:gd name="T29" fmla="*/ 54 h 457"/>
                <a:gd name="T30" fmla="*/ 57 w 277"/>
                <a:gd name="T31" fmla="*/ 69 h 457"/>
                <a:gd name="T32" fmla="*/ 51 w 277"/>
                <a:gd name="T33" fmla="*/ 76 h 457"/>
                <a:gd name="T34" fmla="*/ 46 w 277"/>
                <a:gd name="T35" fmla="*/ 83 h 457"/>
                <a:gd name="T36" fmla="*/ 35 w 277"/>
                <a:gd name="T37" fmla="*/ 98 h 457"/>
                <a:gd name="T38" fmla="*/ 26 w 277"/>
                <a:gd name="T39" fmla="*/ 110 h 457"/>
                <a:gd name="T40" fmla="*/ 18 w 277"/>
                <a:gd name="T41" fmla="*/ 119 h 457"/>
                <a:gd name="T42" fmla="*/ 11 w 277"/>
                <a:gd name="T43" fmla="*/ 126 h 457"/>
                <a:gd name="T44" fmla="*/ 9 w 277"/>
                <a:gd name="T45" fmla="*/ 134 h 457"/>
                <a:gd name="T46" fmla="*/ 9 w 277"/>
                <a:gd name="T47" fmla="*/ 142 h 457"/>
                <a:gd name="T48" fmla="*/ 3 w 277"/>
                <a:gd name="T49" fmla="*/ 148 h 457"/>
                <a:gd name="T50" fmla="*/ 0 w 277"/>
                <a:gd name="T51" fmla="*/ 150 h 457"/>
                <a:gd name="T52" fmla="*/ 3 w 277"/>
                <a:gd name="T53" fmla="*/ 149 h 457"/>
                <a:gd name="T54" fmla="*/ 5 w 277"/>
                <a:gd name="T55" fmla="*/ 148 h 457"/>
                <a:gd name="T56" fmla="*/ 6 w 277"/>
                <a:gd name="T57" fmla="*/ 148 h 457"/>
                <a:gd name="T58" fmla="*/ 7 w 277"/>
                <a:gd name="T59" fmla="*/ 150 h 457"/>
                <a:gd name="T60" fmla="*/ 9 w 277"/>
                <a:gd name="T61" fmla="*/ 150 h 457"/>
                <a:gd name="T62" fmla="*/ 9 w 277"/>
                <a:gd name="T63" fmla="*/ 148 h 45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7"/>
                <a:gd name="T97" fmla="*/ 0 h 457"/>
                <a:gd name="T98" fmla="*/ 277 w 277"/>
                <a:gd name="T99" fmla="*/ 457 h 45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7" h="457">
                  <a:moveTo>
                    <a:pt x="9" y="452"/>
                  </a:moveTo>
                  <a:lnTo>
                    <a:pt x="21" y="428"/>
                  </a:lnTo>
                  <a:lnTo>
                    <a:pt x="42" y="387"/>
                  </a:lnTo>
                  <a:lnTo>
                    <a:pt x="63" y="352"/>
                  </a:lnTo>
                  <a:lnTo>
                    <a:pt x="99" y="298"/>
                  </a:lnTo>
                  <a:lnTo>
                    <a:pt x="150" y="222"/>
                  </a:lnTo>
                  <a:lnTo>
                    <a:pt x="193" y="150"/>
                  </a:lnTo>
                  <a:lnTo>
                    <a:pt x="230" y="86"/>
                  </a:lnTo>
                  <a:lnTo>
                    <a:pt x="276" y="0"/>
                  </a:lnTo>
                  <a:lnTo>
                    <a:pt x="264" y="17"/>
                  </a:lnTo>
                  <a:lnTo>
                    <a:pt x="249" y="43"/>
                  </a:lnTo>
                  <a:lnTo>
                    <a:pt x="234" y="71"/>
                  </a:lnTo>
                  <a:lnTo>
                    <a:pt x="218" y="103"/>
                  </a:lnTo>
                  <a:lnTo>
                    <a:pt x="206" y="125"/>
                  </a:lnTo>
                  <a:lnTo>
                    <a:pt x="181" y="163"/>
                  </a:lnTo>
                  <a:lnTo>
                    <a:pt x="152" y="210"/>
                  </a:lnTo>
                  <a:lnTo>
                    <a:pt x="138" y="233"/>
                  </a:lnTo>
                  <a:lnTo>
                    <a:pt x="123" y="254"/>
                  </a:lnTo>
                  <a:lnTo>
                    <a:pt x="92" y="298"/>
                  </a:lnTo>
                  <a:lnTo>
                    <a:pt x="68" y="335"/>
                  </a:lnTo>
                  <a:lnTo>
                    <a:pt x="46" y="365"/>
                  </a:lnTo>
                  <a:lnTo>
                    <a:pt x="32" y="387"/>
                  </a:lnTo>
                  <a:lnTo>
                    <a:pt x="20" y="409"/>
                  </a:lnTo>
                  <a:lnTo>
                    <a:pt x="9" y="433"/>
                  </a:lnTo>
                  <a:lnTo>
                    <a:pt x="3" y="448"/>
                  </a:lnTo>
                  <a:lnTo>
                    <a:pt x="0" y="454"/>
                  </a:lnTo>
                  <a:lnTo>
                    <a:pt x="3" y="453"/>
                  </a:lnTo>
                  <a:lnTo>
                    <a:pt x="5" y="452"/>
                  </a:lnTo>
                  <a:lnTo>
                    <a:pt x="6" y="452"/>
                  </a:lnTo>
                  <a:lnTo>
                    <a:pt x="7" y="454"/>
                  </a:lnTo>
                  <a:lnTo>
                    <a:pt x="9" y="456"/>
                  </a:lnTo>
                  <a:lnTo>
                    <a:pt x="9" y="452"/>
                  </a:lnTo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2" name="Freeform 374"/>
            <p:cNvSpPr>
              <a:spLocks/>
            </p:cNvSpPr>
            <p:nvPr/>
          </p:nvSpPr>
          <p:spPr bwMode="auto">
            <a:xfrm>
              <a:off x="1305" y="2840"/>
              <a:ext cx="69" cy="210"/>
            </a:xfrm>
            <a:custGeom>
              <a:avLst/>
              <a:gdLst>
                <a:gd name="T0" fmla="*/ 0 w 72"/>
                <a:gd name="T1" fmla="*/ 77 h 222"/>
                <a:gd name="T2" fmla="*/ 11 w 72"/>
                <a:gd name="T3" fmla="*/ 69 h 222"/>
                <a:gd name="T4" fmla="*/ 18 w 72"/>
                <a:gd name="T5" fmla="*/ 61 h 222"/>
                <a:gd name="T6" fmla="*/ 28 w 72"/>
                <a:gd name="T7" fmla="*/ 48 h 222"/>
                <a:gd name="T8" fmla="*/ 32 w 72"/>
                <a:gd name="T9" fmla="*/ 27 h 222"/>
                <a:gd name="T10" fmla="*/ 30 w 72"/>
                <a:gd name="T11" fmla="*/ 14 h 222"/>
                <a:gd name="T12" fmla="*/ 27 w 72"/>
                <a:gd name="T13" fmla="*/ 9 h 222"/>
                <a:gd name="T14" fmla="*/ 20 w 72"/>
                <a:gd name="T15" fmla="*/ 9 h 222"/>
                <a:gd name="T16" fmla="*/ 11 w 72"/>
                <a:gd name="T17" fmla="*/ 9 h 222"/>
                <a:gd name="T18" fmla="*/ 5 w 72"/>
                <a:gd name="T19" fmla="*/ 0 h 222"/>
                <a:gd name="T20" fmla="*/ 0 w 72"/>
                <a:gd name="T21" fmla="*/ 0 h 222"/>
                <a:gd name="T22" fmla="*/ 11 w 72"/>
                <a:gd name="T23" fmla="*/ 58 h 222"/>
                <a:gd name="T24" fmla="*/ 2 w 72"/>
                <a:gd name="T25" fmla="*/ 68 h 222"/>
                <a:gd name="T26" fmla="*/ 2 w 72"/>
                <a:gd name="T27" fmla="*/ 75 h 222"/>
                <a:gd name="T28" fmla="*/ 0 w 72"/>
                <a:gd name="T29" fmla="*/ 77 h 22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72"/>
                <a:gd name="T46" fmla="*/ 0 h 222"/>
                <a:gd name="T47" fmla="*/ 72 w 72"/>
                <a:gd name="T48" fmla="*/ 222 h 22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72" h="222">
                  <a:moveTo>
                    <a:pt x="0" y="221"/>
                  </a:moveTo>
                  <a:lnTo>
                    <a:pt x="14" y="199"/>
                  </a:lnTo>
                  <a:lnTo>
                    <a:pt x="39" y="177"/>
                  </a:lnTo>
                  <a:lnTo>
                    <a:pt x="59" y="137"/>
                  </a:lnTo>
                  <a:lnTo>
                    <a:pt x="71" y="79"/>
                  </a:lnTo>
                  <a:lnTo>
                    <a:pt x="65" y="40"/>
                  </a:lnTo>
                  <a:lnTo>
                    <a:pt x="56" y="25"/>
                  </a:lnTo>
                  <a:lnTo>
                    <a:pt x="42" y="17"/>
                  </a:lnTo>
                  <a:lnTo>
                    <a:pt x="19" y="14"/>
                  </a:lnTo>
                  <a:lnTo>
                    <a:pt x="5" y="0"/>
                  </a:lnTo>
                  <a:lnTo>
                    <a:pt x="0" y="0"/>
                  </a:lnTo>
                  <a:lnTo>
                    <a:pt x="11" y="166"/>
                  </a:lnTo>
                  <a:lnTo>
                    <a:pt x="2" y="195"/>
                  </a:lnTo>
                  <a:lnTo>
                    <a:pt x="2" y="216"/>
                  </a:lnTo>
                  <a:lnTo>
                    <a:pt x="0" y="221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3" name="Freeform 375"/>
            <p:cNvSpPr>
              <a:spLocks/>
            </p:cNvSpPr>
            <p:nvPr/>
          </p:nvSpPr>
          <p:spPr bwMode="auto">
            <a:xfrm>
              <a:off x="884" y="2637"/>
              <a:ext cx="140" cy="102"/>
            </a:xfrm>
            <a:custGeom>
              <a:avLst/>
              <a:gdLst>
                <a:gd name="T0" fmla="*/ 0 w 147"/>
                <a:gd name="T1" fmla="*/ 15 h 109"/>
                <a:gd name="T2" fmla="*/ 10 w 147"/>
                <a:gd name="T3" fmla="*/ 14 h 109"/>
                <a:gd name="T4" fmla="*/ 16 w 147"/>
                <a:gd name="T5" fmla="*/ 13 h 109"/>
                <a:gd name="T6" fmla="*/ 21 w 147"/>
                <a:gd name="T7" fmla="*/ 14 h 109"/>
                <a:gd name="T8" fmla="*/ 25 w 147"/>
                <a:gd name="T9" fmla="*/ 15 h 109"/>
                <a:gd name="T10" fmla="*/ 29 w 147"/>
                <a:gd name="T11" fmla="*/ 17 h 109"/>
                <a:gd name="T12" fmla="*/ 40 w 147"/>
                <a:gd name="T13" fmla="*/ 21 h 109"/>
                <a:gd name="T14" fmla="*/ 48 w 147"/>
                <a:gd name="T15" fmla="*/ 28 h 109"/>
                <a:gd name="T16" fmla="*/ 57 w 147"/>
                <a:gd name="T17" fmla="*/ 31 h 109"/>
                <a:gd name="T18" fmla="*/ 58 w 147"/>
                <a:gd name="T19" fmla="*/ 26 h 109"/>
                <a:gd name="T20" fmla="*/ 30 w 147"/>
                <a:gd name="T21" fmla="*/ 0 h 109"/>
                <a:gd name="T22" fmla="*/ 10 w 147"/>
                <a:gd name="T23" fmla="*/ 3 h 109"/>
                <a:gd name="T24" fmla="*/ 0 w 147"/>
                <a:gd name="T25" fmla="*/ 15 h 10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47"/>
                <a:gd name="T40" fmla="*/ 0 h 109"/>
                <a:gd name="T41" fmla="*/ 147 w 147"/>
                <a:gd name="T42" fmla="*/ 109 h 10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47" h="109">
                  <a:moveTo>
                    <a:pt x="0" y="50"/>
                  </a:moveTo>
                  <a:lnTo>
                    <a:pt x="11" y="47"/>
                  </a:lnTo>
                  <a:lnTo>
                    <a:pt x="39" y="43"/>
                  </a:lnTo>
                  <a:lnTo>
                    <a:pt x="50" y="47"/>
                  </a:lnTo>
                  <a:lnTo>
                    <a:pt x="61" y="50"/>
                  </a:lnTo>
                  <a:lnTo>
                    <a:pt x="73" y="57"/>
                  </a:lnTo>
                  <a:lnTo>
                    <a:pt x="98" y="75"/>
                  </a:lnTo>
                  <a:lnTo>
                    <a:pt x="123" y="97"/>
                  </a:lnTo>
                  <a:lnTo>
                    <a:pt x="143" y="108"/>
                  </a:lnTo>
                  <a:lnTo>
                    <a:pt x="146" y="93"/>
                  </a:lnTo>
                  <a:lnTo>
                    <a:pt x="78" y="0"/>
                  </a:lnTo>
                  <a:lnTo>
                    <a:pt x="22" y="3"/>
                  </a:lnTo>
                  <a:lnTo>
                    <a:pt x="0" y="50"/>
                  </a:lnTo>
                </a:path>
              </a:pathLst>
            </a:custGeom>
            <a:solidFill>
              <a:srgbClr val="0099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4" name="Freeform 376"/>
            <p:cNvSpPr>
              <a:spLocks/>
            </p:cNvSpPr>
            <p:nvPr/>
          </p:nvSpPr>
          <p:spPr bwMode="auto">
            <a:xfrm>
              <a:off x="833" y="2619"/>
              <a:ext cx="460" cy="427"/>
            </a:xfrm>
            <a:custGeom>
              <a:avLst/>
              <a:gdLst>
                <a:gd name="T0" fmla="*/ 167 w 485"/>
                <a:gd name="T1" fmla="*/ 146 h 453"/>
                <a:gd name="T2" fmla="*/ 161 w 485"/>
                <a:gd name="T3" fmla="*/ 144 h 453"/>
                <a:gd name="T4" fmla="*/ 153 w 485"/>
                <a:gd name="T5" fmla="*/ 140 h 453"/>
                <a:gd name="T6" fmla="*/ 141 w 485"/>
                <a:gd name="T7" fmla="*/ 135 h 453"/>
                <a:gd name="T8" fmla="*/ 139 w 485"/>
                <a:gd name="T9" fmla="*/ 131 h 453"/>
                <a:gd name="T10" fmla="*/ 134 w 485"/>
                <a:gd name="T11" fmla="*/ 121 h 453"/>
                <a:gd name="T12" fmla="*/ 132 w 485"/>
                <a:gd name="T13" fmla="*/ 110 h 453"/>
                <a:gd name="T14" fmla="*/ 131 w 485"/>
                <a:gd name="T15" fmla="*/ 104 h 453"/>
                <a:gd name="T16" fmla="*/ 127 w 485"/>
                <a:gd name="T17" fmla="*/ 98 h 453"/>
                <a:gd name="T18" fmla="*/ 124 w 485"/>
                <a:gd name="T19" fmla="*/ 95 h 453"/>
                <a:gd name="T20" fmla="*/ 118 w 485"/>
                <a:gd name="T21" fmla="*/ 92 h 453"/>
                <a:gd name="T22" fmla="*/ 112 w 485"/>
                <a:gd name="T23" fmla="*/ 90 h 453"/>
                <a:gd name="T24" fmla="*/ 102 w 485"/>
                <a:gd name="T25" fmla="*/ 87 h 453"/>
                <a:gd name="T26" fmla="*/ 92 w 485"/>
                <a:gd name="T27" fmla="*/ 83 h 453"/>
                <a:gd name="T28" fmla="*/ 86 w 485"/>
                <a:gd name="T29" fmla="*/ 77 h 453"/>
                <a:gd name="T30" fmla="*/ 76 w 485"/>
                <a:gd name="T31" fmla="*/ 59 h 453"/>
                <a:gd name="T32" fmla="*/ 74 w 485"/>
                <a:gd name="T33" fmla="*/ 49 h 453"/>
                <a:gd name="T34" fmla="*/ 67 w 485"/>
                <a:gd name="T35" fmla="*/ 37 h 453"/>
                <a:gd name="T36" fmla="*/ 64 w 485"/>
                <a:gd name="T37" fmla="*/ 27 h 453"/>
                <a:gd name="T38" fmla="*/ 54 w 485"/>
                <a:gd name="T39" fmla="*/ 16 h 453"/>
                <a:gd name="T40" fmla="*/ 44 w 485"/>
                <a:gd name="T41" fmla="*/ 12 h 453"/>
                <a:gd name="T42" fmla="*/ 40 w 485"/>
                <a:gd name="T43" fmla="*/ 12 h 453"/>
                <a:gd name="T44" fmla="*/ 35 w 485"/>
                <a:gd name="T45" fmla="*/ 13 h 453"/>
                <a:gd name="T46" fmla="*/ 28 w 485"/>
                <a:gd name="T47" fmla="*/ 16 h 453"/>
                <a:gd name="T48" fmla="*/ 16 w 485"/>
                <a:gd name="T49" fmla="*/ 25 h 453"/>
                <a:gd name="T50" fmla="*/ 8 w 485"/>
                <a:gd name="T51" fmla="*/ 31 h 453"/>
                <a:gd name="T52" fmla="*/ 0 w 485"/>
                <a:gd name="T53" fmla="*/ 31 h 453"/>
                <a:gd name="T54" fmla="*/ 9 w 485"/>
                <a:gd name="T55" fmla="*/ 24 h 453"/>
                <a:gd name="T56" fmla="*/ 15 w 485"/>
                <a:gd name="T57" fmla="*/ 15 h 453"/>
                <a:gd name="T58" fmla="*/ 23 w 485"/>
                <a:gd name="T59" fmla="*/ 8 h 453"/>
                <a:gd name="T60" fmla="*/ 28 w 485"/>
                <a:gd name="T61" fmla="*/ 7 h 453"/>
                <a:gd name="T62" fmla="*/ 35 w 485"/>
                <a:gd name="T63" fmla="*/ 0 h 453"/>
                <a:gd name="T64" fmla="*/ 42 w 485"/>
                <a:gd name="T65" fmla="*/ 0 h 453"/>
                <a:gd name="T66" fmla="*/ 50 w 485"/>
                <a:gd name="T67" fmla="*/ 7 h 453"/>
                <a:gd name="T68" fmla="*/ 54 w 485"/>
                <a:gd name="T69" fmla="*/ 8 h 453"/>
                <a:gd name="T70" fmla="*/ 61 w 485"/>
                <a:gd name="T71" fmla="*/ 20 h 453"/>
                <a:gd name="T72" fmla="*/ 66 w 485"/>
                <a:gd name="T73" fmla="*/ 24 h 453"/>
                <a:gd name="T74" fmla="*/ 71 w 485"/>
                <a:gd name="T75" fmla="*/ 25 h 453"/>
                <a:gd name="T76" fmla="*/ 79 w 485"/>
                <a:gd name="T77" fmla="*/ 28 h 453"/>
                <a:gd name="T78" fmla="*/ 83 w 485"/>
                <a:gd name="T79" fmla="*/ 28 h 453"/>
                <a:gd name="T80" fmla="*/ 97 w 485"/>
                <a:gd name="T81" fmla="*/ 28 h 453"/>
                <a:gd name="T82" fmla="*/ 108 w 485"/>
                <a:gd name="T83" fmla="*/ 31 h 453"/>
                <a:gd name="T84" fmla="*/ 115 w 485"/>
                <a:gd name="T85" fmla="*/ 34 h 453"/>
                <a:gd name="T86" fmla="*/ 120 w 485"/>
                <a:gd name="T87" fmla="*/ 40 h 453"/>
                <a:gd name="T88" fmla="*/ 126 w 485"/>
                <a:gd name="T89" fmla="*/ 49 h 453"/>
                <a:gd name="T90" fmla="*/ 134 w 485"/>
                <a:gd name="T91" fmla="*/ 58 h 453"/>
                <a:gd name="T92" fmla="*/ 141 w 485"/>
                <a:gd name="T93" fmla="*/ 62 h 453"/>
                <a:gd name="T94" fmla="*/ 150 w 485"/>
                <a:gd name="T95" fmla="*/ 64 h 453"/>
                <a:gd name="T96" fmla="*/ 158 w 485"/>
                <a:gd name="T97" fmla="*/ 67 h 453"/>
                <a:gd name="T98" fmla="*/ 163 w 485"/>
                <a:gd name="T99" fmla="*/ 69 h 453"/>
                <a:gd name="T100" fmla="*/ 166 w 485"/>
                <a:gd name="T101" fmla="*/ 130 h 453"/>
                <a:gd name="T102" fmla="*/ 167 w 485"/>
                <a:gd name="T103" fmla="*/ 132 h 453"/>
                <a:gd name="T104" fmla="*/ 171 w 485"/>
                <a:gd name="T105" fmla="*/ 139 h 453"/>
                <a:gd name="T106" fmla="*/ 175 w 485"/>
                <a:gd name="T107" fmla="*/ 140 h 453"/>
                <a:gd name="T108" fmla="*/ 176 w 485"/>
                <a:gd name="T109" fmla="*/ 144 h 453"/>
                <a:gd name="T110" fmla="*/ 177 w 485"/>
                <a:gd name="T111" fmla="*/ 148 h 453"/>
                <a:gd name="T112" fmla="*/ 171 w 485"/>
                <a:gd name="T113" fmla="*/ 148 h 453"/>
                <a:gd name="T114" fmla="*/ 166 w 485"/>
                <a:gd name="T115" fmla="*/ 148 h 453"/>
                <a:gd name="T116" fmla="*/ 167 w 485"/>
                <a:gd name="T117" fmla="*/ 146 h 45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85"/>
                <a:gd name="T178" fmla="*/ 0 h 453"/>
                <a:gd name="T179" fmla="*/ 485 w 485"/>
                <a:gd name="T180" fmla="*/ 453 h 45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85" h="453">
                  <a:moveTo>
                    <a:pt x="456" y="448"/>
                  </a:moveTo>
                  <a:lnTo>
                    <a:pt x="439" y="445"/>
                  </a:lnTo>
                  <a:lnTo>
                    <a:pt x="416" y="437"/>
                  </a:lnTo>
                  <a:lnTo>
                    <a:pt x="388" y="415"/>
                  </a:lnTo>
                  <a:lnTo>
                    <a:pt x="382" y="401"/>
                  </a:lnTo>
                  <a:lnTo>
                    <a:pt x="368" y="372"/>
                  </a:lnTo>
                  <a:lnTo>
                    <a:pt x="360" y="340"/>
                  </a:lnTo>
                  <a:lnTo>
                    <a:pt x="357" y="322"/>
                  </a:lnTo>
                  <a:lnTo>
                    <a:pt x="349" y="303"/>
                  </a:lnTo>
                  <a:lnTo>
                    <a:pt x="337" y="292"/>
                  </a:lnTo>
                  <a:lnTo>
                    <a:pt x="321" y="285"/>
                  </a:lnTo>
                  <a:lnTo>
                    <a:pt x="304" y="278"/>
                  </a:lnTo>
                  <a:lnTo>
                    <a:pt x="281" y="271"/>
                  </a:lnTo>
                  <a:lnTo>
                    <a:pt x="253" y="256"/>
                  </a:lnTo>
                  <a:lnTo>
                    <a:pt x="236" y="238"/>
                  </a:lnTo>
                  <a:lnTo>
                    <a:pt x="208" y="184"/>
                  </a:lnTo>
                  <a:lnTo>
                    <a:pt x="199" y="151"/>
                  </a:lnTo>
                  <a:lnTo>
                    <a:pt x="185" y="115"/>
                  </a:lnTo>
                  <a:lnTo>
                    <a:pt x="174" y="83"/>
                  </a:lnTo>
                  <a:lnTo>
                    <a:pt x="146" y="47"/>
                  </a:lnTo>
                  <a:lnTo>
                    <a:pt x="121" y="36"/>
                  </a:lnTo>
                  <a:lnTo>
                    <a:pt x="110" y="36"/>
                  </a:lnTo>
                  <a:lnTo>
                    <a:pt x="95" y="39"/>
                  </a:lnTo>
                  <a:lnTo>
                    <a:pt x="79" y="47"/>
                  </a:lnTo>
                  <a:lnTo>
                    <a:pt x="42" y="79"/>
                  </a:lnTo>
                  <a:lnTo>
                    <a:pt x="8" y="94"/>
                  </a:lnTo>
                  <a:lnTo>
                    <a:pt x="0" y="94"/>
                  </a:lnTo>
                  <a:lnTo>
                    <a:pt x="19" y="75"/>
                  </a:lnTo>
                  <a:lnTo>
                    <a:pt x="39" y="43"/>
                  </a:lnTo>
                  <a:lnTo>
                    <a:pt x="59" y="17"/>
                  </a:lnTo>
                  <a:lnTo>
                    <a:pt x="79" y="7"/>
                  </a:lnTo>
                  <a:lnTo>
                    <a:pt x="95" y="0"/>
                  </a:lnTo>
                  <a:lnTo>
                    <a:pt x="115" y="0"/>
                  </a:lnTo>
                  <a:lnTo>
                    <a:pt x="137" y="7"/>
                  </a:lnTo>
                  <a:lnTo>
                    <a:pt x="146" y="25"/>
                  </a:lnTo>
                  <a:lnTo>
                    <a:pt x="166" y="57"/>
                  </a:lnTo>
                  <a:lnTo>
                    <a:pt x="180" y="72"/>
                  </a:lnTo>
                  <a:lnTo>
                    <a:pt x="194" y="79"/>
                  </a:lnTo>
                  <a:lnTo>
                    <a:pt x="213" y="86"/>
                  </a:lnTo>
                  <a:lnTo>
                    <a:pt x="230" y="86"/>
                  </a:lnTo>
                  <a:lnTo>
                    <a:pt x="267" y="86"/>
                  </a:lnTo>
                  <a:lnTo>
                    <a:pt x="295" y="94"/>
                  </a:lnTo>
                  <a:lnTo>
                    <a:pt x="315" y="104"/>
                  </a:lnTo>
                  <a:lnTo>
                    <a:pt x="329" y="123"/>
                  </a:lnTo>
                  <a:lnTo>
                    <a:pt x="346" y="151"/>
                  </a:lnTo>
                  <a:lnTo>
                    <a:pt x="366" y="180"/>
                  </a:lnTo>
                  <a:lnTo>
                    <a:pt x="388" y="191"/>
                  </a:lnTo>
                  <a:lnTo>
                    <a:pt x="410" y="198"/>
                  </a:lnTo>
                  <a:lnTo>
                    <a:pt x="433" y="206"/>
                  </a:lnTo>
                  <a:lnTo>
                    <a:pt x="447" y="213"/>
                  </a:lnTo>
                  <a:lnTo>
                    <a:pt x="453" y="398"/>
                  </a:lnTo>
                  <a:lnTo>
                    <a:pt x="456" y="408"/>
                  </a:lnTo>
                  <a:lnTo>
                    <a:pt x="467" y="423"/>
                  </a:lnTo>
                  <a:lnTo>
                    <a:pt x="478" y="430"/>
                  </a:lnTo>
                  <a:lnTo>
                    <a:pt x="481" y="441"/>
                  </a:lnTo>
                  <a:lnTo>
                    <a:pt x="484" y="452"/>
                  </a:lnTo>
                  <a:lnTo>
                    <a:pt x="464" y="452"/>
                  </a:lnTo>
                  <a:lnTo>
                    <a:pt x="453" y="452"/>
                  </a:lnTo>
                  <a:lnTo>
                    <a:pt x="456" y="448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5" name="Freeform 377"/>
            <p:cNvSpPr>
              <a:spLocks/>
            </p:cNvSpPr>
            <p:nvPr/>
          </p:nvSpPr>
          <p:spPr bwMode="auto">
            <a:xfrm>
              <a:off x="1015" y="2691"/>
              <a:ext cx="246" cy="243"/>
            </a:xfrm>
            <a:custGeom>
              <a:avLst/>
              <a:gdLst>
                <a:gd name="T0" fmla="*/ 97 w 259"/>
                <a:gd name="T1" fmla="*/ 89 h 257"/>
                <a:gd name="T2" fmla="*/ 83 w 259"/>
                <a:gd name="T3" fmla="*/ 73 h 257"/>
                <a:gd name="T4" fmla="*/ 66 w 259"/>
                <a:gd name="T5" fmla="*/ 61 h 257"/>
                <a:gd name="T6" fmla="*/ 51 w 259"/>
                <a:gd name="T7" fmla="*/ 44 h 257"/>
                <a:gd name="T8" fmla="*/ 28 w 259"/>
                <a:gd name="T9" fmla="*/ 27 h 257"/>
                <a:gd name="T10" fmla="*/ 10 w 259"/>
                <a:gd name="T11" fmla="*/ 16 h 257"/>
                <a:gd name="T12" fmla="*/ 2 w 259"/>
                <a:gd name="T13" fmla="*/ 9 h 257"/>
                <a:gd name="T14" fmla="*/ 0 w 259"/>
                <a:gd name="T15" fmla="*/ 0 h 257"/>
                <a:gd name="T16" fmla="*/ 9 w 259"/>
                <a:gd name="T17" fmla="*/ 9 h 257"/>
                <a:gd name="T18" fmla="*/ 16 w 259"/>
                <a:gd name="T19" fmla="*/ 17 h 257"/>
                <a:gd name="T20" fmla="*/ 26 w 259"/>
                <a:gd name="T21" fmla="*/ 23 h 257"/>
                <a:gd name="T22" fmla="*/ 35 w 259"/>
                <a:gd name="T23" fmla="*/ 29 h 257"/>
                <a:gd name="T24" fmla="*/ 46 w 259"/>
                <a:gd name="T25" fmla="*/ 39 h 257"/>
                <a:gd name="T26" fmla="*/ 56 w 259"/>
                <a:gd name="T27" fmla="*/ 46 h 257"/>
                <a:gd name="T28" fmla="*/ 65 w 259"/>
                <a:gd name="T29" fmla="*/ 55 h 257"/>
                <a:gd name="T30" fmla="*/ 75 w 259"/>
                <a:gd name="T31" fmla="*/ 63 h 257"/>
                <a:gd name="T32" fmla="*/ 85 w 259"/>
                <a:gd name="T33" fmla="*/ 70 h 257"/>
                <a:gd name="T34" fmla="*/ 89 w 259"/>
                <a:gd name="T35" fmla="*/ 74 h 257"/>
                <a:gd name="T36" fmla="*/ 95 w 259"/>
                <a:gd name="T37" fmla="*/ 76 h 257"/>
                <a:gd name="T38" fmla="*/ 97 w 259"/>
                <a:gd name="T39" fmla="*/ 78 h 257"/>
                <a:gd name="T40" fmla="*/ 97 w 259"/>
                <a:gd name="T41" fmla="*/ 89 h 2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59"/>
                <a:gd name="T64" fmla="*/ 0 h 257"/>
                <a:gd name="T65" fmla="*/ 259 w 259"/>
                <a:gd name="T66" fmla="*/ 257 h 25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59" h="257">
                  <a:moveTo>
                    <a:pt x="258" y="256"/>
                  </a:moveTo>
                  <a:lnTo>
                    <a:pt x="221" y="212"/>
                  </a:lnTo>
                  <a:lnTo>
                    <a:pt x="179" y="176"/>
                  </a:lnTo>
                  <a:lnTo>
                    <a:pt x="134" y="129"/>
                  </a:lnTo>
                  <a:lnTo>
                    <a:pt x="75" y="79"/>
                  </a:lnTo>
                  <a:lnTo>
                    <a:pt x="30" y="43"/>
                  </a:lnTo>
                  <a:lnTo>
                    <a:pt x="2" y="14"/>
                  </a:lnTo>
                  <a:lnTo>
                    <a:pt x="0" y="0"/>
                  </a:lnTo>
                  <a:lnTo>
                    <a:pt x="11" y="16"/>
                  </a:lnTo>
                  <a:lnTo>
                    <a:pt x="41" y="45"/>
                  </a:lnTo>
                  <a:lnTo>
                    <a:pt x="67" y="64"/>
                  </a:lnTo>
                  <a:lnTo>
                    <a:pt x="92" y="86"/>
                  </a:lnTo>
                  <a:lnTo>
                    <a:pt x="124" y="113"/>
                  </a:lnTo>
                  <a:lnTo>
                    <a:pt x="147" y="133"/>
                  </a:lnTo>
                  <a:lnTo>
                    <a:pt x="172" y="157"/>
                  </a:lnTo>
                  <a:lnTo>
                    <a:pt x="200" y="183"/>
                  </a:lnTo>
                  <a:lnTo>
                    <a:pt x="227" y="201"/>
                  </a:lnTo>
                  <a:lnTo>
                    <a:pt x="238" y="214"/>
                  </a:lnTo>
                  <a:lnTo>
                    <a:pt x="252" y="221"/>
                  </a:lnTo>
                  <a:lnTo>
                    <a:pt x="258" y="225"/>
                  </a:lnTo>
                  <a:lnTo>
                    <a:pt x="258" y="256"/>
                  </a:lnTo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6" name="Freeform 378"/>
            <p:cNvSpPr>
              <a:spLocks/>
            </p:cNvSpPr>
            <p:nvPr/>
          </p:nvSpPr>
          <p:spPr bwMode="auto">
            <a:xfrm>
              <a:off x="1143" y="2329"/>
              <a:ext cx="108" cy="150"/>
            </a:xfrm>
            <a:custGeom>
              <a:avLst/>
              <a:gdLst>
                <a:gd name="T0" fmla="*/ 27 w 114"/>
                <a:gd name="T1" fmla="*/ 49 h 159"/>
                <a:gd name="T2" fmla="*/ 24 w 114"/>
                <a:gd name="T3" fmla="*/ 31 h 159"/>
                <a:gd name="T4" fmla="*/ 23 w 114"/>
                <a:gd name="T5" fmla="*/ 25 h 159"/>
                <a:gd name="T6" fmla="*/ 19 w 114"/>
                <a:gd name="T7" fmla="*/ 19 h 159"/>
                <a:gd name="T8" fmla="*/ 9 w 114"/>
                <a:gd name="T9" fmla="*/ 8 h 159"/>
                <a:gd name="T10" fmla="*/ 0 w 114"/>
                <a:gd name="T11" fmla="*/ 3 h 159"/>
                <a:gd name="T12" fmla="*/ 16 w 114"/>
                <a:gd name="T13" fmla="*/ 0 h 159"/>
                <a:gd name="T14" fmla="*/ 23 w 114"/>
                <a:gd name="T15" fmla="*/ 3 h 159"/>
                <a:gd name="T16" fmla="*/ 31 w 114"/>
                <a:gd name="T17" fmla="*/ 8 h 159"/>
                <a:gd name="T18" fmla="*/ 38 w 114"/>
                <a:gd name="T19" fmla="*/ 16 h 159"/>
                <a:gd name="T20" fmla="*/ 41 w 114"/>
                <a:gd name="T21" fmla="*/ 52 h 159"/>
                <a:gd name="T22" fmla="*/ 27 w 114"/>
                <a:gd name="T23" fmla="*/ 49 h 15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4"/>
                <a:gd name="T37" fmla="*/ 0 h 159"/>
                <a:gd name="T38" fmla="*/ 114 w 114"/>
                <a:gd name="T39" fmla="*/ 159 h 15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4" h="159">
                  <a:moveTo>
                    <a:pt x="79" y="147"/>
                  </a:moveTo>
                  <a:lnTo>
                    <a:pt x="67" y="93"/>
                  </a:lnTo>
                  <a:lnTo>
                    <a:pt x="62" y="75"/>
                  </a:lnTo>
                  <a:lnTo>
                    <a:pt x="51" y="53"/>
                  </a:lnTo>
                  <a:lnTo>
                    <a:pt x="19" y="25"/>
                  </a:lnTo>
                  <a:lnTo>
                    <a:pt x="0" y="3"/>
                  </a:lnTo>
                  <a:lnTo>
                    <a:pt x="42" y="0"/>
                  </a:lnTo>
                  <a:lnTo>
                    <a:pt x="62" y="3"/>
                  </a:lnTo>
                  <a:lnTo>
                    <a:pt x="87" y="10"/>
                  </a:lnTo>
                  <a:lnTo>
                    <a:pt x="104" y="46"/>
                  </a:lnTo>
                  <a:lnTo>
                    <a:pt x="113" y="158"/>
                  </a:lnTo>
                  <a:lnTo>
                    <a:pt x="79" y="147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7" name="Freeform 379"/>
            <p:cNvSpPr>
              <a:spLocks/>
            </p:cNvSpPr>
            <p:nvPr/>
          </p:nvSpPr>
          <p:spPr bwMode="auto">
            <a:xfrm>
              <a:off x="1214" y="2141"/>
              <a:ext cx="148" cy="395"/>
            </a:xfrm>
            <a:custGeom>
              <a:avLst/>
              <a:gdLst>
                <a:gd name="T0" fmla="*/ 10 w 156"/>
                <a:gd name="T1" fmla="*/ 140 h 418"/>
                <a:gd name="T2" fmla="*/ 9 w 156"/>
                <a:gd name="T3" fmla="*/ 138 h 418"/>
                <a:gd name="T4" fmla="*/ 9 w 156"/>
                <a:gd name="T5" fmla="*/ 137 h 418"/>
                <a:gd name="T6" fmla="*/ 9 w 156"/>
                <a:gd name="T7" fmla="*/ 135 h 418"/>
                <a:gd name="T8" fmla="*/ 9 w 156"/>
                <a:gd name="T9" fmla="*/ 130 h 418"/>
                <a:gd name="T10" fmla="*/ 9 w 156"/>
                <a:gd name="T11" fmla="*/ 129 h 418"/>
                <a:gd name="T12" fmla="*/ 5 w 156"/>
                <a:gd name="T13" fmla="*/ 128 h 418"/>
                <a:gd name="T14" fmla="*/ 1 w 156"/>
                <a:gd name="T15" fmla="*/ 122 h 418"/>
                <a:gd name="T16" fmla="*/ 1 w 156"/>
                <a:gd name="T17" fmla="*/ 122 h 418"/>
                <a:gd name="T18" fmla="*/ 5 w 156"/>
                <a:gd name="T19" fmla="*/ 116 h 418"/>
                <a:gd name="T20" fmla="*/ 9 w 156"/>
                <a:gd name="T21" fmla="*/ 114 h 418"/>
                <a:gd name="T22" fmla="*/ 9 w 156"/>
                <a:gd name="T23" fmla="*/ 109 h 418"/>
                <a:gd name="T24" fmla="*/ 9 w 156"/>
                <a:gd name="T25" fmla="*/ 103 h 418"/>
                <a:gd name="T26" fmla="*/ 8 w 156"/>
                <a:gd name="T27" fmla="*/ 92 h 418"/>
                <a:gd name="T28" fmla="*/ 2 w 156"/>
                <a:gd name="T29" fmla="*/ 84 h 418"/>
                <a:gd name="T30" fmla="*/ 0 w 156"/>
                <a:gd name="T31" fmla="*/ 78 h 418"/>
                <a:gd name="T32" fmla="*/ 4 w 156"/>
                <a:gd name="T33" fmla="*/ 71 h 418"/>
                <a:gd name="T34" fmla="*/ 9 w 156"/>
                <a:gd name="T35" fmla="*/ 51 h 418"/>
                <a:gd name="T36" fmla="*/ 10 w 156"/>
                <a:gd name="T37" fmla="*/ 43 h 418"/>
                <a:gd name="T38" fmla="*/ 16 w 156"/>
                <a:gd name="T39" fmla="*/ 39 h 418"/>
                <a:gd name="T40" fmla="*/ 25 w 156"/>
                <a:gd name="T41" fmla="*/ 28 h 418"/>
                <a:gd name="T42" fmla="*/ 29 w 156"/>
                <a:gd name="T43" fmla="*/ 22 h 418"/>
                <a:gd name="T44" fmla="*/ 36 w 156"/>
                <a:gd name="T45" fmla="*/ 9 h 418"/>
                <a:gd name="T46" fmla="*/ 44 w 156"/>
                <a:gd name="T47" fmla="*/ 5 h 418"/>
                <a:gd name="T48" fmla="*/ 45 w 156"/>
                <a:gd name="T49" fmla="*/ 0 h 418"/>
                <a:gd name="T50" fmla="*/ 58 w 156"/>
                <a:gd name="T51" fmla="*/ 0 h 418"/>
                <a:gd name="T52" fmla="*/ 55 w 156"/>
                <a:gd name="T53" fmla="*/ 9 h 418"/>
                <a:gd name="T54" fmla="*/ 55 w 156"/>
                <a:gd name="T55" fmla="*/ 13 h 418"/>
                <a:gd name="T56" fmla="*/ 55 w 156"/>
                <a:gd name="T57" fmla="*/ 20 h 418"/>
                <a:gd name="T58" fmla="*/ 55 w 156"/>
                <a:gd name="T59" fmla="*/ 32 h 418"/>
                <a:gd name="T60" fmla="*/ 54 w 156"/>
                <a:gd name="T61" fmla="*/ 39 h 418"/>
                <a:gd name="T62" fmla="*/ 50 w 156"/>
                <a:gd name="T63" fmla="*/ 52 h 418"/>
                <a:gd name="T64" fmla="*/ 47 w 156"/>
                <a:gd name="T65" fmla="*/ 60 h 418"/>
                <a:gd name="T66" fmla="*/ 46 w 156"/>
                <a:gd name="T67" fmla="*/ 69 h 418"/>
                <a:gd name="T68" fmla="*/ 45 w 156"/>
                <a:gd name="T69" fmla="*/ 74 h 418"/>
                <a:gd name="T70" fmla="*/ 44 w 156"/>
                <a:gd name="T71" fmla="*/ 84 h 418"/>
                <a:gd name="T72" fmla="*/ 43 w 156"/>
                <a:gd name="T73" fmla="*/ 94 h 418"/>
                <a:gd name="T74" fmla="*/ 42 w 156"/>
                <a:gd name="T75" fmla="*/ 109 h 418"/>
                <a:gd name="T76" fmla="*/ 41 w 156"/>
                <a:gd name="T77" fmla="*/ 119 h 418"/>
                <a:gd name="T78" fmla="*/ 38 w 156"/>
                <a:gd name="T79" fmla="*/ 129 h 418"/>
                <a:gd name="T80" fmla="*/ 36 w 156"/>
                <a:gd name="T81" fmla="*/ 136 h 418"/>
                <a:gd name="T82" fmla="*/ 34 w 156"/>
                <a:gd name="T83" fmla="*/ 139 h 418"/>
                <a:gd name="T84" fmla="*/ 31 w 156"/>
                <a:gd name="T85" fmla="*/ 141 h 418"/>
                <a:gd name="T86" fmla="*/ 27 w 156"/>
                <a:gd name="T87" fmla="*/ 143 h 418"/>
                <a:gd name="T88" fmla="*/ 26 w 156"/>
                <a:gd name="T89" fmla="*/ 143 h 418"/>
                <a:gd name="T90" fmla="*/ 26 w 156"/>
                <a:gd name="T91" fmla="*/ 141 h 418"/>
                <a:gd name="T92" fmla="*/ 25 w 156"/>
                <a:gd name="T93" fmla="*/ 138 h 418"/>
                <a:gd name="T94" fmla="*/ 24 w 156"/>
                <a:gd name="T95" fmla="*/ 137 h 418"/>
                <a:gd name="T96" fmla="*/ 21 w 156"/>
                <a:gd name="T97" fmla="*/ 137 h 418"/>
                <a:gd name="T98" fmla="*/ 17 w 156"/>
                <a:gd name="T99" fmla="*/ 138 h 418"/>
                <a:gd name="T100" fmla="*/ 14 w 156"/>
                <a:gd name="T101" fmla="*/ 141 h 418"/>
                <a:gd name="T102" fmla="*/ 13 w 156"/>
                <a:gd name="T103" fmla="*/ 141 h 418"/>
                <a:gd name="T104" fmla="*/ 10 w 156"/>
                <a:gd name="T105" fmla="*/ 140 h 41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56"/>
                <a:gd name="T160" fmla="*/ 0 h 418"/>
                <a:gd name="T161" fmla="*/ 156 w 156"/>
                <a:gd name="T162" fmla="*/ 418 h 41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56" h="418">
                  <a:moveTo>
                    <a:pt x="30" y="410"/>
                  </a:moveTo>
                  <a:lnTo>
                    <a:pt x="25" y="406"/>
                  </a:lnTo>
                  <a:lnTo>
                    <a:pt x="19" y="402"/>
                  </a:lnTo>
                  <a:lnTo>
                    <a:pt x="18" y="395"/>
                  </a:lnTo>
                  <a:lnTo>
                    <a:pt x="15" y="384"/>
                  </a:lnTo>
                  <a:lnTo>
                    <a:pt x="11" y="379"/>
                  </a:lnTo>
                  <a:lnTo>
                    <a:pt x="5" y="373"/>
                  </a:lnTo>
                  <a:lnTo>
                    <a:pt x="1" y="360"/>
                  </a:lnTo>
                  <a:lnTo>
                    <a:pt x="1" y="355"/>
                  </a:lnTo>
                  <a:lnTo>
                    <a:pt x="5" y="343"/>
                  </a:lnTo>
                  <a:lnTo>
                    <a:pt x="11" y="333"/>
                  </a:lnTo>
                  <a:lnTo>
                    <a:pt x="12" y="319"/>
                  </a:lnTo>
                  <a:lnTo>
                    <a:pt x="12" y="301"/>
                  </a:lnTo>
                  <a:lnTo>
                    <a:pt x="8" y="270"/>
                  </a:lnTo>
                  <a:lnTo>
                    <a:pt x="2" y="249"/>
                  </a:lnTo>
                  <a:lnTo>
                    <a:pt x="0" y="230"/>
                  </a:lnTo>
                  <a:lnTo>
                    <a:pt x="4" y="207"/>
                  </a:lnTo>
                  <a:lnTo>
                    <a:pt x="22" y="148"/>
                  </a:lnTo>
                  <a:lnTo>
                    <a:pt x="30" y="129"/>
                  </a:lnTo>
                  <a:lnTo>
                    <a:pt x="41" y="113"/>
                  </a:lnTo>
                  <a:lnTo>
                    <a:pt x="67" y="83"/>
                  </a:lnTo>
                  <a:lnTo>
                    <a:pt x="80" y="61"/>
                  </a:lnTo>
                  <a:lnTo>
                    <a:pt x="98" y="28"/>
                  </a:lnTo>
                  <a:lnTo>
                    <a:pt x="118" y="5"/>
                  </a:lnTo>
                  <a:lnTo>
                    <a:pt x="122" y="0"/>
                  </a:lnTo>
                  <a:lnTo>
                    <a:pt x="155" y="0"/>
                  </a:lnTo>
                  <a:lnTo>
                    <a:pt x="149" y="19"/>
                  </a:lnTo>
                  <a:lnTo>
                    <a:pt x="146" y="37"/>
                  </a:lnTo>
                  <a:lnTo>
                    <a:pt x="146" y="56"/>
                  </a:lnTo>
                  <a:lnTo>
                    <a:pt x="147" y="93"/>
                  </a:lnTo>
                  <a:lnTo>
                    <a:pt x="145" y="115"/>
                  </a:lnTo>
                  <a:lnTo>
                    <a:pt x="137" y="151"/>
                  </a:lnTo>
                  <a:lnTo>
                    <a:pt x="129" y="178"/>
                  </a:lnTo>
                  <a:lnTo>
                    <a:pt x="128" y="200"/>
                  </a:lnTo>
                  <a:lnTo>
                    <a:pt x="123" y="218"/>
                  </a:lnTo>
                  <a:lnTo>
                    <a:pt x="119" y="245"/>
                  </a:lnTo>
                  <a:lnTo>
                    <a:pt x="117" y="277"/>
                  </a:lnTo>
                  <a:lnTo>
                    <a:pt x="115" y="319"/>
                  </a:lnTo>
                  <a:lnTo>
                    <a:pt x="111" y="347"/>
                  </a:lnTo>
                  <a:lnTo>
                    <a:pt x="102" y="375"/>
                  </a:lnTo>
                  <a:lnTo>
                    <a:pt x="98" y="397"/>
                  </a:lnTo>
                  <a:lnTo>
                    <a:pt x="91" y="408"/>
                  </a:lnTo>
                  <a:lnTo>
                    <a:pt x="84" y="413"/>
                  </a:lnTo>
                  <a:lnTo>
                    <a:pt x="73" y="417"/>
                  </a:lnTo>
                  <a:lnTo>
                    <a:pt x="68" y="417"/>
                  </a:lnTo>
                  <a:lnTo>
                    <a:pt x="68" y="413"/>
                  </a:lnTo>
                  <a:lnTo>
                    <a:pt x="67" y="404"/>
                  </a:lnTo>
                  <a:lnTo>
                    <a:pt x="63" y="402"/>
                  </a:lnTo>
                  <a:lnTo>
                    <a:pt x="54" y="402"/>
                  </a:lnTo>
                  <a:lnTo>
                    <a:pt x="43" y="406"/>
                  </a:lnTo>
                  <a:lnTo>
                    <a:pt x="37" y="411"/>
                  </a:lnTo>
                  <a:lnTo>
                    <a:pt x="36" y="413"/>
                  </a:lnTo>
                  <a:lnTo>
                    <a:pt x="30" y="410"/>
                  </a:lnTo>
                </a:path>
              </a:pathLst>
            </a:custGeom>
            <a:solidFill>
              <a:srgbClr val="00CC00"/>
            </a:solidFill>
            <a:ln w="12700" cap="rnd" cmpd="sng">
              <a:solidFill>
                <a:srgbClr val="0033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8" name="Freeform 380"/>
            <p:cNvSpPr>
              <a:spLocks/>
            </p:cNvSpPr>
            <p:nvPr/>
          </p:nvSpPr>
          <p:spPr bwMode="auto">
            <a:xfrm>
              <a:off x="1256" y="2141"/>
              <a:ext cx="91" cy="389"/>
            </a:xfrm>
            <a:custGeom>
              <a:avLst/>
              <a:gdLst>
                <a:gd name="T0" fmla="*/ 9 w 96"/>
                <a:gd name="T1" fmla="*/ 138 h 412"/>
                <a:gd name="T2" fmla="*/ 9 w 96"/>
                <a:gd name="T3" fmla="*/ 125 h 412"/>
                <a:gd name="T4" fmla="*/ 9 w 96"/>
                <a:gd name="T5" fmla="*/ 112 h 412"/>
                <a:gd name="T6" fmla="*/ 9 w 96"/>
                <a:gd name="T7" fmla="*/ 98 h 412"/>
                <a:gd name="T8" fmla="*/ 10 w 96"/>
                <a:gd name="T9" fmla="*/ 82 h 412"/>
                <a:gd name="T10" fmla="*/ 14 w 96"/>
                <a:gd name="T11" fmla="*/ 66 h 412"/>
                <a:gd name="T12" fmla="*/ 20 w 96"/>
                <a:gd name="T13" fmla="*/ 46 h 412"/>
                <a:gd name="T14" fmla="*/ 25 w 96"/>
                <a:gd name="T15" fmla="*/ 28 h 412"/>
                <a:gd name="T16" fmla="*/ 28 w 96"/>
                <a:gd name="T17" fmla="*/ 16 h 412"/>
                <a:gd name="T18" fmla="*/ 35 w 96"/>
                <a:gd name="T19" fmla="*/ 0 h 412"/>
                <a:gd name="T20" fmla="*/ 34 w 96"/>
                <a:gd name="T21" fmla="*/ 0 h 412"/>
                <a:gd name="T22" fmla="*/ 32 w 96"/>
                <a:gd name="T23" fmla="*/ 8 h 412"/>
                <a:gd name="T24" fmla="*/ 26 w 96"/>
                <a:gd name="T25" fmla="*/ 18 h 412"/>
                <a:gd name="T26" fmla="*/ 22 w 96"/>
                <a:gd name="T27" fmla="*/ 33 h 412"/>
                <a:gd name="T28" fmla="*/ 16 w 96"/>
                <a:gd name="T29" fmla="*/ 53 h 412"/>
                <a:gd name="T30" fmla="*/ 13 w 96"/>
                <a:gd name="T31" fmla="*/ 62 h 412"/>
                <a:gd name="T32" fmla="*/ 9 w 96"/>
                <a:gd name="T33" fmla="*/ 76 h 412"/>
                <a:gd name="T34" fmla="*/ 9 w 96"/>
                <a:gd name="T35" fmla="*/ 93 h 412"/>
                <a:gd name="T36" fmla="*/ 9 w 96"/>
                <a:gd name="T37" fmla="*/ 110 h 412"/>
                <a:gd name="T38" fmla="*/ 5 w 96"/>
                <a:gd name="T39" fmla="*/ 121 h 412"/>
                <a:gd name="T40" fmla="*/ 0 w 96"/>
                <a:gd name="T41" fmla="*/ 136 h 412"/>
                <a:gd name="T42" fmla="*/ 0 w 96"/>
                <a:gd name="T43" fmla="*/ 138 h 412"/>
                <a:gd name="T44" fmla="*/ 4 w 96"/>
                <a:gd name="T45" fmla="*/ 136 h 412"/>
                <a:gd name="T46" fmla="*/ 9 w 96"/>
                <a:gd name="T47" fmla="*/ 136 h 412"/>
                <a:gd name="T48" fmla="*/ 9 w 96"/>
                <a:gd name="T49" fmla="*/ 138 h 41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6"/>
                <a:gd name="T76" fmla="*/ 0 h 412"/>
                <a:gd name="T77" fmla="*/ 96 w 96"/>
                <a:gd name="T78" fmla="*/ 412 h 41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6" h="412">
                  <a:moveTo>
                    <a:pt x="12" y="409"/>
                  </a:moveTo>
                  <a:lnTo>
                    <a:pt x="15" y="374"/>
                  </a:lnTo>
                  <a:lnTo>
                    <a:pt x="19" y="334"/>
                  </a:lnTo>
                  <a:lnTo>
                    <a:pt x="23" y="293"/>
                  </a:lnTo>
                  <a:lnTo>
                    <a:pt x="30" y="244"/>
                  </a:lnTo>
                  <a:lnTo>
                    <a:pt x="39" y="195"/>
                  </a:lnTo>
                  <a:lnTo>
                    <a:pt x="52" y="137"/>
                  </a:lnTo>
                  <a:lnTo>
                    <a:pt x="67" y="83"/>
                  </a:lnTo>
                  <a:lnTo>
                    <a:pt x="79" y="45"/>
                  </a:lnTo>
                  <a:lnTo>
                    <a:pt x="95" y="0"/>
                  </a:lnTo>
                  <a:lnTo>
                    <a:pt x="92" y="0"/>
                  </a:lnTo>
                  <a:lnTo>
                    <a:pt x="86" y="16"/>
                  </a:lnTo>
                  <a:lnTo>
                    <a:pt x="73" y="52"/>
                  </a:lnTo>
                  <a:lnTo>
                    <a:pt x="59" y="97"/>
                  </a:lnTo>
                  <a:lnTo>
                    <a:pt x="43" y="155"/>
                  </a:lnTo>
                  <a:lnTo>
                    <a:pt x="36" y="184"/>
                  </a:lnTo>
                  <a:lnTo>
                    <a:pt x="28" y="224"/>
                  </a:lnTo>
                  <a:lnTo>
                    <a:pt x="18" y="276"/>
                  </a:lnTo>
                  <a:lnTo>
                    <a:pt x="11" y="325"/>
                  </a:lnTo>
                  <a:lnTo>
                    <a:pt x="5" y="360"/>
                  </a:lnTo>
                  <a:lnTo>
                    <a:pt x="0" y="405"/>
                  </a:lnTo>
                  <a:lnTo>
                    <a:pt x="0" y="411"/>
                  </a:lnTo>
                  <a:lnTo>
                    <a:pt x="4" y="406"/>
                  </a:lnTo>
                  <a:lnTo>
                    <a:pt x="11" y="406"/>
                  </a:lnTo>
                  <a:lnTo>
                    <a:pt x="12" y="409"/>
                  </a:lnTo>
                </a:path>
              </a:pathLst>
            </a:custGeom>
            <a:solidFill>
              <a:srgbClr val="66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89" name="Freeform 381"/>
            <p:cNvSpPr>
              <a:spLocks/>
            </p:cNvSpPr>
            <p:nvPr/>
          </p:nvSpPr>
          <p:spPr bwMode="auto">
            <a:xfrm>
              <a:off x="1631" y="293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0" name="Freeform 382"/>
            <p:cNvSpPr>
              <a:spLocks/>
            </p:cNvSpPr>
            <p:nvPr/>
          </p:nvSpPr>
          <p:spPr bwMode="auto">
            <a:xfrm>
              <a:off x="1670" y="2879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0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1" name="Freeform 383"/>
            <p:cNvSpPr>
              <a:spLocks/>
            </p:cNvSpPr>
            <p:nvPr/>
          </p:nvSpPr>
          <p:spPr bwMode="auto">
            <a:xfrm>
              <a:off x="1606" y="299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2" name="Freeform 384"/>
            <p:cNvSpPr>
              <a:spLocks/>
            </p:cNvSpPr>
            <p:nvPr/>
          </p:nvSpPr>
          <p:spPr bwMode="auto">
            <a:xfrm>
              <a:off x="1649" y="2965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3" name="Freeform 385"/>
            <p:cNvSpPr>
              <a:spLocks/>
            </p:cNvSpPr>
            <p:nvPr/>
          </p:nvSpPr>
          <p:spPr bwMode="auto">
            <a:xfrm>
              <a:off x="1635" y="2922"/>
              <a:ext cx="16" cy="17"/>
            </a:xfrm>
            <a:custGeom>
              <a:avLst/>
              <a:gdLst>
                <a:gd name="T0" fmla="*/ 8 w 17"/>
                <a:gd name="T1" fmla="*/ 4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4 h 19"/>
                <a:gd name="T10" fmla="*/ 4 w 17"/>
                <a:gd name="T11" fmla="*/ 4 h 19"/>
                <a:gd name="T12" fmla="*/ 8 w 17"/>
                <a:gd name="T13" fmla="*/ 4 h 19"/>
                <a:gd name="T14" fmla="*/ 8 w 17"/>
                <a:gd name="T15" fmla="*/ 4 h 19"/>
                <a:gd name="T16" fmla="*/ 8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4" name="Freeform 386"/>
            <p:cNvSpPr>
              <a:spLocks/>
            </p:cNvSpPr>
            <p:nvPr/>
          </p:nvSpPr>
          <p:spPr bwMode="auto">
            <a:xfrm>
              <a:off x="1630" y="297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5" name="Freeform 387"/>
            <p:cNvSpPr>
              <a:spLocks/>
            </p:cNvSpPr>
            <p:nvPr/>
          </p:nvSpPr>
          <p:spPr bwMode="auto">
            <a:xfrm>
              <a:off x="1660" y="290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5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6" name="Freeform 388"/>
            <p:cNvSpPr>
              <a:spLocks/>
            </p:cNvSpPr>
            <p:nvPr/>
          </p:nvSpPr>
          <p:spPr bwMode="auto">
            <a:xfrm>
              <a:off x="1615" y="2937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4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7" name="Freeform 389"/>
            <p:cNvSpPr>
              <a:spLocks/>
            </p:cNvSpPr>
            <p:nvPr/>
          </p:nvSpPr>
          <p:spPr bwMode="auto">
            <a:xfrm>
              <a:off x="1616" y="2962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8" name="Freeform 390"/>
            <p:cNvSpPr>
              <a:spLocks/>
            </p:cNvSpPr>
            <p:nvPr/>
          </p:nvSpPr>
          <p:spPr bwMode="auto">
            <a:xfrm>
              <a:off x="1649" y="295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6999" name="Freeform 391"/>
            <p:cNvSpPr>
              <a:spLocks/>
            </p:cNvSpPr>
            <p:nvPr/>
          </p:nvSpPr>
          <p:spPr bwMode="auto">
            <a:xfrm>
              <a:off x="1646" y="2931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0" name="Freeform 392"/>
            <p:cNvSpPr>
              <a:spLocks/>
            </p:cNvSpPr>
            <p:nvPr/>
          </p:nvSpPr>
          <p:spPr bwMode="auto">
            <a:xfrm>
              <a:off x="1669" y="292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1" name="Freeform 393"/>
            <p:cNvSpPr>
              <a:spLocks/>
            </p:cNvSpPr>
            <p:nvPr/>
          </p:nvSpPr>
          <p:spPr bwMode="auto">
            <a:xfrm>
              <a:off x="1706" y="2865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2" name="Freeform 394"/>
            <p:cNvSpPr>
              <a:spLocks/>
            </p:cNvSpPr>
            <p:nvPr/>
          </p:nvSpPr>
          <p:spPr bwMode="auto">
            <a:xfrm>
              <a:off x="1644" y="2979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5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3" name="Freeform 395"/>
            <p:cNvSpPr>
              <a:spLocks/>
            </p:cNvSpPr>
            <p:nvPr/>
          </p:nvSpPr>
          <p:spPr bwMode="auto">
            <a:xfrm>
              <a:off x="1685" y="295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0 h 20"/>
                <a:gd name="T4" fmla="*/ 6 w 17"/>
                <a:gd name="T5" fmla="*/ 0 h 20"/>
                <a:gd name="T6" fmla="*/ 0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4" name="Freeform 396"/>
            <p:cNvSpPr>
              <a:spLocks/>
            </p:cNvSpPr>
            <p:nvPr/>
          </p:nvSpPr>
          <p:spPr bwMode="auto">
            <a:xfrm>
              <a:off x="1671" y="2907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5" name="Freeform 397"/>
            <p:cNvSpPr>
              <a:spLocks/>
            </p:cNvSpPr>
            <p:nvPr/>
          </p:nvSpPr>
          <p:spPr bwMode="auto">
            <a:xfrm>
              <a:off x="1667" y="2959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6" name="Freeform 398"/>
            <p:cNvSpPr>
              <a:spLocks/>
            </p:cNvSpPr>
            <p:nvPr/>
          </p:nvSpPr>
          <p:spPr bwMode="auto">
            <a:xfrm>
              <a:off x="1696" y="2891"/>
              <a:ext cx="16" cy="19"/>
            </a:xfrm>
            <a:custGeom>
              <a:avLst/>
              <a:gdLst>
                <a:gd name="T0" fmla="*/ 8 w 17"/>
                <a:gd name="T1" fmla="*/ 8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8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7" name="Freeform 399"/>
            <p:cNvSpPr>
              <a:spLocks/>
            </p:cNvSpPr>
            <p:nvPr/>
          </p:nvSpPr>
          <p:spPr bwMode="auto">
            <a:xfrm>
              <a:off x="1654" y="2922"/>
              <a:ext cx="16" cy="17"/>
            </a:xfrm>
            <a:custGeom>
              <a:avLst/>
              <a:gdLst>
                <a:gd name="T0" fmla="*/ 8 w 17"/>
                <a:gd name="T1" fmla="*/ 4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4 h 19"/>
                <a:gd name="T10" fmla="*/ 3 w 17"/>
                <a:gd name="T11" fmla="*/ 4 h 19"/>
                <a:gd name="T12" fmla="*/ 8 w 17"/>
                <a:gd name="T13" fmla="*/ 4 h 19"/>
                <a:gd name="T14" fmla="*/ 8 w 17"/>
                <a:gd name="T15" fmla="*/ 4 h 19"/>
                <a:gd name="T16" fmla="*/ 8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8" name="Freeform 400"/>
            <p:cNvSpPr>
              <a:spLocks/>
            </p:cNvSpPr>
            <p:nvPr/>
          </p:nvSpPr>
          <p:spPr bwMode="auto">
            <a:xfrm>
              <a:off x="1654" y="294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09" name="Freeform 401"/>
            <p:cNvSpPr>
              <a:spLocks/>
            </p:cNvSpPr>
            <p:nvPr/>
          </p:nvSpPr>
          <p:spPr bwMode="auto">
            <a:xfrm>
              <a:off x="1686" y="2937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0" name="Freeform 402"/>
            <p:cNvSpPr>
              <a:spLocks/>
            </p:cNvSpPr>
            <p:nvPr/>
          </p:nvSpPr>
          <p:spPr bwMode="auto">
            <a:xfrm>
              <a:off x="1684" y="291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1" name="Freeform 403"/>
            <p:cNvSpPr>
              <a:spLocks/>
            </p:cNvSpPr>
            <p:nvPr/>
          </p:nvSpPr>
          <p:spPr bwMode="auto">
            <a:xfrm>
              <a:off x="1606" y="296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2" name="Freeform 404"/>
            <p:cNvSpPr>
              <a:spLocks/>
            </p:cNvSpPr>
            <p:nvPr/>
          </p:nvSpPr>
          <p:spPr bwMode="auto">
            <a:xfrm>
              <a:off x="1645" y="290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3" name="Freeform 405"/>
            <p:cNvSpPr>
              <a:spLocks/>
            </p:cNvSpPr>
            <p:nvPr/>
          </p:nvSpPr>
          <p:spPr bwMode="auto">
            <a:xfrm>
              <a:off x="1582" y="3023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0 h 20"/>
                <a:gd name="T4" fmla="*/ 6 w 17"/>
                <a:gd name="T5" fmla="*/ 0 h 20"/>
                <a:gd name="T6" fmla="*/ 0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5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4" name="Freeform 406"/>
            <p:cNvSpPr>
              <a:spLocks/>
            </p:cNvSpPr>
            <p:nvPr/>
          </p:nvSpPr>
          <p:spPr bwMode="auto">
            <a:xfrm>
              <a:off x="1624" y="2995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5" name="Freeform 407"/>
            <p:cNvSpPr>
              <a:spLocks/>
            </p:cNvSpPr>
            <p:nvPr/>
          </p:nvSpPr>
          <p:spPr bwMode="auto">
            <a:xfrm>
              <a:off x="1609" y="295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4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noFill/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6" name="Freeform 408"/>
            <p:cNvSpPr>
              <a:spLocks/>
            </p:cNvSpPr>
            <p:nvPr/>
          </p:nvSpPr>
          <p:spPr bwMode="auto">
            <a:xfrm>
              <a:off x="1605" y="3003"/>
              <a:ext cx="17" cy="19"/>
            </a:xfrm>
            <a:custGeom>
              <a:avLst/>
              <a:gdLst>
                <a:gd name="T0" fmla="*/ 16 w 17"/>
                <a:gd name="T1" fmla="*/ 7 h 20"/>
                <a:gd name="T2" fmla="*/ 12 w 17"/>
                <a:gd name="T3" fmla="*/ 0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9 w 17"/>
                <a:gd name="T13" fmla="*/ 10 h 20"/>
                <a:gd name="T14" fmla="*/ 14 w 17"/>
                <a:gd name="T15" fmla="*/ 10 h 20"/>
                <a:gd name="T16" fmla="*/ 16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7" name="Freeform 409"/>
            <p:cNvSpPr>
              <a:spLocks/>
            </p:cNvSpPr>
            <p:nvPr/>
          </p:nvSpPr>
          <p:spPr bwMode="auto">
            <a:xfrm>
              <a:off x="1635" y="2937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4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8" name="Freeform 410"/>
            <p:cNvSpPr>
              <a:spLocks/>
            </p:cNvSpPr>
            <p:nvPr/>
          </p:nvSpPr>
          <p:spPr bwMode="auto">
            <a:xfrm>
              <a:off x="1591" y="296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19" name="Freeform 411"/>
            <p:cNvSpPr>
              <a:spLocks/>
            </p:cNvSpPr>
            <p:nvPr/>
          </p:nvSpPr>
          <p:spPr bwMode="auto">
            <a:xfrm>
              <a:off x="1592" y="299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0" name="Freeform 412"/>
            <p:cNvSpPr>
              <a:spLocks/>
            </p:cNvSpPr>
            <p:nvPr/>
          </p:nvSpPr>
          <p:spPr bwMode="auto">
            <a:xfrm>
              <a:off x="1624" y="2981"/>
              <a:ext cx="17" cy="19"/>
            </a:xfrm>
            <a:custGeom>
              <a:avLst/>
              <a:gdLst>
                <a:gd name="T0" fmla="*/ 16 w 17"/>
                <a:gd name="T1" fmla="*/ 7 h 20"/>
                <a:gd name="T2" fmla="*/ 12 w 17"/>
                <a:gd name="T3" fmla="*/ 1 h 20"/>
                <a:gd name="T4" fmla="*/ 5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9 w 17"/>
                <a:gd name="T13" fmla="*/ 10 h 20"/>
                <a:gd name="T14" fmla="*/ 14 w 17"/>
                <a:gd name="T15" fmla="*/ 10 h 20"/>
                <a:gd name="T16" fmla="*/ 16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1" name="Freeform 413"/>
            <p:cNvSpPr>
              <a:spLocks/>
            </p:cNvSpPr>
            <p:nvPr/>
          </p:nvSpPr>
          <p:spPr bwMode="auto">
            <a:xfrm>
              <a:off x="1622" y="2959"/>
              <a:ext cx="17" cy="19"/>
            </a:xfrm>
            <a:custGeom>
              <a:avLst/>
              <a:gdLst>
                <a:gd name="T0" fmla="*/ 16 w 17"/>
                <a:gd name="T1" fmla="*/ 7 h 20"/>
                <a:gd name="T2" fmla="*/ 12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4 w 17"/>
                <a:gd name="T11" fmla="*/ 10 h 20"/>
                <a:gd name="T12" fmla="*/ 9 w 17"/>
                <a:gd name="T13" fmla="*/ 10 h 20"/>
                <a:gd name="T14" fmla="*/ 14 w 17"/>
                <a:gd name="T15" fmla="*/ 10 h 20"/>
                <a:gd name="T16" fmla="*/ 16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2" name="Freeform 414"/>
            <p:cNvSpPr>
              <a:spLocks/>
            </p:cNvSpPr>
            <p:nvPr/>
          </p:nvSpPr>
          <p:spPr bwMode="auto">
            <a:xfrm>
              <a:off x="1599" y="2920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3" name="Freeform 415"/>
            <p:cNvSpPr>
              <a:spLocks/>
            </p:cNvSpPr>
            <p:nvPr/>
          </p:nvSpPr>
          <p:spPr bwMode="auto">
            <a:xfrm>
              <a:off x="1636" y="2861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4" name="Freeform 416"/>
            <p:cNvSpPr>
              <a:spLocks/>
            </p:cNvSpPr>
            <p:nvPr/>
          </p:nvSpPr>
          <p:spPr bwMode="auto">
            <a:xfrm>
              <a:off x="1574" y="297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5" name="Freeform 417"/>
            <p:cNvSpPr>
              <a:spLocks/>
            </p:cNvSpPr>
            <p:nvPr/>
          </p:nvSpPr>
          <p:spPr bwMode="auto">
            <a:xfrm>
              <a:off x="1616" y="2947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6" name="Freeform 418"/>
            <p:cNvSpPr>
              <a:spLocks/>
            </p:cNvSpPr>
            <p:nvPr/>
          </p:nvSpPr>
          <p:spPr bwMode="auto">
            <a:xfrm>
              <a:off x="1602" y="2903"/>
              <a:ext cx="16" cy="19"/>
            </a:xfrm>
            <a:custGeom>
              <a:avLst/>
              <a:gdLst>
                <a:gd name="T0" fmla="*/ 8 w 17"/>
                <a:gd name="T1" fmla="*/ 8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8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7" name="Freeform 419"/>
            <p:cNvSpPr>
              <a:spLocks/>
            </p:cNvSpPr>
            <p:nvPr/>
          </p:nvSpPr>
          <p:spPr bwMode="auto">
            <a:xfrm>
              <a:off x="1598" y="2955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8" name="Freeform 420"/>
            <p:cNvSpPr>
              <a:spLocks/>
            </p:cNvSpPr>
            <p:nvPr/>
          </p:nvSpPr>
          <p:spPr bwMode="auto">
            <a:xfrm>
              <a:off x="1626" y="2888"/>
              <a:ext cx="16" cy="18"/>
            </a:xfrm>
            <a:custGeom>
              <a:avLst/>
              <a:gdLst>
                <a:gd name="T0" fmla="*/ 8 w 17"/>
                <a:gd name="T1" fmla="*/ 5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5 h 20"/>
                <a:gd name="T10" fmla="*/ 3 w 17"/>
                <a:gd name="T11" fmla="*/ 5 h 20"/>
                <a:gd name="T12" fmla="*/ 8 w 17"/>
                <a:gd name="T13" fmla="*/ 5 h 20"/>
                <a:gd name="T14" fmla="*/ 8 w 17"/>
                <a:gd name="T15" fmla="*/ 5 h 20"/>
                <a:gd name="T16" fmla="*/ 8 w 17"/>
                <a:gd name="T17" fmla="*/ 5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29" name="Freeform 421"/>
            <p:cNvSpPr>
              <a:spLocks/>
            </p:cNvSpPr>
            <p:nvPr/>
          </p:nvSpPr>
          <p:spPr bwMode="auto">
            <a:xfrm>
              <a:off x="1584" y="291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0" name="Freeform 422"/>
            <p:cNvSpPr>
              <a:spLocks/>
            </p:cNvSpPr>
            <p:nvPr/>
          </p:nvSpPr>
          <p:spPr bwMode="auto">
            <a:xfrm>
              <a:off x="1585" y="294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1" name="Freeform 423"/>
            <p:cNvSpPr>
              <a:spLocks/>
            </p:cNvSpPr>
            <p:nvPr/>
          </p:nvSpPr>
          <p:spPr bwMode="auto">
            <a:xfrm>
              <a:off x="1616" y="2933"/>
              <a:ext cx="16" cy="17"/>
            </a:xfrm>
            <a:custGeom>
              <a:avLst/>
              <a:gdLst>
                <a:gd name="T0" fmla="*/ 8 w 17"/>
                <a:gd name="T1" fmla="*/ 6 h 18"/>
                <a:gd name="T2" fmla="*/ 8 w 17"/>
                <a:gd name="T3" fmla="*/ 1 h 18"/>
                <a:gd name="T4" fmla="*/ 6 w 17"/>
                <a:gd name="T5" fmla="*/ 0 h 18"/>
                <a:gd name="T6" fmla="*/ 0 w 17"/>
                <a:gd name="T7" fmla="*/ 3 h 18"/>
                <a:gd name="T8" fmla="*/ 0 w 17"/>
                <a:gd name="T9" fmla="*/ 9 h 18"/>
                <a:gd name="T10" fmla="*/ 3 w 17"/>
                <a:gd name="T11" fmla="*/ 9 h 18"/>
                <a:gd name="T12" fmla="*/ 8 w 17"/>
                <a:gd name="T13" fmla="*/ 9 h 18"/>
                <a:gd name="T14" fmla="*/ 8 w 17"/>
                <a:gd name="T15" fmla="*/ 9 h 18"/>
                <a:gd name="T16" fmla="*/ 8 w 17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6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9" y="17"/>
                  </a:lnTo>
                  <a:lnTo>
                    <a:pt x="14" y="13"/>
                  </a:lnTo>
                  <a:lnTo>
                    <a:pt x="16" y="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2" name="Freeform 424"/>
            <p:cNvSpPr>
              <a:spLocks/>
            </p:cNvSpPr>
            <p:nvPr/>
          </p:nvSpPr>
          <p:spPr bwMode="auto">
            <a:xfrm>
              <a:off x="1615" y="2912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3" name="Freeform 425"/>
            <p:cNvSpPr>
              <a:spLocks/>
            </p:cNvSpPr>
            <p:nvPr/>
          </p:nvSpPr>
          <p:spPr bwMode="auto">
            <a:xfrm>
              <a:off x="1594" y="2960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4" name="Freeform 426"/>
            <p:cNvSpPr>
              <a:spLocks/>
            </p:cNvSpPr>
            <p:nvPr/>
          </p:nvSpPr>
          <p:spPr bwMode="auto">
            <a:xfrm>
              <a:off x="1631" y="2901"/>
              <a:ext cx="16" cy="20"/>
            </a:xfrm>
            <a:custGeom>
              <a:avLst/>
              <a:gdLst>
                <a:gd name="T0" fmla="*/ 8 w 17"/>
                <a:gd name="T1" fmla="*/ 7 h 21"/>
                <a:gd name="T2" fmla="*/ 8 w 17"/>
                <a:gd name="T3" fmla="*/ 1 h 21"/>
                <a:gd name="T4" fmla="*/ 6 w 17"/>
                <a:gd name="T5" fmla="*/ 0 h 21"/>
                <a:gd name="T6" fmla="*/ 0 w 17"/>
                <a:gd name="T7" fmla="*/ 4 h 21"/>
                <a:gd name="T8" fmla="*/ 0 w 17"/>
                <a:gd name="T9" fmla="*/ 10 h 21"/>
                <a:gd name="T10" fmla="*/ 3 w 17"/>
                <a:gd name="T11" fmla="*/ 10 h 21"/>
                <a:gd name="T12" fmla="*/ 8 w 17"/>
                <a:gd name="T13" fmla="*/ 10 h 21"/>
                <a:gd name="T14" fmla="*/ 8 w 17"/>
                <a:gd name="T15" fmla="*/ 10 h 21"/>
                <a:gd name="T16" fmla="*/ 8 w 17"/>
                <a:gd name="T17" fmla="*/ 7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1"/>
                <a:gd name="T29" fmla="*/ 17 w 1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1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3" y="18"/>
                  </a:lnTo>
                  <a:lnTo>
                    <a:pt x="9" y="20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5" name="Freeform 427"/>
            <p:cNvSpPr>
              <a:spLocks/>
            </p:cNvSpPr>
            <p:nvPr/>
          </p:nvSpPr>
          <p:spPr bwMode="auto">
            <a:xfrm>
              <a:off x="1569" y="3016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10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6" name="Freeform 428"/>
            <p:cNvSpPr>
              <a:spLocks/>
            </p:cNvSpPr>
            <p:nvPr/>
          </p:nvSpPr>
          <p:spPr bwMode="auto">
            <a:xfrm>
              <a:off x="1611" y="2989"/>
              <a:ext cx="16" cy="17"/>
            </a:xfrm>
            <a:custGeom>
              <a:avLst/>
              <a:gdLst>
                <a:gd name="T0" fmla="*/ 8 w 17"/>
                <a:gd name="T1" fmla="*/ 7 h 18"/>
                <a:gd name="T2" fmla="*/ 8 w 17"/>
                <a:gd name="T3" fmla="*/ 0 h 18"/>
                <a:gd name="T4" fmla="*/ 6 w 17"/>
                <a:gd name="T5" fmla="*/ 0 h 18"/>
                <a:gd name="T6" fmla="*/ 0 w 17"/>
                <a:gd name="T7" fmla="*/ 3 h 18"/>
                <a:gd name="T8" fmla="*/ 0 w 17"/>
                <a:gd name="T9" fmla="*/ 9 h 18"/>
                <a:gd name="T10" fmla="*/ 3 w 17"/>
                <a:gd name="T11" fmla="*/ 9 h 18"/>
                <a:gd name="T12" fmla="*/ 8 w 17"/>
                <a:gd name="T13" fmla="*/ 9 h 18"/>
                <a:gd name="T14" fmla="*/ 8 w 17"/>
                <a:gd name="T15" fmla="*/ 9 h 18"/>
                <a:gd name="T16" fmla="*/ 8 w 17"/>
                <a:gd name="T17" fmla="*/ 7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9"/>
                  </a:lnTo>
                  <a:lnTo>
                    <a:pt x="3" y="15"/>
                  </a:lnTo>
                  <a:lnTo>
                    <a:pt x="9" y="17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7" name="Freeform 429"/>
            <p:cNvSpPr>
              <a:spLocks/>
            </p:cNvSpPr>
            <p:nvPr/>
          </p:nvSpPr>
          <p:spPr bwMode="auto">
            <a:xfrm>
              <a:off x="1598" y="2944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8" name="Freeform 430"/>
            <p:cNvSpPr>
              <a:spLocks/>
            </p:cNvSpPr>
            <p:nvPr/>
          </p:nvSpPr>
          <p:spPr bwMode="auto">
            <a:xfrm>
              <a:off x="1593" y="299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39" name="Freeform 431"/>
            <p:cNvSpPr>
              <a:spLocks/>
            </p:cNvSpPr>
            <p:nvPr/>
          </p:nvSpPr>
          <p:spPr bwMode="auto">
            <a:xfrm>
              <a:off x="1622" y="2929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0" name="Freeform 432"/>
            <p:cNvSpPr>
              <a:spLocks/>
            </p:cNvSpPr>
            <p:nvPr/>
          </p:nvSpPr>
          <p:spPr bwMode="auto">
            <a:xfrm>
              <a:off x="1579" y="2959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1" name="Freeform 433"/>
            <p:cNvSpPr>
              <a:spLocks/>
            </p:cNvSpPr>
            <p:nvPr/>
          </p:nvSpPr>
          <p:spPr bwMode="auto">
            <a:xfrm>
              <a:off x="1579" y="2985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2" name="Freeform 434"/>
            <p:cNvSpPr>
              <a:spLocks/>
            </p:cNvSpPr>
            <p:nvPr/>
          </p:nvSpPr>
          <p:spPr bwMode="auto">
            <a:xfrm>
              <a:off x="1611" y="297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4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3" name="Freeform 435"/>
            <p:cNvSpPr>
              <a:spLocks/>
            </p:cNvSpPr>
            <p:nvPr/>
          </p:nvSpPr>
          <p:spPr bwMode="auto">
            <a:xfrm>
              <a:off x="1609" y="2954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4" name="Freeform 436"/>
            <p:cNvSpPr>
              <a:spLocks/>
            </p:cNvSpPr>
            <p:nvPr/>
          </p:nvSpPr>
          <p:spPr bwMode="auto">
            <a:xfrm>
              <a:off x="1658" y="290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5" name="Freeform 437"/>
            <p:cNvSpPr>
              <a:spLocks/>
            </p:cNvSpPr>
            <p:nvPr/>
          </p:nvSpPr>
          <p:spPr bwMode="auto">
            <a:xfrm>
              <a:off x="1696" y="2843"/>
              <a:ext cx="16" cy="19"/>
            </a:xfrm>
            <a:custGeom>
              <a:avLst/>
              <a:gdLst>
                <a:gd name="T0" fmla="*/ 8 w 17"/>
                <a:gd name="T1" fmla="*/ 8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4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8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6" name="Freeform 438"/>
            <p:cNvSpPr>
              <a:spLocks/>
            </p:cNvSpPr>
            <p:nvPr/>
          </p:nvSpPr>
          <p:spPr bwMode="auto">
            <a:xfrm>
              <a:off x="1633" y="2959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7" name="Freeform 439"/>
            <p:cNvSpPr>
              <a:spLocks/>
            </p:cNvSpPr>
            <p:nvPr/>
          </p:nvSpPr>
          <p:spPr bwMode="auto">
            <a:xfrm>
              <a:off x="1676" y="2931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8" name="Freeform 440"/>
            <p:cNvSpPr>
              <a:spLocks/>
            </p:cNvSpPr>
            <p:nvPr/>
          </p:nvSpPr>
          <p:spPr bwMode="auto">
            <a:xfrm>
              <a:off x="1661" y="2886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5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5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49" name="Freeform 441"/>
            <p:cNvSpPr>
              <a:spLocks/>
            </p:cNvSpPr>
            <p:nvPr/>
          </p:nvSpPr>
          <p:spPr bwMode="auto">
            <a:xfrm>
              <a:off x="1657" y="2937"/>
              <a:ext cx="16" cy="19"/>
            </a:xfrm>
            <a:custGeom>
              <a:avLst/>
              <a:gdLst>
                <a:gd name="T0" fmla="*/ 8 w 17"/>
                <a:gd name="T1" fmla="*/ 8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8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8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6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0" name="Freeform 442"/>
            <p:cNvSpPr>
              <a:spLocks/>
            </p:cNvSpPr>
            <p:nvPr/>
          </p:nvSpPr>
          <p:spPr bwMode="auto">
            <a:xfrm>
              <a:off x="1686" y="2872"/>
              <a:ext cx="16" cy="17"/>
            </a:xfrm>
            <a:custGeom>
              <a:avLst/>
              <a:gdLst>
                <a:gd name="T0" fmla="*/ 8 w 17"/>
                <a:gd name="T1" fmla="*/ 6 h 18"/>
                <a:gd name="T2" fmla="*/ 8 w 17"/>
                <a:gd name="T3" fmla="*/ 1 h 18"/>
                <a:gd name="T4" fmla="*/ 6 w 17"/>
                <a:gd name="T5" fmla="*/ 0 h 18"/>
                <a:gd name="T6" fmla="*/ 0 w 17"/>
                <a:gd name="T7" fmla="*/ 3 h 18"/>
                <a:gd name="T8" fmla="*/ 0 w 17"/>
                <a:gd name="T9" fmla="*/ 9 h 18"/>
                <a:gd name="T10" fmla="*/ 3 w 17"/>
                <a:gd name="T11" fmla="*/ 9 h 18"/>
                <a:gd name="T12" fmla="*/ 8 w 17"/>
                <a:gd name="T13" fmla="*/ 9 h 18"/>
                <a:gd name="T14" fmla="*/ 8 w 17"/>
                <a:gd name="T15" fmla="*/ 9 h 18"/>
                <a:gd name="T16" fmla="*/ 8 w 17"/>
                <a:gd name="T17" fmla="*/ 6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16" y="6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5"/>
                  </a:lnTo>
                  <a:lnTo>
                    <a:pt x="9" y="17"/>
                  </a:lnTo>
                  <a:lnTo>
                    <a:pt x="14" y="13"/>
                  </a:lnTo>
                  <a:lnTo>
                    <a:pt x="16" y="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1" name="Freeform 443"/>
            <p:cNvSpPr>
              <a:spLocks/>
            </p:cNvSpPr>
            <p:nvPr/>
          </p:nvSpPr>
          <p:spPr bwMode="auto">
            <a:xfrm>
              <a:off x="1642" y="2901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2" name="Freeform 444"/>
            <p:cNvSpPr>
              <a:spLocks/>
            </p:cNvSpPr>
            <p:nvPr/>
          </p:nvSpPr>
          <p:spPr bwMode="auto">
            <a:xfrm>
              <a:off x="1644" y="2926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4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3" name="Freeform 445"/>
            <p:cNvSpPr>
              <a:spLocks/>
            </p:cNvSpPr>
            <p:nvPr/>
          </p:nvSpPr>
          <p:spPr bwMode="auto">
            <a:xfrm>
              <a:off x="1676" y="2915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4" name="Freeform 446"/>
            <p:cNvSpPr>
              <a:spLocks/>
            </p:cNvSpPr>
            <p:nvPr/>
          </p:nvSpPr>
          <p:spPr bwMode="auto">
            <a:xfrm>
              <a:off x="1675" y="2894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5" name="Freeform 447"/>
            <p:cNvSpPr>
              <a:spLocks/>
            </p:cNvSpPr>
            <p:nvPr/>
          </p:nvSpPr>
          <p:spPr bwMode="auto">
            <a:xfrm>
              <a:off x="1715" y="2806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0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4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4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6" name="Freeform 448"/>
            <p:cNvSpPr>
              <a:spLocks/>
            </p:cNvSpPr>
            <p:nvPr/>
          </p:nvSpPr>
          <p:spPr bwMode="auto">
            <a:xfrm>
              <a:off x="1753" y="2748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7" name="Freeform 449"/>
            <p:cNvSpPr>
              <a:spLocks/>
            </p:cNvSpPr>
            <p:nvPr/>
          </p:nvSpPr>
          <p:spPr bwMode="auto">
            <a:xfrm>
              <a:off x="1691" y="286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0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8" name="Freeform 450"/>
            <p:cNvSpPr>
              <a:spLocks/>
            </p:cNvSpPr>
            <p:nvPr/>
          </p:nvSpPr>
          <p:spPr bwMode="auto">
            <a:xfrm>
              <a:off x="1731" y="2835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4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59" name="Freeform 451"/>
            <p:cNvSpPr>
              <a:spLocks/>
            </p:cNvSpPr>
            <p:nvPr/>
          </p:nvSpPr>
          <p:spPr bwMode="auto">
            <a:xfrm>
              <a:off x="1716" y="2790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1 h 19"/>
                <a:gd name="T4" fmla="*/ 6 w 17"/>
                <a:gd name="T5" fmla="*/ 0 h 19"/>
                <a:gd name="T6" fmla="*/ 1 w 17"/>
                <a:gd name="T7" fmla="*/ 4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0" name="Freeform 452"/>
            <p:cNvSpPr>
              <a:spLocks/>
            </p:cNvSpPr>
            <p:nvPr/>
          </p:nvSpPr>
          <p:spPr bwMode="auto">
            <a:xfrm>
              <a:off x="1714" y="2842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1" name="Freeform 453"/>
            <p:cNvSpPr>
              <a:spLocks/>
            </p:cNvSpPr>
            <p:nvPr/>
          </p:nvSpPr>
          <p:spPr bwMode="auto">
            <a:xfrm>
              <a:off x="1741" y="2775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2" name="Freeform 454"/>
            <p:cNvSpPr>
              <a:spLocks/>
            </p:cNvSpPr>
            <p:nvPr/>
          </p:nvSpPr>
          <p:spPr bwMode="auto">
            <a:xfrm>
              <a:off x="1699" y="2805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3" name="Freeform 455"/>
            <p:cNvSpPr>
              <a:spLocks/>
            </p:cNvSpPr>
            <p:nvPr/>
          </p:nvSpPr>
          <p:spPr bwMode="auto">
            <a:xfrm>
              <a:off x="1699" y="2831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1 h 19"/>
                <a:gd name="T4" fmla="*/ 6 w 17"/>
                <a:gd name="T5" fmla="*/ 0 h 19"/>
                <a:gd name="T6" fmla="*/ 0 w 17"/>
                <a:gd name="T7" fmla="*/ 4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4" name="Freeform 456"/>
            <p:cNvSpPr>
              <a:spLocks/>
            </p:cNvSpPr>
            <p:nvPr/>
          </p:nvSpPr>
          <p:spPr bwMode="auto">
            <a:xfrm>
              <a:off x="1732" y="2820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10" y="18"/>
                  </a:lnTo>
                  <a:lnTo>
                    <a:pt x="14" y="13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5" name="Freeform 457"/>
            <p:cNvSpPr>
              <a:spLocks/>
            </p:cNvSpPr>
            <p:nvPr/>
          </p:nvSpPr>
          <p:spPr bwMode="auto">
            <a:xfrm>
              <a:off x="1730" y="2800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6" name="Freeform 458"/>
            <p:cNvSpPr>
              <a:spLocks/>
            </p:cNvSpPr>
            <p:nvPr/>
          </p:nvSpPr>
          <p:spPr bwMode="auto">
            <a:xfrm>
              <a:off x="1510" y="3028"/>
              <a:ext cx="17" cy="19"/>
            </a:xfrm>
            <a:custGeom>
              <a:avLst/>
              <a:gdLst>
                <a:gd name="T0" fmla="*/ 16 w 17"/>
                <a:gd name="T1" fmla="*/ 7 h 20"/>
                <a:gd name="T2" fmla="*/ 12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9 w 17"/>
                <a:gd name="T13" fmla="*/ 10 h 20"/>
                <a:gd name="T14" fmla="*/ 14 w 17"/>
                <a:gd name="T15" fmla="*/ 10 h 20"/>
                <a:gd name="T16" fmla="*/ 16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7" name="Freeform 459"/>
            <p:cNvSpPr>
              <a:spLocks/>
            </p:cNvSpPr>
            <p:nvPr/>
          </p:nvSpPr>
          <p:spPr bwMode="auto">
            <a:xfrm>
              <a:off x="1548" y="2971"/>
              <a:ext cx="17" cy="18"/>
            </a:xfrm>
            <a:custGeom>
              <a:avLst/>
              <a:gdLst>
                <a:gd name="T0" fmla="*/ 16 w 17"/>
                <a:gd name="T1" fmla="*/ 7 h 19"/>
                <a:gd name="T2" fmla="*/ 12 w 17"/>
                <a:gd name="T3" fmla="*/ 0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9 w 17"/>
                <a:gd name="T13" fmla="*/ 9 h 19"/>
                <a:gd name="T14" fmla="*/ 14 w 17"/>
                <a:gd name="T15" fmla="*/ 9 h 19"/>
                <a:gd name="T16" fmla="*/ 16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8" name="Freeform 460"/>
            <p:cNvSpPr>
              <a:spLocks/>
            </p:cNvSpPr>
            <p:nvPr/>
          </p:nvSpPr>
          <p:spPr bwMode="auto">
            <a:xfrm>
              <a:off x="1487" y="3084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0 h 20"/>
                <a:gd name="T4" fmla="*/ 6 w 17"/>
                <a:gd name="T5" fmla="*/ 0 h 20"/>
                <a:gd name="T6" fmla="*/ 1 w 17"/>
                <a:gd name="T7" fmla="*/ 3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0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69" name="Freeform 461"/>
            <p:cNvSpPr>
              <a:spLocks/>
            </p:cNvSpPr>
            <p:nvPr/>
          </p:nvSpPr>
          <p:spPr bwMode="auto">
            <a:xfrm>
              <a:off x="1529" y="3056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0" name="Freeform 462"/>
            <p:cNvSpPr>
              <a:spLocks/>
            </p:cNvSpPr>
            <p:nvPr/>
          </p:nvSpPr>
          <p:spPr bwMode="auto">
            <a:xfrm>
              <a:off x="1513" y="3011"/>
              <a:ext cx="16" cy="20"/>
            </a:xfrm>
            <a:custGeom>
              <a:avLst/>
              <a:gdLst>
                <a:gd name="T0" fmla="*/ 8 w 17"/>
                <a:gd name="T1" fmla="*/ 7 h 21"/>
                <a:gd name="T2" fmla="*/ 8 w 17"/>
                <a:gd name="T3" fmla="*/ 1 h 21"/>
                <a:gd name="T4" fmla="*/ 5 w 17"/>
                <a:gd name="T5" fmla="*/ 0 h 21"/>
                <a:gd name="T6" fmla="*/ 1 w 17"/>
                <a:gd name="T7" fmla="*/ 4 h 21"/>
                <a:gd name="T8" fmla="*/ 0 w 17"/>
                <a:gd name="T9" fmla="*/ 10 h 21"/>
                <a:gd name="T10" fmla="*/ 3 w 17"/>
                <a:gd name="T11" fmla="*/ 10 h 21"/>
                <a:gd name="T12" fmla="*/ 8 w 17"/>
                <a:gd name="T13" fmla="*/ 10 h 21"/>
                <a:gd name="T14" fmla="*/ 8 w 17"/>
                <a:gd name="T15" fmla="*/ 10 h 21"/>
                <a:gd name="T16" fmla="*/ 8 w 17"/>
                <a:gd name="T17" fmla="*/ 7 h 2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1"/>
                <a:gd name="T29" fmla="*/ 17 w 17"/>
                <a:gd name="T30" fmla="*/ 21 h 2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1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4"/>
                  </a:lnTo>
                  <a:lnTo>
                    <a:pt x="0" y="12"/>
                  </a:lnTo>
                  <a:lnTo>
                    <a:pt x="3" y="18"/>
                  </a:lnTo>
                  <a:lnTo>
                    <a:pt x="9" y="20"/>
                  </a:lnTo>
                  <a:lnTo>
                    <a:pt x="14" y="15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1" name="Freeform 463"/>
            <p:cNvSpPr>
              <a:spLocks/>
            </p:cNvSpPr>
            <p:nvPr/>
          </p:nvSpPr>
          <p:spPr bwMode="auto">
            <a:xfrm>
              <a:off x="1510" y="3063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2" name="Freeform 464"/>
            <p:cNvSpPr>
              <a:spLocks/>
            </p:cNvSpPr>
            <p:nvPr/>
          </p:nvSpPr>
          <p:spPr bwMode="auto">
            <a:xfrm>
              <a:off x="1539" y="2998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5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5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7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3" name="Freeform 465"/>
            <p:cNvSpPr>
              <a:spLocks/>
            </p:cNvSpPr>
            <p:nvPr/>
          </p:nvSpPr>
          <p:spPr bwMode="auto">
            <a:xfrm>
              <a:off x="1494" y="3027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3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3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4" name="Freeform 466"/>
            <p:cNvSpPr>
              <a:spLocks/>
            </p:cNvSpPr>
            <p:nvPr/>
          </p:nvSpPr>
          <p:spPr bwMode="auto">
            <a:xfrm>
              <a:off x="1496" y="3053"/>
              <a:ext cx="16" cy="18"/>
            </a:xfrm>
            <a:custGeom>
              <a:avLst/>
              <a:gdLst>
                <a:gd name="T0" fmla="*/ 8 w 17"/>
                <a:gd name="T1" fmla="*/ 7 h 19"/>
                <a:gd name="T2" fmla="*/ 8 w 17"/>
                <a:gd name="T3" fmla="*/ 1 h 19"/>
                <a:gd name="T4" fmla="*/ 6 w 17"/>
                <a:gd name="T5" fmla="*/ 0 h 19"/>
                <a:gd name="T6" fmla="*/ 1 w 17"/>
                <a:gd name="T7" fmla="*/ 3 h 19"/>
                <a:gd name="T8" fmla="*/ 0 w 17"/>
                <a:gd name="T9" fmla="*/ 9 h 19"/>
                <a:gd name="T10" fmla="*/ 4 w 17"/>
                <a:gd name="T11" fmla="*/ 9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7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3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9" y="18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5" name="Freeform 467"/>
            <p:cNvSpPr>
              <a:spLocks/>
            </p:cNvSpPr>
            <p:nvPr/>
          </p:nvSpPr>
          <p:spPr bwMode="auto">
            <a:xfrm>
              <a:off x="1529" y="304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1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1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6" name="Freeform 468"/>
            <p:cNvSpPr>
              <a:spLocks/>
            </p:cNvSpPr>
            <p:nvPr/>
          </p:nvSpPr>
          <p:spPr bwMode="auto">
            <a:xfrm>
              <a:off x="1527" y="3021"/>
              <a:ext cx="16" cy="19"/>
            </a:xfrm>
            <a:custGeom>
              <a:avLst/>
              <a:gdLst>
                <a:gd name="T0" fmla="*/ 8 w 17"/>
                <a:gd name="T1" fmla="*/ 7 h 20"/>
                <a:gd name="T2" fmla="*/ 8 w 17"/>
                <a:gd name="T3" fmla="*/ 1 h 20"/>
                <a:gd name="T4" fmla="*/ 6 w 17"/>
                <a:gd name="T5" fmla="*/ 0 h 20"/>
                <a:gd name="T6" fmla="*/ 0 w 17"/>
                <a:gd name="T7" fmla="*/ 4 h 20"/>
                <a:gd name="T8" fmla="*/ 0 w 17"/>
                <a:gd name="T9" fmla="*/ 10 h 20"/>
                <a:gd name="T10" fmla="*/ 3 w 17"/>
                <a:gd name="T11" fmla="*/ 10 h 20"/>
                <a:gd name="T12" fmla="*/ 8 w 17"/>
                <a:gd name="T13" fmla="*/ 10 h 20"/>
                <a:gd name="T14" fmla="*/ 8 w 17"/>
                <a:gd name="T15" fmla="*/ 10 h 20"/>
                <a:gd name="T16" fmla="*/ 8 w 17"/>
                <a:gd name="T17" fmla="*/ 7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16" y="7"/>
                  </a:moveTo>
                  <a:lnTo>
                    <a:pt x="12" y="1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11"/>
                  </a:lnTo>
                  <a:lnTo>
                    <a:pt x="3" y="17"/>
                  </a:lnTo>
                  <a:lnTo>
                    <a:pt x="9" y="19"/>
                  </a:lnTo>
                  <a:lnTo>
                    <a:pt x="14" y="14"/>
                  </a:lnTo>
                  <a:lnTo>
                    <a:pt x="16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7" name="Freeform 469"/>
            <p:cNvSpPr>
              <a:spLocks/>
            </p:cNvSpPr>
            <p:nvPr/>
          </p:nvSpPr>
          <p:spPr bwMode="auto">
            <a:xfrm>
              <a:off x="1787" y="2458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2 h 19"/>
                <a:gd name="T4" fmla="*/ 8 w 17"/>
                <a:gd name="T5" fmla="*/ 9 h 19"/>
                <a:gd name="T6" fmla="*/ 8 w 17"/>
                <a:gd name="T7" fmla="*/ 9 h 19"/>
                <a:gd name="T8" fmla="*/ 7 w 17"/>
                <a:gd name="T9" fmla="*/ 9 h 19"/>
                <a:gd name="T10" fmla="*/ 2 w 17"/>
                <a:gd name="T11" fmla="*/ 9 h 19"/>
                <a:gd name="T12" fmla="*/ 0 w 17"/>
                <a:gd name="T13" fmla="*/ 8 h 19"/>
                <a:gd name="T14" fmla="*/ 2 w 17"/>
                <a:gd name="T15" fmla="*/ 2 h 19"/>
                <a:gd name="T16" fmla="*/ 8 w 1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0"/>
                  </a:move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8" name="Freeform 470"/>
            <p:cNvSpPr>
              <a:spLocks/>
            </p:cNvSpPr>
            <p:nvPr/>
          </p:nvSpPr>
          <p:spPr bwMode="auto">
            <a:xfrm>
              <a:off x="1828" y="2402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2 h 19"/>
                <a:gd name="T4" fmla="*/ 8 w 17"/>
                <a:gd name="T5" fmla="*/ 9 h 19"/>
                <a:gd name="T6" fmla="*/ 8 w 17"/>
                <a:gd name="T7" fmla="*/ 9 h 19"/>
                <a:gd name="T8" fmla="*/ 7 w 17"/>
                <a:gd name="T9" fmla="*/ 9 h 19"/>
                <a:gd name="T10" fmla="*/ 1 w 17"/>
                <a:gd name="T11" fmla="*/ 9 h 19"/>
                <a:gd name="T12" fmla="*/ 0 w 17"/>
                <a:gd name="T13" fmla="*/ 8 h 19"/>
                <a:gd name="T14" fmla="*/ 2 w 17"/>
                <a:gd name="T15" fmla="*/ 2 h 19"/>
                <a:gd name="T16" fmla="*/ 8 w 1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0"/>
                  </a:move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  <a:lnTo>
                    <a:pt x="1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79" name="Freeform 471"/>
            <p:cNvSpPr>
              <a:spLocks/>
            </p:cNvSpPr>
            <p:nvPr/>
          </p:nvSpPr>
          <p:spPr bwMode="auto">
            <a:xfrm>
              <a:off x="1746" y="2498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3 h 19"/>
                <a:gd name="T4" fmla="*/ 8 w 17"/>
                <a:gd name="T5" fmla="*/ 9 h 19"/>
                <a:gd name="T6" fmla="*/ 8 w 17"/>
                <a:gd name="T7" fmla="*/ 9 h 19"/>
                <a:gd name="T8" fmla="*/ 7 w 17"/>
                <a:gd name="T9" fmla="*/ 9 h 19"/>
                <a:gd name="T10" fmla="*/ 2 w 17"/>
                <a:gd name="T11" fmla="*/ 9 h 19"/>
                <a:gd name="T12" fmla="*/ 0 w 17"/>
                <a:gd name="T13" fmla="*/ 8 h 19"/>
                <a:gd name="T14" fmla="*/ 2 w 17"/>
                <a:gd name="T15" fmla="*/ 1 h 19"/>
                <a:gd name="T16" fmla="*/ 8 w 1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0"/>
                  </a:moveTo>
                  <a:lnTo>
                    <a:pt x="13" y="3"/>
                  </a:lnTo>
                  <a:lnTo>
                    <a:pt x="16" y="9"/>
                  </a:lnTo>
                  <a:lnTo>
                    <a:pt x="13" y="16"/>
                  </a:lnTo>
                  <a:lnTo>
                    <a:pt x="7" y="18"/>
                  </a:lnTo>
                  <a:lnTo>
                    <a:pt x="2" y="15"/>
                  </a:lnTo>
                  <a:lnTo>
                    <a:pt x="0" y="8"/>
                  </a:lnTo>
                  <a:lnTo>
                    <a:pt x="2" y="1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0" name="Freeform 472"/>
            <p:cNvSpPr>
              <a:spLocks/>
            </p:cNvSpPr>
            <p:nvPr/>
          </p:nvSpPr>
          <p:spPr bwMode="auto">
            <a:xfrm>
              <a:off x="1762" y="2440"/>
              <a:ext cx="16" cy="19"/>
            </a:xfrm>
            <a:custGeom>
              <a:avLst/>
              <a:gdLst>
                <a:gd name="T0" fmla="*/ 8 w 17"/>
                <a:gd name="T1" fmla="*/ 0 h 20"/>
                <a:gd name="T2" fmla="*/ 8 w 17"/>
                <a:gd name="T3" fmla="*/ 2 h 20"/>
                <a:gd name="T4" fmla="*/ 8 w 17"/>
                <a:gd name="T5" fmla="*/ 9 h 20"/>
                <a:gd name="T6" fmla="*/ 8 w 17"/>
                <a:gd name="T7" fmla="*/ 10 h 20"/>
                <a:gd name="T8" fmla="*/ 7 w 17"/>
                <a:gd name="T9" fmla="*/ 10 h 20"/>
                <a:gd name="T10" fmla="*/ 2 w 17"/>
                <a:gd name="T11" fmla="*/ 10 h 20"/>
                <a:gd name="T12" fmla="*/ 0 w 17"/>
                <a:gd name="T13" fmla="*/ 8 h 20"/>
                <a:gd name="T14" fmla="*/ 2 w 17"/>
                <a:gd name="T15" fmla="*/ 2 h 20"/>
                <a:gd name="T16" fmla="*/ 8 w 17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8" y="0"/>
                  </a:moveTo>
                  <a:lnTo>
                    <a:pt x="13" y="2"/>
                  </a:lnTo>
                  <a:lnTo>
                    <a:pt x="16" y="9"/>
                  </a:lnTo>
                  <a:lnTo>
                    <a:pt x="13" y="16"/>
                  </a:lnTo>
                  <a:lnTo>
                    <a:pt x="7" y="19"/>
                  </a:lnTo>
                  <a:lnTo>
                    <a:pt x="2" y="16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1" name="Freeform 473"/>
            <p:cNvSpPr>
              <a:spLocks/>
            </p:cNvSpPr>
            <p:nvPr/>
          </p:nvSpPr>
          <p:spPr bwMode="auto">
            <a:xfrm>
              <a:off x="1798" y="2452"/>
              <a:ext cx="16" cy="18"/>
            </a:xfrm>
            <a:custGeom>
              <a:avLst/>
              <a:gdLst>
                <a:gd name="T0" fmla="*/ 8 w 17"/>
                <a:gd name="T1" fmla="*/ 0 h 20"/>
                <a:gd name="T2" fmla="*/ 8 w 17"/>
                <a:gd name="T3" fmla="*/ 3 h 20"/>
                <a:gd name="T4" fmla="*/ 8 w 17"/>
                <a:gd name="T5" fmla="*/ 5 h 20"/>
                <a:gd name="T6" fmla="*/ 8 w 17"/>
                <a:gd name="T7" fmla="*/ 5 h 20"/>
                <a:gd name="T8" fmla="*/ 7 w 17"/>
                <a:gd name="T9" fmla="*/ 5 h 20"/>
                <a:gd name="T10" fmla="*/ 2 w 17"/>
                <a:gd name="T11" fmla="*/ 5 h 20"/>
                <a:gd name="T12" fmla="*/ 0 w 17"/>
                <a:gd name="T13" fmla="*/ 5 h 20"/>
                <a:gd name="T14" fmla="*/ 2 w 17"/>
                <a:gd name="T15" fmla="*/ 2 h 20"/>
                <a:gd name="T16" fmla="*/ 8 w 17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8" y="0"/>
                  </a:moveTo>
                  <a:lnTo>
                    <a:pt x="13" y="3"/>
                  </a:lnTo>
                  <a:lnTo>
                    <a:pt x="16" y="9"/>
                  </a:lnTo>
                  <a:lnTo>
                    <a:pt x="13" y="16"/>
                  </a:lnTo>
                  <a:lnTo>
                    <a:pt x="7" y="19"/>
                  </a:ln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2" name="Freeform 474"/>
            <p:cNvSpPr>
              <a:spLocks/>
            </p:cNvSpPr>
            <p:nvPr/>
          </p:nvSpPr>
          <p:spPr bwMode="auto">
            <a:xfrm>
              <a:off x="1760" y="2466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8 w 17"/>
                <a:gd name="T3" fmla="*/ 2 h 17"/>
                <a:gd name="T4" fmla="*/ 8 w 17"/>
                <a:gd name="T5" fmla="*/ 8 h 17"/>
                <a:gd name="T6" fmla="*/ 8 w 17"/>
                <a:gd name="T7" fmla="*/ 8 h 17"/>
                <a:gd name="T8" fmla="*/ 7 w 17"/>
                <a:gd name="T9" fmla="*/ 8 h 17"/>
                <a:gd name="T10" fmla="*/ 2 w 17"/>
                <a:gd name="T11" fmla="*/ 8 h 17"/>
                <a:gd name="T12" fmla="*/ 0 w 17"/>
                <a:gd name="T13" fmla="*/ 7 h 17"/>
                <a:gd name="T14" fmla="*/ 2 w 17"/>
                <a:gd name="T15" fmla="*/ 1 h 17"/>
                <a:gd name="T16" fmla="*/ 8 w 17"/>
                <a:gd name="T17" fmla="*/ 0 h 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7"/>
                <a:gd name="T29" fmla="*/ 17 w 17"/>
                <a:gd name="T30" fmla="*/ 17 h 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7">
                  <a:moveTo>
                    <a:pt x="8" y="0"/>
                  </a:move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7" y="16"/>
                  </a:lnTo>
                  <a:lnTo>
                    <a:pt x="2" y="13"/>
                  </a:lnTo>
                  <a:lnTo>
                    <a:pt x="0" y="7"/>
                  </a:lnTo>
                  <a:lnTo>
                    <a:pt x="2" y="1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3" name="Freeform 475"/>
            <p:cNvSpPr>
              <a:spLocks/>
            </p:cNvSpPr>
            <p:nvPr/>
          </p:nvSpPr>
          <p:spPr bwMode="auto">
            <a:xfrm>
              <a:off x="1807" y="2420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2 h 18"/>
                <a:gd name="T4" fmla="*/ 8 w 17"/>
                <a:gd name="T5" fmla="*/ 8 h 18"/>
                <a:gd name="T6" fmla="*/ 8 w 17"/>
                <a:gd name="T7" fmla="*/ 9 h 18"/>
                <a:gd name="T8" fmla="*/ 7 w 17"/>
                <a:gd name="T9" fmla="*/ 9 h 18"/>
                <a:gd name="T10" fmla="*/ 1 w 17"/>
                <a:gd name="T11" fmla="*/ 9 h 18"/>
                <a:gd name="T12" fmla="*/ 0 w 17"/>
                <a:gd name="T13" fmla="*/ 8 h 18"/>
                <a:gd name="T14" fmla="*/ 2 w 17"/>
                <a:gd name="T15" fmla="*/ 1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0"/>
                  </a:moveTo>
                  <a:lnTo>
                    <a:pt x="13" y="2"/>
                  </a:lnTo>
                  <a:lnTo>
                    <a:pt x="16" y="8"/>
                  </a:lnTo>
                  <a:lnTo>
                    <a:pt x="13" y="15"/>
                  </a:lnTo>
                  <a:lnTo>
                    <a:pt x="7" y="17"/>
                  </a:lnTo>
                  <a:lnTo>
                    <a:pt x="1" y="14"/>
                  </a:lnTo>
                  <a:lnTo>
                    <a:pt x="0" y="8"/>
                  </a:lnTo>
                  <a:lnTo>
                    <a:pt x="2" y="1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4" name="Freeform 476"/>
            <p:cNvSpPr>
              <a:spLocks/>
            </p:cNvSpPr>
            <p:nvPr/>
          </p:nvSpPr>
          <p:spPr bwMode="auto">
            <a:xfrm>
              <a:off x="1791" y="2478"/>
              <a:ext cx="16" cy="18"/>
            </a:xfrm>
            <a:custGeom>
              <a:avLst/>
              <a:gdLst>
                <a:gd name="T0" fmla="*/ 8 w 17"/>
                <a:gd name="T1" fmla="*/ 0 h 19"/>
                <a:gd name="T2" fmla="*/ 8 w 17"/>
                <a:gd name="T3" fmla="*/ 2 h 19"/>
                <a:gd name="T4" fmla="*/ 8 w 17"/>
                <a:gd name="T5" fmla="*/ 9 h 19"/>
                <a:gd name="T6" fmla="*/ 8 w 17"/>
                <a:gd name="T7" fmla="*/ 9 h 19"/>
                <a:gd name="T8" fmla="*/ 7 w 17"/>
                <a:gd name="T9" fmla="*/ 9 h 19"/>
                <a:gd name="T10" fmla="*/ 2 w 17"/>
                <a:gd name="T11" fmla="*/ 9 h 19"/>
                <a:gd name="T12" fmla="*/ 0 w 17"/>
                <a:gd name="T13" fmla="*/ 8 h 19"/>
                <a:gd name="T14" fmla="*/ 2 w 17"/>
                <a:gd name="T15" fmla="*/ 2 h 19"/>
                <a:gd name="T16" fmla="*/ 8 w 1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0"/>
                  </a:moveTo>
                  <a:lnTo>
                    <a:pt x="13" y="2"/>
                  </a:lnTo>
                  <a:lnTo>
                    <a:pt x="16" y="9"/>
                  </a:lnTo>
                  <a:lnTo>
                    <a:pt x="13" y="16"/>
                  </a:lnTo>
                  <a:lnTo>
                    <a:pt x="7" y="18"/>
                  </a:ln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5" name="Freeform 477"/>
            <p:cNvSpPr>
              <a:spLocks/>
            </p:cNvSpPr>
            <p:nvPr/>
          </p:nvSpPr>
          <p:spPr bwMode="auto">
            <a:xfrm>
              <a:off x="1771" y="2481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2 h 18"/>
                <a:gd name="T4" fmla="*/ 8 w 17"/>
                <a:gd name="T5" fmla="*/ 8 h 18"/>
                <a:gd name="T6" fmla="*/ 8 w 17"/>
                <a:gd name="T7" fmla="*/ 9 h 18"/>
                <a:gd name="T8" fmla="*/ 7 w 17"/>
                <a:gd name="T9" fmla="*/ 9 h 18"/>
                <a:gd name="T10" fmla="*/ 2 w 17"/>
                <a:gd name="T11" fmla="*/ 9 h 18"/>
                <a:gd name="T12" fmla="*/ 0 w 17"/>
                <a:gd name="T13" fmla="*/ 8 h 18"/>
                <a:gd name="T14" fmla="*/ 2 w 17"/>
                <a:gd name="T15" fmla="*/ 1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0"/>
                  </a:moveTo>
                  <a:lnTo>
                    <a:pt x="14" y="2"/>
                  </a:lnTo>
                  <a:lnTo>
                    <a:pt x="16" y="8"/>
                  </a:lnTo>
                  <a:lnTo>
                    <a:pt x="13" y="15"/>
                  </a:lnTo>
                  <a:lnTo>
                    <a:pt x="7" y="17"/>
                  </a:lnTo>
                  <a:lnTo>
                    <a:pt x="2" y="14"/>
                  </a:lnTo>
                  <a:lnTo>
                    <a:pt x="0" y="8"/>
                  </a:lnTo>
                  <a:lnTo>
                    <a:pt x="2" y="1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6" name="Freeform 478"/>
            <p:cNvSpPr>
              <a:spLocks/>
            </p:cNvSpPr>
            <p:nvPr/>
          </p:nvSpPr>
          <p:spPr bwMode="auto">
            <a:xfrm>
              <a:off x="1774" y="2438"/>
              <a:ext cx="17" cy="18"/>
            </a:xfrm>
            <a:custGeom>
              <a:avLst/>
              <a:gdLst>
                <a:gd name="T0" fmla="*/ 8 w 17"/>
                <a:gd name="T1" fmla="*/ 0 h 19"/>
                <a:gd name="T2" fmla="*/ 14 w 17"/>
                <a:gd name="T3" fmla="*/ 2 h 19"/>
                <a:gd name="T4" fmla="*/ 16 w 17"/>
                <a:gd name="T5" fmla="*/ 9 h 19"/>
                <a:gd name="T6" fmla="*/ 13 w 17"/>
                <a:gd name="T7" fmla="*/ 9 h 19"/>
                <a:gd name="T8" fmla="*/ 7 w 17"/>
                <a:gd name="T9" fmla="*/ 9 h 19"/>
                <a:gd name="T10" fmla="*/ 2 w 17"/>
                <a:gd name="T11" fmla="*/ 9 h 19"/>
                <a:gd name="T12" fmla="*/ 0 w 17"/>
                <a:gd name="T13" fmla="*/ 8 h 19"/>
                <a:gd name="T14" fmla="*/ 2 w 17"/>
                <a:gd name="T15" fmla="*/ 2 h 19"/>
                <a:gd name="T16" fmla="*/ 8 w 17"/>
                <a:gd name="T17" fmla="*/ 0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0"/>
                  </a:moveTo>
                  <a:lnTo>
                    <a:pt x="14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7" name="Freeform 479"/>
            <p:cNvSpPr>
              <a:spLocks/>
            </p:cNvSpPr>
            <p:nvPr/>
          </p:nvSpPr>
          <p:spPr bwMode="auto">
            <a:xfrm>
              <a:off x="1791" y="2438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8 w 17"/>
                <a:gd name="T3" fmla="*/ 2 h 18"/>
                <a:gd name="T4" fmla="*/ 8 w 17"/>
                <a:gd name="T5" fmla="*/ 8 h 18"/>
                <a:gd name="T6" fmla="*/ 8 w 17"/>
                <a:gd name="T7" fmla="*/ 9 h 18"/>
                <a:gd name="T8" fmla="*/ 7 w 17"/>
                <a:gd name="T9" fmla="*/ 9 h 18"/>
                <a:gd name="T10" fmla="*/ 1 w 17"/>
                <a:gd name="T11" fmla="*/ 9 h 18"/>
                <a:gd name="T12" fmla="*/ 0 w 17"/>
                <a:gd name="T13" fmla="*/ 7 h 18"/>
                <a:gd name="T14" fmla="*/ 2 w 17"/>
                <a:gd name="T15" fmla="*/ 2 h 18"/>
                <a:gd name="T16" fmla="*/ 8 w 17"/>
                <a:gd name="T17" fmla="*/ 0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0"/>
                  </a:move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7" y="17"/>
                  </a:lnTo>
                  <a:lnTo>
                    <a:pt x="1" y="14"/>
                  </a:lnTo>
                  <a:lnTo>
                    <a:pt x="0" y="7"/>
                  </a:lnTo>
                  <a:lnTo>
                    <a:pt x="2" y="2"/>
                  </a:lnTo>
                  <a:lnTo>
                    <a:pt x="8" y="0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8" name="Freeform 480"/>
            <p:cNvSpPr>
              <a:spLocks/>
            </p:cNvSpPr>
            <p:nvPr/>
          </p:nvSpPr>
          <p:spPr bwMode="auto">
            <a:xfrm>
              <a:off x="1707" y="2567"/>
              <a:ext cx="16" cy="18"/>
            </a:xfrm>
            <a:custGeom>
              <a:avLst/>
              <a:gdLst>
                <a:gd name="T0" fmla="*/ 7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7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89" name="Freeform 481"/>
            <p:cNvSpPr>
              <a:spLocks/>
            </p:cNvSpPr>
            <p:nvPr/>
          </p:nvSpPr>
          <p:spPr bwMode="auto">
            <a:xfrm>
              <a:off x="1669" y="2625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8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0" name="Freeform 482"/>
            <p:cNvSpPr>
              <a:spLocks/>
            </p:cNvSpPr>
            <p:nvPr/>
          </p:nvSpPr>
          <p:spPr bwMode="auto">
            <a:xfrm>
              <a:off x="1746" y="2526"/>
              <a:ext cx="16" cy="17"/>
            </a:xfrm>
            <a:custGeom>
              <a:avLst/>
              <a:gdLst>
                <a:gd name="T0" fmla="*/ 8 w 17"/>
                <a:gd name="T1" fmla="*/ 9 h 18"/>
                <a:gd name="T2" fmla="*/ 2 w 17"/>
                <a:gd name="T3" fmla="*/ 9 h 18"/>
                <a:gd name="T4" fmla="*/ 0 w 17"/>
                <a:gd name="T5" fmla="*/ 8 h 18"/>
                <a:gd name="T6" fmla="*/ 2 w 17"/>
                <a:gd name="T7" fmla="*/ 2 h 18"/>
                <a:gd name="T8" fmla="*/ 8 w 17"/>
                <a:gd name="T9" fmla="*/ 0 h 18"/>
                <a:gd name="T10" fmla="*/ 8 w 17"/>
                <a:gd name="T11" fmla="*/ 2 h 18"/>
                <a:gd name="T12" fmla="*/ 8 w 17"/>
                <a:gd name="T13" fmla="*/ 8 h 18"/>
                <a:gd name="T14" fmla="*/ 8 w 17"/>
                <a:gd name="T15" fmla="*/ 9 h 18"/>
                <a:gd name="T16" fmla="*/ 8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17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8" y="1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1" name="Freeform 483"/>
            <p:cNvSpPr>
              <a:spLocks/>
            </p:cNvSpPr>
            <p:nvPr/>
          </p:nvSpPr>
          <p:spPr bwMode="auto">
            <a:xfrm>
              <a:off x="1731" y="2584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2" name="Freeform 484"/>
            <p:cNvSpPr>
              <a:spLocks/>
            </p:cNvSpPr>
            <p:nvPr/>
          </p:nvSpPr>
          <p:spPr bwMode="auto">
            <a:xfrm>
              <a:off x="1696" y="2574"/>
              <a:ext cx="16" cy="18"/>
            </a:xfrm>
            <a:custGeom>
              <a:avLst/>
              <a:gdLst>
                <a:gd name="T0" fmla="*/ 7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7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3" name="Freeform 485"/>
            <p:cNvSpPr>
              <a:spLocks/>
            </p:cNvSpPr>
            <p:nvPr/>
          </p:nvSpPr>
          <p:spPr bwMode="auto">
            <a:xfrm>
              <a:off x="1734" y="2560"/>
              <a:ext cx="16" cy="17"/>
            </a:xfrm>
            <a:custGeom>
              <a:avLst/>
              <a:gdLst>
                <a:gd name="T0" fmla="*/ 8 w 17"/>
                <a:gd name="T1" fmla="*/ 9 h 18"/>
                <a:gd name="T2" fmla="*/ 2 w 17"/>
                <a:gd name="T3" fmla="*/ 9 h 18"/>
                <a:gd name="T4" fmla="*/ 0 w 17"/>
                <a:gd name="T5" fmla="*/ 8 h 18"/>
                <a:gd name="T6" fmla="*/ 2 w 17"/>
                <a:gd name="T7" fmla="*/ 2 h 18"/>
                <a:gd name="T8" fmla="*/ 8 w 17"/>
                <a:gd name="T9" fmla="*/ 0 h 18"/>
                <a:gd name="T10" fmla="*/ 8 w 17"/>
                <a:gd name="T11" fmla="*/ 2 h 18"/>
                <a:gd name="T12" fmla="*/ 8 w 17"/>
                <a:gd name="T13" fmla="*/ 8 h 18"/>
                <a:gd name="T14" fmla="*/ 8 w 17"/>
                <a:gd name="T15" fmla="*/ 9 h 18"/>
                <a:gd name="T16" fmla="*/ 8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17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8" y="1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4" name="Freeform 486"/>
            <p:cNvSpPr>
              <a:spLocks/>
            </p:cNvSpPr>
            <p:nvPr/>
          </p:nvSpPr>
          <p:spPr bwMode="auto">
            <a:xfrm>
              <a:off x="1688" y="2607"/>
              <a:ext cx="16" cy="17"/>
            </a:xfrm>
            <a:custGeom>
              <a:avLst/>
              <a:gdLst>
                <a:gd name="T0" fmla="*/ 7 w 17"/>
                <a:gd name="T1" fmla="*/ 9 h 18"/>
                <a:gd name="T2" fmla="*/ 2 w 17"/>
                <a:gd name="T3" fmla="*/ 9 h 18"/>
                <a:gd name="T4" fmla="*/ 0 w 17"/>
                <a:gd name="T5" fmla="*/ 8 h 18"/>
                <a:gd name="T6" fmla="*/ 2 w 17"/>
                <a:gd name="T7" fmla="*/ 2 h 18"/>
                <a:gd name="T8" fmla="*/ 8 w 17"/>
                <a:gd name="T9" fmla="*/ 0 h 18"/>
                <a:gd name="T10" fmla="*/ 8 w 17"/>
                <a:gd name="T11" fmla="*/ 2 h 18"/>
                <a:gd name="T12" fmla="*/ 8 w 17"/>
                <a:gd name="T13" fmla="*/ 8 h 18"/>
                <a:gd name="T14" fmla="*/ 8 w 17"/>
                <a:gd name="T15" fmla="*/ 9 h 18"/>
                <a:gd name="T16" fmla="*/ 7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7" y="17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7" y="1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5" name="Freeform 487"/>
            <p:cNvSpPr>
              <a:spLocks/>
            </p:cNvSpPr>
            <p:nvPr/>
          </p:nvSpPr>
          <p:spPr bwMode="auto">
            <a:xfrm>
              <a:off x="1703" y="2548"/>
              <a:ext cx="16" cy="17"/>
            </a:xfrm>
            <a:custGeom>
              <a:avLst/>
              <a:gdLst>
                <a:gd name="T0" fmla="*/ 8 w 17"/>
                <a:gd name="T1" fmla="*/ 9 h 18"/>
                <a:gd name="T2" fmla="*/ 2 w 17"/>
                <a:gd name="T3" fmla="*/ 9 h 18"/>
                <a:gd name="T4" fmla="*/ 0 w 17"/>
                <a:gd name="T5" fmla="*/ 8 h 18"/>
                <a:gd name="T6" fmla="*/ 2 w 17"/>
                <a:gd name="T7" fmla="*/ 2 h 18"/>
                <a:gd name="T8" fmla="*/ 8 w 17"/>
                <a:gd name="T9" fmla="*/ 0 h 18"/>
                <a:gd name="T10" fmla="*/ 8 w 17"/>
                <a:gd name="T11" fmla="*/ 2 h 18"/>
                <a:gd name="T12" fmla="*/ 8 w 17"/>
                <a:gd name="T13" fmla="*/ 8 h 18"/>
                <a:gd name="T14" fmla="*/ 8 w 17"/>
                <a:gd name="T15" fmla="*/ 9 h 18"/>
                <a:gd name="T16" fmla="*/ 8 w 17"/>
                <a:gd name="T17" fmla="*/ 9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8"/>
                <a:gd name="T29" fmla="*/ 17 w 17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8">
                  <a:moveTo>
                    <a:pt x="8" y="17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8"/>
                  </a:lnTo>
                  <a:lnTo>
                    <a:pt x="13" y="14"/>
                  </a:lnTo>
                  <a:lnTo>
                    <a:pt x="8" y="1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6" name="Freeform 488"/>
            <p:cNvSpPr>
              <a:spLocks/>
            </p:cNvSpPr>
            <p:nvPr/>
          </p:nvSpPr>
          <p:spPr bwMode="auto">
            <a:xfrm>
              <a:off x="1722" y="2544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3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4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3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7" name="Freeform 489"/>
            <p:cNvSpPr>
              <a:spLocks/>
            </p:cNvSpPr>
            <p:nvPr/>
          </p:nvSpPr>
          <p:spPr bwMode="auto">
            <a:xfrm>
              <a:off x="1720" y="2587"/>
              <a:ext cx="16" cy="17"/>
            </a:xfrm>
            <a:custGeom>
              <a:avLst/>
              <a:gdLst>
                <a:gd name="T0" fmla="*/ 7 w 17"/>
                <a:gd name="T1" fmla="*/ 4 h 19"/>
                <a:gd name="T2" fmla="*/ 2 w 17"/>
                <a:gd name="T3" fmla="*/ 4 h 19"/>
                <a:gd name="T4" fmla="*/ 0 w 17"/>
                <a:gd name="T5" fmla="*/ 4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4 h 19"/>
                <a:gd name="T14" fmla="*/ 8 w 17"/>
                <a:gd name="T15" fmla="*/ 4 h 19"/>
                <a:gd name="T16" fmla="*/ 7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4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8" name="Freeform 490"/>
            <p:cNvSpPr>
              <a:spLocks/>
            </p:cNvSpPr>
            <p:nvPr/>
          </p:nvSpPr>
          <p:spPr bwMode="auto">
            <a:xfrm>
              <a:off x="1704" y="2588"/>
              <a:ext cx="16" cy="17"/>
            </a:xfrm>
            <a:custGeom>
              <a:avLst/>
              <a:gdLst>
                <a:gd name="T0" fmla="*/ 7 w 17"/>
                <a:gd name="T1" fmla="*/ 4 h 19"/>
                <a:gd name="T2" fmla="*/ 2 w 17"/>
                <a:gd name="T3" fmla="*/ 4 h 19"/>
                <a:gd name="T4" fmla="*/ 0 w 17"/>
                <a:gd name="T5" fmla="*/ 4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4 h 19"/>
                <a:gd name="T14" fmla="*/ 8 w 17"/>
                <a:gd name="T15" fmla="*/ 4 h 19"/>
                <a:gd name="T16" fmla="*/ 7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099" name="Freeform 491"/>
            <p:cNvSpPr>
              <a:spLocks/>
            </p:cNvSpPr>
            <p:nvPr/>
          </p:nvSpPr>
          <p:spPr bwMode="auto">
            <a:xfrm>
              <a:off x="1654" y="2659"/>
              <a:ext cx="16" cy="18"/>
            </a:xfrm>
            <a:custGeom>
              <a:avLst/>
              <a:gdLst>
                <a:gd name="T0" fmla="*/ 7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7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0" name="Freeform 492"/>
            <p:cNvSpPr>
              <a:spLocks/>
            </p:cNvSpPr>
            <p:nvPr/>
          </p:nvSpPr>
          <p:spPr bwMode="auto">
            <a:xfrm>
              <a:off x="1615" y="2717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1" name="Freeform 493"/>
            <p:cNvSpPr>
              <a:spLocks/>
            </p:cNvSpPr>
            <p:nvPr/>
          </p:nvSpPr>
          <p:spPr bwMode="auto">
            <a:xfrm>
              <a:off x="1692" y="2618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2" name="Freeform 494"/>
            <p:cNvSpPr>
              <a:spLocks/>
            </p:cNvSpPr>
            <p:nvPr/>
          </p:nvSpPr>
          <p:spPr bwMode="auto">
            <a:xfrm>
              <a:off x="1678" y="2676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3" name="Freeform 495"/>
            <p:cNvSpPr>
              <a:spLocks/>
            </p:cNvSpPr>
            <p:nvPr/>
          </p:nvSpPr>
          <p:spPr bwMode="auto">
            <a:xfrm>
              <a:off x="1641" y="2666"/>
              <a:ext cx="16" cy="18"/>
            </a:xfrm>
            <a:custGeom>
              <a:avLst/>
              <a:gdLst>
                <a:gd name="T0" fmla="*/ 7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7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4" name="Freeform 496"/>
            <p:cNvSpPr>
              <a:spLocks/>
            </p:cNvSpPr>
            <p:nvPr/>
          </p:nvSpPr>
          <p:spPr bwMode="auto">
            <a:xfrm>
              <a:off x="1680" y="2652"/>
              <a:ext cx="17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9 h 19"/>
                <a:gd name="T6" fmla="*/ 2 w 17"/>
                <a:gd name="T7" fmla="*/ 2 h 19"/>
                <a:gd name="T8" fmla="*/ 8 w 17"/>
                <a:gd name="T9" fmla="*/ 0 h 19"/>
                <a:gd name="T10" fmla="*/ 13 w 17"/>
                <a:gd name="T11" fmla="*/ 2 h 19"/>
                <a:gd name="T12" fmla="*/ 16 w 17"/>
                <a:gd name="T13" fmla="*/ 9 h 19"/>
                <a:gd name="T14" fmla="*/ 13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5" name="Freeform 497"/>
            <p:cNvSpPr>
              <a:spLocks/>
            </p:cNvSpPr>
            <p:nvPr/>
          </p:nvSpPr>
          <p:spPr bwMode="auto">
            <a:xfrm>
              <a:off x="1635" y="2699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6" name="Freeform 498"/>
            <p:cNvSpPr>
              <a:spLocks/>
            </p:cNvSpPr>
            <p:nvPr/>
          </p:nvSpPr>
          <p:spPr bwMode="auto">
            <a:xfrm>
              <a:off x="1650" y="2640"/>
              <a:ext cx="16" cy="18"/>
            </a:xfrm>
            <a:custGeom>
              <a:avLst/>
              <a:gdLst>
                <a:gd name="T0" fmla="*/ 8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8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7" name="Freeform 499"/>
            <p:cNvSpPr>
              <a:spLocks/>
            </p:cNvSpPr>
            <p:nvPr/>
          </p:nvSpPr>
          <p:spPr bwMode="auto">
            <a:xfrm>
              <a:off x="1670" y="2637"/>
              <a:ext cx="16" cy="17"/>
            </a:xfrm>
            <a:custGeom>
              <a:avLst/>
              <a:gdLst>
                <a:gd name="T0" fmla="*/ 8 w 17"/>
                <a:gd name="T1" fmla="*/ 4 h 19"/>
                <a:gd name="T2" fmla="*/ 2 w 17"/>
                <a:gd name="T3" fmla="*/ 4 h 19"/>
                <a:gd name="T4" fmla="*/ 0 w 17"/>
                <a:gd name="T5" fmla="*/ 4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3 h 19"/>
                <a:gd name="T12" fmla="*/ 8 w 17"/>
                <a:gd name="T13" fmla="*/ 4 h 19"/>
                <a:gd name="T14" fmla="*/ 8 w 17"/>
                <a:gd name="T15" fmla="*/ 4 h 19"/>
                <a:gd name="T16" fmla="*/ 8 w 17"/>
                <a:gd name="T17" fmla="*/ 4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8" y="18"/>
                  </a:moveTo>
                  <a:lnTo>
                    <a:pt x="2" y="14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3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8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8" name="Freeform 500"/>
            <p:cNvSpPr>
              <a:spLocks/>
            </p:cNvSpPr>
            <p:nvPr/>
          </p:nvSpPr>
          <p:spPr bwMode="auto">
            <a:xfrm>
              <a:off x="1666" y="2678"/>
              <a:ext cx="16" cy="19"/>
            </a:xfrm>
            <a:custGeom>
              <a:avLst/>
              <a:gdLst>
                <a:gd name="T0" fmla="*/ 7 w 17"/>
                <a:gd name="T1" fmla="*/ 10 h 20"/>
                <a:gd name="T2" fmla="*/ 2 w 17"/>
                <a:gd name="T3" fmla="*/ 10 h 20"/>
                <a:gd name="T4" fmla="*/ 0 w 17"/>
                <a:gd name="T5" fmla="*/ 9 h 20"/>
                <a:gd name="T6" fmla="*/ 2 w 17"/>
                <a:gd name="T7" fmla="*/ 2 h 20"/>
                <a:gd name="T8" fmla="*/ 8 w 17"/>
                <a:gd name="T9" fmla="*/ 0 h 20"/>
                <a:gd name="T10" fmla="*/ 8 w 17"/>
                <a:gd name="T11" fmla="*/ 2 h 20"/>
                <a:gd name="T12" fmla="*/ 8 w 17"/>
                <a:gd name="T13" fmla="*/ 9 h 20"/>
                <a:gd name="T14" fmla="*/ 8 w 17"/>
                <a:gd name="T15" fmla="*/ 10 h 20"/>
                <a:gd name="T16" fmla="*/ 7 w 1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0"/>
                <a:gd name="T29" fmla="*/ 17 w 1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0">
                  <a:moveTo>
                    <a:pt x="7" y="19"/>
                  </a:moveTo>
                  <a:lnTo>
                    <a:pt x="2" y="16"/>
                  </a:lnTo>
                  <a:lnTo>
                    <a:pt x="0" y="9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6"/>
                  </a:lnTo>
                  <a:lnTo>
                    <a:pt x="7" y="19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09" name="Freeform 501"/>
            <p:cNvSpPr>
              <a:spLocks/>
            </p:cNvSpPr>
            <p:nvPr/>
          </p:nvSpPr>
          <p:spPr bwMode="auto">
            <a:xfrm>
              <a:off x="1650" y="2680"/>
              <a:ext cx="16" cy="18"/>
            </a:xfrm>
            <a:custGeom>
              <a:avLst/>
              <a:gdLst>
                <a:gd name="T0" fmla="*/ 7 w 17"/>
                <a:gd name="T1" fmla="*/ 9 h 19"/>
                <a:gd name="T2" fmla="*/ 2 w 17"/>
                <a:gd name="T3" fmla="*/ 9 h 19"/>
                <a:gd name="T4" fmla="*/ 0 w 17"/>
                <a:gd name="T5" fmla="*/ 8 h 19"/>
                <a:gd name="T6" fmla="*/ 2 w 17"/>
                <a:gd name="T7" fmla="*/ 2 h 19"/>
                <a:gd name="T8" fmla="*/ 8 w 17"/>
                <a:gd name="T9" fmla="*/ 0 h 19"/>
                <a:gd name="T10" fmla="*/ 8 w 17"/>
                <a:gd name="T11" fmla="*/ 2 h 19"/>
                <a:gd name="T12" fmla="*/ 8 w 17"/>
                <a:gd name="T13" fmla="*/ 9 h 19"/>
                <a:gd name="T14" fmla="*/ 8 w 17"/>
                <a:gd name="T15" fmla="*/ 9 h 19"/>
                <a:gd name="T16" fmla="*/ 7 w 17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19"/>
                <a:gd name="T29" fmla="*/ 17 w 17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19">
                  <a:moveTo>
                    <a:pt x="7" y="18"/>
                  </a:moveTo>
                  <a:lnTo>
                    <a:pt x="2" y="15"/>
                  </a:lnTo>
                  <a:lnTo>
                    <a:pt x="0" y="8"/>
                  </a:lnTo>
                  <a:lnTo>
                    <a:pt x="2" y="2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6" y="9"/>
                  </a:lnTo>
                  <a:lnTo>
                    <a:pt x="13" y="15"/>
                  </a:lnTo>
                  <a:lnTo>
                    <a:pt x="7" y="1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0" name="Freeform 502"/>
            <p:cNvSpPr>
              <a:spLocks/>
            </p:cNvSpPr>
            <p:nvPr/>
          </p:nvSpPr>
          <p:spPr bwMode="auto">
            <a:xfrm>
              <a:off x="1513" y="2416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1" name="Freeform 503"/>
            <p:cNvSpPr>
              <a:spLocks/>
            </p:cNvSpPr>
            <p:nvPr/>
          </p:nvSpPr>
          <p:spPr bwMode="auto">
            <a:xfrm>
              <a:off x="1492" y="2449"/>
              <a:ext cx="17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8 h 17"/>
                <a:gd name="T4" fmla="*/ 7 w 17"/>
                <a:gd name="T5" fmla="*/ 0 h 17"/>
                <a:gd name="T6" fmla="*/ 16 w 17"/>
                <a:gd name="T7" fmla="*/ 8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2" name="Freeform 504"/>
            <p:cNvSpPr>
              <a:spLocks/>
            </p:cNvSpPr>
            <p:nvPr/>
          </p:nvSpPr>
          <p:spPr bwMode="auto">
            <a:xfrm>
              <a:off x="1534" y="239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3" name="Freeform 505"/>
            <p:cNvSpPr>
              <a:spLocks/>
            </p:cNvSpPr>
            <p:nvPr/>
          </p:nvSpPr>
          <p:spPr bwMode="auto">
            <a:xfrm>
              <a:off x="1527" y="242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4" name="Freeform 506"/>
            <p:cNvSpPr>
              <a:spLocks/>
            </p:cNvSpPr>
            <p:nvPr/>
          </p:nvSpPr>
          <p:spPr bwMode="auto">
            <a:xfrm>
              <a:off x="1507" y="2420"/>
              <a:ext cx="16" cy="17"/>
            </a:xfrm>
            <a:custGeom>
              <a:avLst/>
              <a:gdLst>
                <a:gd name="T0" fmla="*/ 8 w 17"/>
                <a:gd name="T1" fmla="*/ 16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5" name="Freeform 507"/>
            <p:cNvSpPr>
              <a:spLocks/>
            </p:cNvSpPr>
            <p:nvPr/>
          </p:nvSpPr>
          <p:spPr bwMode="auto">
            <a:xfrm>
              <a:off x="1529" y="241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6" name="Freeform 508"/>
            <p:cNvSpPr>
              <a:spLocks/>
            </p:cNvSpPr>
            <p:nvPr/>
          </p:nvSpPr>
          <p:spPr bwMode="auto">
            <a:xfrm>
              <a:off x="1503" y="243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7" name="Freeform 509"/>
            <p:cNvSpPr>
              <a:spLocks/>
            </p:cNvSpPr>
            <p:nvPr/>
          </p:nvSpPr>
          <p:spPr bwMode="auto">
            <a:xfrm>
              <a:off x="1510" y="2404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8" name="Freeform 510"/>
            <p:cNvSpPr>
              <a:spLocks/>
            </p:cNvSpPr>
            <p:nvPr/>
          </p:nvSpPr>
          <p:spPr bwMode="auto">
            <a:xfrm>
              <a:off x="1523" y="240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19" name="Freeform 511"/>
            <p:cNvSpPr>
              <a:spLocks/>
            </p:cNvSpPr>
            <p:nvPr/>
          </p:nvSpPr>
          <p:spPr bwMode="auto">
            <a:xfrm>
              <a:off x="1521" y="2427"/>
              <a:ext cx="16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8 h 17"/>
                <a:gd name="T4" fmla="*/ 7 w 17"/>
                <a:gd name="T5" fmla="*/ 0 h 17"/>
                <a:gd name="T6" fmla="*/ 8 w 17"/>
                <a:gd name="T7" fmla="*/ 8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0" name="Freeform 512"/>
            <p:cNvSpPr>
              <a:spLocks/>
            </p:cNvSpPr>
            <p:nvPr/>
          </p:nvSpPr>
          <p:spPr bwMode="auto">
            <a:xfrm>
              <a:off x="1511" y="2427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1" name="Freeform 513"/>
            <p:cNvSpPr>
              <a:spLocks/>
            </p:cNvSpPr>
            <p:nvPr/>
          </p:nvSpPr>
          <p:spPr bwMode="auto">
            <a:xfrm>
              <a:off x="1532" y="2358"/>
              <a:ext cx="16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7 h 17"/>
                <a:gd name="T4" fmla="*/ 7 w 17"/>
                <a:gd name="T5" fmla="*/ 0 h 17"/>
                <a:gd name="T6" fmla="*/ 8 w 17"/>
                <a:gd name="T7" fmla="*/ 7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16" y="7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2" name="Freeform 514"/>
            <p:cNvSpPr>
              <a:spLocks/>
            </p:cNvSpPr>
            <p:nvPr/>
          </p:nvSpPr>
          <p:spPr bwMode="auto">
            <a:xfrm>
              <a:off x="1510" y="239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3" name="Freeform 515"/>
            <p:cNvSpPr>
              <a:spLocks/>
            </p:cNvSpPr>
            <p:nvPr/>
          </p:nvSpPr>
          <p:spPr bwMode="auto">
            <a:xfrm>
              <a:off x="1553" y="233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4" name="Freeform 516"/>
            <p:cNvSpPr>
              <a:spLocks/>
            </p:cNvSpPr>
            <p:nvPr/>
          </p:nvSpPr>
          <p:spPr bwMode="auto">
            <a:xfrm>
              <a:off x="1545" y="236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5" name="Freeform 517"/>
            <p:cNvSpPr>
              <a:spLocks/>
            </p:cNvSpPr>
            <p:nvPr/>
          </p:nvSpPr>
          <p:spPr bwMode="auto">
            <a:xfrm>
              <a:off x="1525" y="236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6" name="Freeform 518"/>
            <p:cNvSpPr>
              <a:spLocks/>
            </p:cNvSpPr>
            <p:nvPr/>
          </p:nvSpPr>
          <p:spPr bwMode="auto">
            <a:xfrm>
              <a:off x="1547" y="2353"/>
              <a:ext cx="17" cy="17"/>
            </a:xfrm>
            <a:custGeom>
              <a:avLst/>
              <a:gdLst>
                <a:gd name="T0" fmla="*/ 8 w 17"/>
                <a:gd name="T1" fmla="*/ 16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7" name="Freeform 519"/>
            <p:cNvSpPr>
              <a:spLocks/>
            </p:cNvSpPr>
            <p:nvPr/>
          </p:nvSpPr>
          <p:spPr bwMode="auto">
            <a:xfrm>
              <a:off x="1522" y="238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8" name="Freeform 520"/>
            <p:cNvSpPr>
              <a:spLocks/>
            </p:cNvSpPr>
            <p:nvPr/>
          </p:nvSpPr>
          <p:spPr bwMode="auto">
            <a:xfrm>
              <a:off x="1529" y="2348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29" name="Freeform 521"/>
            <p:cNvSpPr>
              <a:spLocks/>
            </p:cNvSpPr>
            <p:nvPr/>
          </p:nvSpPr>
          <p:spPr bwMode="auto">
            <a:xfrm>
              <a:off x="1540" y="234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0" name="Freeform 522"/>
            <p:cNvSpPr>
              <a:spLocks/>
            </p:cNvSpPr>
            <p:nvPr/>
          </p:nvSpPr>
          <p:spPr bwMode="auto">
            <a:xfrm>
              <a:off x="1539" y="236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1" name="Freeform 523"/>
            <p:cNvSpPr>
              <a:spLocks/>
            </p:cNvSpPr>
            <p:nvPr/>
          </p:nvSpPr>
          <p:spPr bwMode="auto">
            <a:xfrm>
              <a:off x="1530" y="2370"/>
              <a:ext cx="17" cy="17"/>
            </a:xfrm>
            <a:custGeom>
              <a:avLst/>
              <a:gdLst>
                <a:gd name="T0" fmla="*/ 8 w 17"/>
                <a:gd name="T1" fmla="*/ 16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2" name="Freeform 524"/>
            <p:cNvSpPr>
              <a:spLocks/>
            </p:cNvSpPr>
            <p:nvPr/>
          </p:nvSpPr>
          <p:spPr bwMode="auto">
            <a:xfrm>
              <a:off x="1392" y="259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3" name="Freeform 525"/>
            <p:cNvSpPr>
              <a:spLocks/>
            </p:cNvSpPr>
            <p:nvPr/>
          </p:nvSpPr>
          <p:spPr bwMode="auto">
            <a:xfrm>
              <a:off x="1372" y="262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4" name="Freeform 526"/>
            <p:cNvSpPr>
              <a:spLocks/>
            </p:cNvSpPr>
            <p:nvPr/>
          </p:nvSpPr>
          <p:spPr bwMode="auto">
            <a:xfrm>
              <a:off x="1415" y="257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5" name="Freeform 527"/>
            <p:cNvSpPr>
              <a:spLocks/>
            </p:cNvSpPr>
            <p:nvPr/>
          </p:nvSpPr>
          <p:spPr bwMode="auto">
            <a:xfrm>
              <a:off x="1407" y="260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6" name="Freeform 528"/>
            <p:cNvSpPr>
              <a:spLocks/>
            </p:cNvSpPr>
            <p:nvPr/>
          </p:nvSpPr>
          <p:spPr bwMode="auto">
            <a:xfrm>
              <a:off x="1386" y="259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7" name="Freeform 529"/>
            <p:cNvSpPr>
              <a:spLocks/>
            </p:cNvSpPr>
            <p:nvPr/>
          </p:nvSpPr>
          <p:spPr bwMode="auto">
            <a:xfrm>
              <a:off x="1407" y="258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8" name="Freeform 530"/>
            <p:cNvSpPr>
              <a:spLocks/>
            </p:cNvSpPr>
            <p:nvPr/>
          </p:nvSpPr>
          <p:spPr bwMode="auto">
            <a:xfrm>
              <a:off x="1381" y="2616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16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39" name="Freeform 531"/>
            <p:cNvSpPr>
              <a:spLocks/>
            </p:cNvSpPr>
            <p:nvPr/>
          </p:nvSpPr>
          <p:spPr bwMode="auto">
            <a:xfrm>
              <a:off x="1390" y="258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0" name="Freeform 532"/>
            <p:cNvSpPr>
              <a:spLocks/>
            </p:cNvSpPr>
            <p:nvPr/>
          </p:nvSpPr>
          <p:spPr bwMode="auto">
            <a:xfrm>
              <a:off x="1402" y="2580"/>
              <a:ext cx="16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8 h 17"/>
                <a:gd name="T4" fmla="*/ 7 w 17"/>
                <a:gd name="T5" fmla="*/ 0 h 17"/>
                <a:gd name="T6" fmla="*/ 8 w 17"/>
                <a:gd name="T7" fmla="*/ 8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1" name="Freeform 533"/>
            <p:cNvSpPr>
              <a:spLocks/>
            </p:cNvSpPr>
            <p:nvPr/>
          </p:nvSpPr>
          <p:spPr bwMode="auto">
            <a:xfrm>
              <a:off x="1400" y="2604"/>
              <a:ext cx="16" cy="17"/>
            </a:xfrm>
            <a:custGeom>
              <a:avLst/>
              <a:gdLst>
                <a:gd name="T0" fmla="*/ 8 w 17"/>
                <a:gd name="T1" fmla="*/ 16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2" name="Freeform 534"/>
            <p:cNvSpPr>
              <a:spLocks/>
            </p:cNvSpPr>
            <p:nvPr/>
          </p:nvSpPr>
          <p:spPr bwMode="auto">
            <a:xfrm>
              <a:off x="1391" y="260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3" name="Freeform 535"/>
            <p:cNvSpPr>
              <a:spLocks/>
            </p:cNvSpPr>
            <p:nvPr/>
          </p:nvSpPr>
          <p:spPr bwMode="auto">
            <a:xfrm>
              <a:off x="1374" y="264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4" name="Freeform 536"/>
            <p:cNvSpPr>
              <a:spLocks/>
            </p:cNvSpPr>
            <p:nvPr/>
          </p:nvSpPr>
          <p:spPr bwMode="auto">
            <a:xfrm>
              <a:off x="1352" y="267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5" name="Freeform 537"/>
            <p:cNvSpPr>
              <a:spLocks/>
            </p:cNvSpPr>
            <p:nvPr/>
          </p:nvSpPr>
          <p:spPr bwMode="auto">
            <a:xfrm>
              <a:off x="1396" y="262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6" name="Freeform 538"/>
            <p:cNvSpPr>
              <a:spLocks/>
            </p:cNvSpPr>
            <p:nvPr/>
          </p:nvSpPr>
          <p:spPr bwMode="auto">
            <a:xfrm>
              <a:off x="1387" y="265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7" name="Freeform 539"/>
            <p:cNvSpPr>
              <a:spLocks/>
            </p:cNvSpPr>
            <p:nvPr/>
          </p:nvSpPr>
          <p:spPr bwMode="auto">
            <a:xfrm>
              <a:off x="1366" y="264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8" name="Freeform 540"/>
            <p:cNvSpPr>
              <a:spLocks/>
            </p:cNvSpPr>
            <p:nvPr/>
          </p:nvSpPr>
          <p:spPr bwMode="auto">
            <a:xfrm>
              <a:off x="1388" y="2640"/>
              <a:ext cx="16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7 h 17"/>
                <a:gd name="T4" fmla="*/ 7 w 17"/>
                <a:gd name="T5" fmla="*/ 0 h 17"/>
                <a:gd name="T6" fmla="*/ 8 w 17"/>
                <a:gd name="T7" fmla="*/ 7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7"/>
                  </a:lnTo>
                  <a:lnTo>
                    <a:pt x="7" y="0"/>
                  </a:lnTo>
                  <a:lnTo>
                    <a:pt x="16" y="7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49" name="Freeform 541"/>
            <p:cNvSpPr>
              <a:spLocks/>
            </p:cNvSpPr>
            <p:nvPr/>
          </p:nvSpPr>
          <p:spPr bwMode="auto">
            <a:xfrm>
              <a:off x="1363" y="266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0" name="Freeform 542"/>
            <p:cNvSpPr>
              <a:spLocks/>
            </p:cNvSpPr>
            <p:nvPr/>
          </p:nvSpPr>
          <p:spPr bwMode="auto">
            <a:xfrm>
              <a:off x="1372" y="263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1" name="Freeform 543"/>
            <p:cNvSpPr>
              <a:spLocks/>
            </p:cNvSpPr>
            <p:nvPr/>
          </p:nvSpPr>
          <p:spPr bwMode="auto">
            <a:xfrm>
              <a:off x="1381" y="2632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2" name="Freeform 544"/>
            <p:cNvSpPr>
              <a:spLocks/>
            </p:cNvSpPr>
            <p:nvPr/>
          </p:nvSpPr>
          <p:spPr bwMode="auto">
            <a:xfrm>
              <a:off x="1381" y="2654"/>
              <a:ext cx="17" cy="17"/>
            </a:xfrm>
            <a:custGeom>
              <a:avLst/>
              <a:gdLst>
                <a:gd name="T0" fmla="*/ 8 w 17"/>
                <a:gd name="T1" fmla="*/ 16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16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3" name="Freeform 545"/>
            <p:cNvSpPr>
              <a:spLocks/>
            </p:cNvSpPr>
            <p:nvPr/>
          </p:nvSpPr>
          <p:spPr bwMode="auto">
            <a:xfrm>
              <a:off x="1372" y="2656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4" name="Freeform 546"/>
            <p:cNvSpPr>
              <a:spLocks/>
            </p:cNvSpPr>
            <p:nvPr/>
          </p:nvSpPr>
          <p:spPr bwMode="auto">
            <a:xfrm>
              <a:off x="1096" y="280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5" name="Freeform 547"/>
            <p:cNvSpPr>
              <a:spLocks/>
            </p:cNvSpPr>
            <p:nvPr/>
          </p:nvSpPr>
          <p:spPr bwMode="auto">
            <a:xfrm>
              <a:off x="1247" y="231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6" name="Freeform 548"/>
            <p:cNvSpPr>
              <a:spLocks/>
            </p:cNvSpPr>
            <p:nvPr/>
          </p:nvSpPr>
          <p:spPr bwMode="auto">
            <a:xfrm>
              <a:off x="1234" y="2353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6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7" name="Freeform 549"/>
            <p:cNvSpPr>
              <a:spLocks/>
            </p:cNvSpPr>
            <p:nvPr/>
          </p:nvSpPr>
          <p:spPr bwMode="auto">
            <a:xfrm>
              <a:off x="1263" y="228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9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8" name="Freeform 550"/>
            <p:cNvSpPr>
              <a:spLocks/>
            </p:cNvSpPr>
            <p:nvPr/>
          </p:nvSpPr>
          <p:spPr bwMode="auto">
            <a:xfrm>
              <a:off x="1262" y="231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6 w 17"/>
                <a:gd name="T5" fmla="*/ 0 h 17"/>
                <a:gd name="T6" fmla="*/ 8 w 17"/>
                <a:gd name="T7" fmla="*/ 6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16" y="6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59" name="Freeform 551"/>
            <p:cNvSpPr>
              <a:spLocks/>
            </p:cNvSpPr>
            <p:nvPr/>
          </p:nvSpPr>
          <p:spPr bwMode="auto">
            <a:xfrm>
              <a:off x="1242" y="232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9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0" name="Freeform 552"/>
            <p:cNvSpPr>
              <a:spLocks/>
            </p:cNvSpPr>
            <p:nvPr/>
          </p:nvSpPr>
          <p:spPr bwMode="auto">
            <a:xfrm>
              <a:off x="1260" y="230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9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1" name="Freeform 553"/>
            <p:cNvSpPr>
              <a:spLocks/>
            </p:cNvSpPr>
            <p:nvPr/>
          </p:nvSpPr>
          <p:spPr bwMode="auto">
            <a:xfrm>
              <a:off x="1242" y="233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6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2" name="Freeform 554"/>
            <p:cNvSpPr>
              <a:spLocks/>
            </p:cNvSpPr>
            <p:nvPr/>
          </p:nvSpPr>
          <p:spPr bwMode="auto">
            <a:xfrm>
              <a:off x="1244" y="2304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9"/>
                  </a:lnTo>
                  <a:lnTo>
                    <a:pt x="5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3" name="Freeform 555"/>
            <p:cNvSpPr>
              <a:spLocks/>
            </p:cNvSpPr>
            <p:nvPr/>
          </p:nvSpPr>
          <p:spPr bwMode="auto">
            <a:xfrm>
              <a:off x="1252" y="2299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6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6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4" name="Freeform 556"/>
            <p:cNvSpPr>
              <a:spLocks/>
            </p:cNvSpPr>
            <p:nvPr/>
          </p:nvSpPr>
          <p:spPr bwMode="auto">
            <a:xfrm>
              <a:off x="1256" y="232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8 w 17"/>
                <a:gd name="T7" fmla="*/ 5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10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5" name="Freeform 557"/>
            <p:cNvSpPr>
              <a:spLocks/>
            </p:cNvSpPr>
            <p:nvPr/>
          </p:nvSpPr>
          <p:spPr bwMode="auto">
            <a:xfrm>
              <a:off x="1248" y="2325"/>
              <a:ext cx="17" cy="16"/>
            </a:xfrm>
            <a:custGeom>
              <a:avLst/>
              <a:gdLst>
                <a:gd name="T0" fmla="*/ 9 w 17"/>
                <a:gd name="T1" fmla="*/ 8 h 17"/>
                <a:gd name="T2" fmla="*/ 0 w 17"/>
                <a:gd name="T3" fmla="*/ 8 h 17"/>
                <a:gd name="T4" fmla="*/ 5 w 17"/>
                <a:gd name="T5" fmla="*/ 0 h 17"/>
                <a:gd name="T6" fmla="*/ 16 w 17"/>
                <a:gd name="T7" fmla="*/ 5 h 17"/>
                <a:gd name="T8" fmla="*/ 9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9" y="16"/>
                  </a:moveTo>
                  <a:lnTo>
                    <a:pt x="0" y="10"/>
                  </a:lnTo>
                  <a:lnTo>
                    <a:pt x="5" y="0"/>
                  </a:lnTo>
                  <a:lnTo>
                    <a:pt x="16" y="5"/>
                  </a:lnTo>
                  <a:lnTo>
                    <a:pt x="9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6" name="Freeform 558"/>
            <p:cNvSpPr>
              <a:spLocks/>
            </p:cNvSpPr>
            <p:nvPr/>
          </p:nvSpPr>
          <p:spPr bwMode="auto">
            <a:xfrm>
              <a:off x="1074" y="284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7" name="Freeform 559"/>
            <p:cNvSpPr>
              <a:spLocks/>
            </p:cNvSpPr>
            <p:nvPr/>
          </p:nvSpPr>
          <p:spPr bwMode="auto">
            <a:xfrm>
              <a:off x="1117" y="2785"/>
              <a:ext cx="17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16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8" name="Freeform 560"/>
            <p:cNvSpPr>
              <a:spLocks/>
            </p:cNvSpPr>
            <p:nvPr/>
          </p:nvSpPr>
          <p:spPr bwMode="auto">
            <a:xfrm>
              <a:off x="1108" y="2818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69" name="Freeform 561"/>
            <p:cNvSpPr>
              <a:spLocks/>
            </p:cNvSpPr>
            <p:nvPr/>
          </p:nvSpPr>
          <p:spPr bwMode="auto">
            <a:xfrm>
              <a:off x="1088" y="2812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0" name="Freeform 562"/>
            <p:cNvSpPr>
              <a:spLocks/>
            </p:cNvSpPr>
            <p:nvPr/>
          </p:nvSpPr>
          <p:spPr bwMode="auto">
            <a:xfrm>
              <a:off x="1110" y="2805"/>
              <a:ext cx="16" cy="16"/>
            </a:xfrm>
            <a:custGeom>
              <a:avLst/>
              <a:gdLst>
                <a:gd name="T0" fmla="*/ 7 w 17"/>
                <a:gd name="T1" fmla="*/ 8 h 17"/>
                <a:gd name="T2" fmla="*/ 0 w 17"/>
                <a:gd name="T3" fmla="*/ 8 h 17"/>
                <a:gd name="T4" fmla="*/ 7 w 17"/>
                <a:gd name="T5" fmla="*/ 0 h 17"/>
                <a:gd name="T6" fmla="*/ 8 w 17"/>
                <a:gd name="T7" fmla="*/ 8 h 17"/>
                <a:gd name="T8" fmla="*/ 7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7" y="16"/>
                  </a:moveTo>
                  <a:lnTo>
                    <a:pt x="0" y="8"/>
                  </a:ln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1" name="Freeform 563"/>
            <p:cNvSpPr>
              <a:spLocks/>
            </p:cNvSpPr>
            <p:nvPr/>
          </p:nvSpPr>
          <p:spPr bwMode="auto">
            <a:xfrm>
              <a:off x="1084" y="2831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2" name="Freeform 564"/>
            <p:cNvSpPr>
              <a:spLocks/>
            </p:cNvSpPr>
            <p:nvPr/>
          </p:nvSpPr>
          <p:spPr bwMode="auto">
            <a:xfrm>
              <a:off x="1093" y="2797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3" name="Freeform 565"/>
            <p:cNvSpPr>
              <a:spLocks/>
            </p:cNvSpPr>
            <p:nvPr/>
          </p:nvSpPr>
          <p:spPr bwMode="auto">
            <a:xfrm>
              <a:off x="1103" y="2795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4" name="Freeform 566"/>
            <p:cNvSpPr>
              <a:spLocks/>
            </p:cNvSpPr>
            <p:nvPr/>
          </p:nvSpPr>
          <p:spPr bwMode="auto">
            <a:xfrm>
              <a:off x="1103" y="282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7 h 17"/>
                <a:gd name="T4" fmla="*/ 8 w 17"/>
                <a:gd name="T5" fmla="*/ 0 h 17"/>
                <a:gd name="T6" fmla="*/ 8 w 17"/>
                <a:gd name="T7" fmla="*/ 7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7"/>
                  </a:lnTo>
                  <a:lnTo>
                    <a:pt x="8" y="0"/>
                  </a:lnTo>
                  <a:lnTo>
                    <a:pt x="16" y="7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5" name="Freeform 567"/>
            <p:cNvSpPr>
              <a:spLocks/>
            </p:cNvSpPr>
            <p:nvPr/>
          </p:nvSpPr>
          <p:spPr bwMode="auto">
            <a:xfrm>
              <a:off x="1093" y="2820"/>
              <a:ext cx="16" cy="16"/>
            </a:xfrm>
            <a:custGeom>
              <a:avLst/>
              <a:gdLst>
                <a:gd name="T0" fmla="*/ 8 w 17"/>
                <a:gd name="T1" fmla="*/ 8 h 17"/>
                <a:gd name="T2" fmla="*/ 0 w 17"/>
                <a:gd name="T3" fmla="*/ 8 h 17"/>
                <a:gd name="T4" fmla="*/ 8 w 17"/>
                <a:gd name="T5" fmla="*/ 0 h 17"/>
                <a:gd name="T6" fmla="*/ 8 w 17"/>
                <a:gd name="T7" fmla="*/ 8 h 17"/>
                <a:gd name="T8" fmla="*/ 8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8" y="16"/>
                  </a:moveTo>
                  <a:lnTo>
                    <a:pt x="0" y="8"/>
                  </a:ln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6" name="Freeform 568"/>
            <p:cNvSpPr>
              <a:spLocks/>
            </p:cNvSpPr>
            <p:nvPr/>
          </p:nvSpPr>
          <p:spPr bwMode="auto">
            <a:xfrm>
              <a:off x="1067" y="2778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7" name="Freeform 569"/>
            <p:cNvSpPr>
              <a:spLocks/>
            </p:cNvSpPr>
            <p:nvPr/>
          </p:nvSpPr>
          <p:spPr bwMode="auto">
            <a:xfrm>
              <a:off x="1042" y="2752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8" name="Freeform 570"/>
            <p:cNvSpPr>
              <a:spLocks/>
            </p:cNvSpPr>
            <p:nvPr/>
          </p:nvSpPr>
          <p:spPr bwMode="auto">
            <a:xfrm>
              <a:off x="1085" y="2806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79" name="Freeform 571"/>
            <p:cNvSpPr>
              <a:spLocks/>
            </p:cNvSpPr>
            <p:nvPr/>
          </p:nvSpPr>
          <p:spPr bwMode="auto">
            <a:xfrm>
              <a:off x="1060" y="2796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0" name="Freeform 572"/>
            <p:cNvSpPr>
              <a:spLocks/>
            </p:cNvSpPr>
            <p:nvPr/>
          </p:nvSpPr>
          <p:spPr bwMode="auto">
            <a:xfrm>
              <a:off x="1063" y="2770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16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1" name="Freeform 573"/>
            <p:cNvSpPr>
              <a:spLocks/>
            </p:cNvSpPr>
            <p:nvPr/>
          </p:nvSpPr>
          <p:spPr bwMode="auto">
            <a:xfrm>
              <a:off x="1071" y="279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0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2" name="Freeform 574"/>
            <p:cNvSpPr>
              <a:spLocks/>
            </p:cNvSpPr>
            <p:nvPr/>
          </p:nvSpPr>
          <p:spPr bwMode="auto">
            <a:xfrm>
              <a:off x="1049" y="2766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0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3" name="Freeform 575"/>
            <p:cNvSpPr>
              <a:spLocks/>
            </p:cNvSpPr>
            <p:nvPr/>
          </p:nvSpPr>
          <p:spPr bwMode="auto">
            <a:xfrm>
              <a:off x="1076" y="2775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4" name="Freeform 576"/>
            <p:cNvSpPr>
              <a:spLocks/>
            </p:cNvSpPr>
            <p:nvPr/>
          </p:nvSpPr>
          <p:spPr bwMode="auto">
            <a:xfrm>
              <a:off x="1078" y="2789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5" name="Freeform 577"/>
            <p:cNvSpPr>
              <a:spLocks/>
            </p:cNvSpPr>
            <p:nvPr/>
          </p:nvSpPr>
          <p:spPr bwMode="auto">
            <a:xfrm>
              <a:off x="1059" y="2788"/>
              <a:ext cx="16" cy="17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8 w 17"/>
                <a:gd name="T7" fmla="*/ 16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8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6" name="Freeform 578"/>
            <p:cNvSpPr>
              <a:spLocks/>
            </p:cNvSpPr>
            <p:nvPr/>
          </p:nvSpPr>
          <p:spPr bwMode="auto">
            <a:xfrm>
              <a:off x="1058" y="2777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7 w 17"/>
                <a:gd name="T3" fmla="*/ 0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7" y="0"/>
                  </a:lnTo>
                  <a:lnTo>
                    <a:pt x="16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7" name="Freeform 579"/>
            <p:cNvSpPr>
              <a:spLocks/>
            </p:cNvSpPr>
            <p:nvPr/>
          </p:nvSpPr>
          <p:spPr bwMode="auto">
            <a:xfrm>
              <a:off x="1101" y="2805"/>
              <a:ext cx="16" cy="16"/>
            </a:xfrm>
            <a:custGeom>
              <a:avLst/>
              <a:gdLst>
                <a:gd name="T0" fmla="*/ 0 w 17"/>
                <a:gd name="T1" fmla="*/ 7 h 17"/>
                <a:gd name="T2" fmla="*/ 8 w 17"/>
                <a:gd name="T3" fmla="*/ 0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7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7" y="16"/>
                  </a:lnTo>
                  <a:lnTo>
                    <a:pt x="0" y="7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88" name="Freeform 580"/>
            <p:cNvSpPr>
              <a:spLocks/>
            </p:cNvSpPr>
            <p:nvPr/>
          </p:nvSpPr>
          <p:spPr bwMode="auto">
            <a:xfrm>
              <a:off x="1108" y="2818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8 h 17"/>
                <a:gd name="T6" fmla="*/ 7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8"/>
                  </a:moveTo>
                  <a:lnTo>
                    <a:pt x="8" y="0"/>
                  </a:lnTo>
                  <a:lnTo>
                    <a:pt x="16" y="8"/>
                  </a:lnTo>
                  <a:lnTo>
                    <a:pt x="7" y="16"/>
                  </a:lnTo>
                  <a:lnTo>
                    <a:pt x="0" y="8"/>
                  </a:lnTo>
                </a:path>
              </a:pathLst>
            </a:custGeom>
            <a:solidFill>
              <a:srgbClr val="FF5008"/>
            </a:solidFill>
            <a:ln w="12700" cap="rnd" cmpd="sng">
              <a:solidFill>
                <a:srgbClr val="FF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97189" name="Group 581"/>
            <p:cNvGrpSpPr>
              <a:grpSpLocks/>
            </p:cNvGrpSpPr>
            <p:nvPr/>
          </p:nvGrpSpPr>
          <p:grpSpPr bwMode="auto">
            <a:xfrm>
              <a:off x="1117" y="2824"/>
              <a:ext cx="43" cy="54"/>
              <a:chOff x="1175" y="2986"/>
              <a:chExt cx="45" cy="57"/>
            </a:xfrm>
          </p:grpSpPr>
          <p:sp>
            <p:nvSpPr>
              <p:cNvPr id="197476" name="Freeform 582"/>
              <p:cNvSpPr>
                <a:spLocks/>
              </p:cNvSpPr>
              <p:nvPr/>
            </p:nvSpPr>
            <p:spPr bwMode="auto">
              <a:xfrm>
                <a:off x="1183" y="2996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7" name="Freeform 583"/>
              <p:cNvSpPr>
                <a:spLocks/>
              </p:cNvSpPr>
              <p:nvPr/>
            </p:nvSpPr>
            <p:spPr bwMode="auto">
              <a:xfrm>
                <a:off x="1203" y="3026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8" name="Freeform 584"/>
              <p:cNvSpPr>
                <a:spLocks/>
              </p:cNvSpPr>
              <p:nvPr/>
            </p:nvSpPr>
            <p:spPr bwMode="auto">
              <a:xfrm>
                <a:off x="1176" y="3013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9" name="Freeform 585"/>
              <p:cNvSpPr>
                <a:spLocks/>
              </p:cNvSpPr>
              <p:nvPr/>
            </p:nvSpPr>
            <p:spPr bwMode="auto">
              <a:xfrm>
                <a:off x="1181" y="2986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80" name="Freeform 586"/>
              <p:cNvSpPr>
                <a:spLocks/>
              </p:cNvSpPr>
              <p:nvPr/>
            </p:nvSpPr>
            <p:spPr bwMode="auto">
              <a:xfrm>
                <a:off x="1187" y="3015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81" name="Freeform 587"/>
              <p:cNvSpPr>
                <a:spLocks/>
              </p:cNvSpPr>
              <p:nvPr/>
            </p:nvSpPr>
            <p:spPr bwMode="auto">
              <a:xfrm>
                <a:off x="1192" y="2993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82" name="Freeform 588"/>
              <p:cNvSpPr>
                <a:spLocks/>
              </p:cNvSpPr>
              <p:nvPr/>
            </p:nvSpPr>
            <p:spPr bwMode="auto">
              <a:xfrm>
                <a:off x="1194" y="3008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83" name="Freeform 589"/>
              <p:cNvSpPr>
                <a:spLocks/>
              </p:cNvSpPr>
              <p:nvPr/>
            </p:nvSpPr>
            <p:spPr bwMode="auto">
              <a:xfrm>
                <a:off x="1175" y="3005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84" name="Freeform 590"/>
              <p:cNvSpPr>
                <a:spLocks/>
              </p:cNvSpPr>
              <p:nvPr/>
            </p:nvSpPr>
            <p:spPr bwMode="auto">
              <a:xfrm>
                <a:off x="1175" y="2993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7190" name="Group 591"/>
            <p:cNvGrpSpPr>
              <a:grpSpLocks/>
            </p:cNvGrpSpPr>
            <p:nvPr/>
          </p:nvGrpSpPr>
          <p:grpSpPr bwMode="auto">
            <a:xfrm>
              <a:off x="1211" y="2950"/>
              <a:ext cx="43" cy="54"/>
              <a:chOff x="1274" y="3119"/>
              <a:chExt cx="45" cy="57"/>
            </a:xfrm>
          </p:grpSpPr>
          <p:sp>
            <p:nvSpPr>
              <p:cNvPr id="197467" name="Freeform 592"/>
              <p:cNvSpPr>
                <a:spLocks/>
              </p:cNvSpPr>
              <p:nvPr/>
            </p:nvSpPr>
            <p:spPr bwMode="auto">
              <a:xfrm>
                <a:off x="1284" y="3129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8" name="Freeform 593"/>
              <p:cNvSpPr>
                <a:spLocks/>
              </p:cNvSpPr>
              <p:nvPr/>
            </p:nvSpPr>
            <p:spPr bwMode="auto">
              <a:xfrm>
                <a:off x="1302" y="3159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9" name="Freeform 594"/>
              <p:cNvSpPr>
                <a:spLocks/>
              </p:cNvSpPr>
              <p:nvPr/>
            </p:nvSpPr>
            <p:spPr bwMode="auto">
              <a:xfrm>
                <a:off x="1276" y="3147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0" name="Freeform 595"/>
              <p:cNvSpPr>
                <a:spLocks/>
              </p:cNvSpPr>
              <p:nvPr/>
            </p:nvSpPr>
            <p:spPr bwMode="auto">
              <a:xfrm>
                <a:off x="1282" y="3119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1" name="Freeform 596"/>
              <p:cNvSpPr>
                <a:spLocks/>
              </p:cNvSpPr>
              <p:nvPr/>
            </p:nvSpPr>
            <p:spPr bwMode="auto">
              <a:xfrm>
                <a:off x="1287" y="3148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2" name="Freeform 597"/>
              <p:cNvSpPr>
                <a:spLocks/>
              </p:cNvSpPr>
              <p:nvPr/>
            </p:nvSpPr>
            <p:spPr bwMode="auto">
              <a:xfrm>
                <a:off x="1292" y="3126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3" name="Freeform 598"/>
              <p:cNvSpPr>
                <a:spLocks/>
              </p:cNvSpPr>
              <p:nvPr/>
            </p:nvSpPr>
            <p:spPr bwMode="auto">
              <a:xfrm>
                <a:off x="1293" y="3141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4" name="Freeform 599"/>
              <p:cNvSpPr>
                <a:spLocks/>
              </p:cNvSpPr>
              <p:nvPr/>
            </p:nvSpPr>
            <p:spPr bwMode="auto">
              <a:xfrm>
                <a:off x="1274" y="3138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75" name="Freeform 600"/>
              <p:cNvSpPr>
                <a:spLocks/>
              </p:cNvSpPr>
              <p:nvPr/>
            </p:nvSpPr>
            <p:spPr bwMode="auto">
              <a:xfrm>
                <a:off x="1274" y="3126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97191" name="Group 601"/>
            <p:cNvGrpSpPr>
              <a:grpSpLocks/>
            </p:cNvGrpSpPr>
            <p:nvPr/>
          </p:nvGrpSpPr>
          <p:grpSpPr bwMode="auto">
            <a:xfrm>
              <a:off x="1202" y="2936"/>
              <a:ext cx="43" cy="53"/>
              <a:chOff x="1264" y="3104"/>
              <a:chExt cx="45" cy="57"/>
            </a:xfrm>
          </p:grpSpPr>
          <p:sp>
            <p:nvSpPr>
              <p:cNvPr id="197458" name="Freeform 602"/>
              <p:cNvSpPr>
                <a:spLocks/>
              </p:cNvSpPr>
              <p:nvPr/>
            </p:nvSpPr>
            <p:spPr bwMode="auto">
              <a:xfrm>
                <a:off x="1274" y="3114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9" name="Freeform 603"/>
              <p:cNvSpPr>
                <a:spLocks/>
              </p:cNvSpPr>
              <p:nvPr/>
            </p:nvSpPr>
            <p:spPr bwMode="auto">
              <a:xfrm>
                <a:off x="1292" y="3144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0" name="Freeform 604"/>
              <p:cNvSpPr>
                <a:spLocks/>
              </p:cNvSpPr>
              <p:nvPr/>
            </p:nvSpPr>
            <p:spPr bwMode="auto">
              <a:xfrm>
                <a:off x="1266" y="3132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1" name="Freeform 605"/>
              <p:cNvSpPr>
                <a:spLocks/>
              </p:cNvSpPr>
              <p:nvPr/>
            </p:nvSpPr>
            <p:spPr bwMode="auto">
              <a:xfrm>
                <a:off x="1271" y="3104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2" name="Freeform 606"/>
              <p:cNvSpPr>
                <a:spLocks/>
              </p:cNvSpPr>
              <p:nvPr/>
            </p:nvSpPr>
            <p:spPr bwMode="auto">
              <a:xfrm>
                <a:off x="1277" y="3135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3" name="Freeform 607"/>
              <p:cNvSpPr>
                <a:spLocks/>
              </p:cNvSpPr>
              <p:nvPr/>
            </p:nvSpPr>
            <p:spPr bwMode="auto">
              <a:xfrm>
                <a:off x="1283" y="3111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4" name="Freeform 608"/>
              <p:cNvSpPr>
                <a:spLocks/>
              </p:cNvSpPr>
              <p:nvPr/>
            </p:nvSpPr>
            <p:spPr bwMode="auto">
              <a:xfrm>
                <a:off x="1284" y="3126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5" name="Freeform 609"/>
              <p:cNvSpPr>
                <a:spLocks/>
              </p:cNvSpPr>
              <p:nvPr/>
            </p:nvSpPr>
            <p:spPr bwMode="auto">
              <a:xfrm>
                <a:off x="1264" y="3123"/>
                <a:ext cx="17" cy="17"/>
              </a:xfrm>
              <a:custGeom>
                <a:avLst/>
                <a:gdLst>
                  <a:gd name="T0" fmla="*/ 0 w 17"/>
                  <a:gd name="T1" fmla="*/ 8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8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8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66" name="Freeform 610"/>
              <p:cNvSpPr>
                <a:spLocks/>
              </p:cNvSpPr>
              <p:nvPr/>
            </p:nvSpPr>
            <p:spPr bwMode="auto">
              <a:xfrm>
                <a:off x="1264" y="3111"/>
                <a:ext cx="17" cy="17"/>
              </a:xfrm>
              <a:custGeom>
                <a:avLst/>
                <a:gdLst>
                  <a:gd name="T0" fmla="*/ 0 w 17"/>
                  <a:gd name="T1" fmla="*/ 7 h 17"/>
                  <a:gd name="T2" fmla="*/ 8 w 17"/>
                  <a:gd name="T3" fmla="*/ 0 h 17"/>
                  <a:gd name="T4" fmla="*/ 16 w 17"/>
                  <a:gd name="T5" fmla="*/ 8 h 17"/>
                  <a:gd name="T6" fmla="*/ 7 w 17"/>
                  <a:gd name="T7" fmla="*/ 16 h 17"/>
                  <a:gd name="T8" fmla="*/ 0 w 17"/>
                  <a:gd name="T9" fmla="*/ 7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7"/>
                    </a:moveTo>
                    <a:lnTo>
                      <a:pt x="8" y="0"/>
                    </a:lnTo>
                    <a:lnTo>
                      <a:pt x="16" y="8"/>
                    </a:lnTo>
                    <a:lnTo>
                      <a:pt x="7" y="1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F5008"/>
              </a:solidFill>
              <a:ln w="12700" cap="rnd" cmpd="sng">
                <a:solidFill>
                  <a:srgbClr val="FF66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7192" name="Rectangle 611"/>
            <p:cNvSpPr>
              <a:spLocks noChangeArrowheads="1"/>
            </p:cNvSpPr>
            <p:nvPr/>
          </p:nvSpPr>
          <p:spPr bwMode="auto">
            <a:xfrm>
              <a:off x="792" y="2135"/>
              <a:ext cx="1256" cy="1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3" name="Freeform 612"/>
            <p:cNvSpPr>
              <a:spLocks/>
            </p:cNvSpPr>
            <p:nvPr/>
          </p:nvSpPr>
          <p:spPr bwMode="auto">
            <a:xfrm>
              <a:off x="1525" y="1003"/>
              <a:ext cx="378" cy="492"/>
            </a:xfrm>
            <a:custGeom>
              <a:avLst/>
              <a:gdLst>
                <a:gd name="T0" fmla="*/ 51 w 398"/>
                <a:gd name="T1" fmla="*/ 159 h 521"/>
                <a:gd name="T2" fmla="*/ 77 w 398"/>
                <a:gd name="T3" fmla="*/ 176 h 521"/>
                <a:gd name="T4" fmla="*/ 89 w 398"/>
                <a:gd name="T5" fmla="*/ 176 h 521"/>
                <a:gd name="T6" fmla="*/ 100 w 398"/>
                <a:gd name="T7" fmla="*/ 172 h 521"/>
                <a:gd name="T8" fmla="*/ 108 w 398"/>
                <a:gd name="T9" fmla="*/ 166 h 521"/>
                <a:gd name="T10" fmla="*/ 115 w 398"/>
                <a:gd name="T11" fmla="*/ 167 h 521"/>
                <a:gd name="T12" fmla="*/ 122 w 398"/>
                <a:gd name="T13" fmla="*/ 167 h 521"/>
                <a:gd name="T14" fmla="*/ 131 w 398"/>
                <a:gd name="T15" fmla="*/ 167 h 521"/>
                <a:gd name="T16" fmla="*/ 140 w 398"/>
                <a:gd name="T17" fmla="*/ 160 h 521"/>
                <a:gd name="T18" fmla="*/ 146 w 398"/>
                <a:gd name="T19" fmla="*/ 154 h 521"/>
                <a:gd name="T20" fmla="*/ 149 w 398"/>
                <a:gd name="T21" fmla="*/ 146 h 521"/>
                <a:gd name="T22" fmla="*/ 147 w 398"/>
                <a:gd name="T23" fmla="*/ 138 h 521"/>
                <a:gd name="T24" fmla="*/ 145 w 398"/>
                <a:gd name="T25" fmla="*/ 133 h 521"/>
                <a:gd name="T26" fmla="*/ 142 w 398"/>
                <a:gd name="T27" fmla="*/ 128 h 521"/>
                <a:gd name="T28" fmla="*/ 138 w 398"/>
                <a:gd name="T29" fmla="*/ 126 h 521"/>
                <a:gd name="T30" fmla="*/ 143 w 398"/>
                <a:gd name="T31" fmla="*/ 116 h 521"/>
                <a:gd name="T32" fmla="*/ 144 w 398"/>
                <a:gd name="T33" fmla="*/ 110 h 521"/>
                <a:gd name="T34" fmla="*/ 140 w 398"/>
                <a:gd name="T35" fmla="*/ 104 h 521"/>
                <a:gd name="T36" fmla="*/ 136 w 398"/>
                <a:gd name="T37" fmla="*/ 96 h 521"/>
                <a:gd name="T38" fmla="*/ 129 w 398"/>
                <a:gd name="T39" fmla="*/ 92 h 521"/>
                <a:gd name="T40" fmla="*/ 124 w 398"/>
                <a:gd name="T41" fmla="*/ 90 h 521"/>
                <a:gd name="T42" fmla="*/ 115 w 398"/>
                <a:gd name="T43" fmla="*/ 88 h 521"/>
                <a:gd name="T44" fmla="*/ 106 w 398"/>
                <a:gd name="T45" fmla="*/ 78 h 521"/>
                <a:gd name="T46" fmla="*/ 96 w 398"/>
                <a:gd name="T47" fmla="*/ 69 h 521"/>
                <a:gd name="T48" fmla="*/ 95 w 398"/>
                <a:gd name="T49" fmla="*/ 60 h 521"/>
                <a:gd name="T50" fmla="*/ 94 w 398"/>
                <a:gd name="T51" fmla="*/ 54 h 521"/>
                <a:gd name="T52" fmla="*/ 90 w 398"/>
                <a:gd name="T53" fmla="*/ 47 h 521"/>
                <a:gd name="T54" fmla="*/ 82 w 398"/>
                <a:gd name="T55" fmla="*/ 38 h 521"/>
                <a:gd name="T56" fmla="*/ 77 w 398"/>
                <a:gd name="T57" fmla="*/ 34 h 521"/>
                <a:gd name="T58" fmla="*/ 69 w 398"/>
                <a:gd name="T59" fmla="*/ 28 h 521"/>
                <a:gd name="T60" fmla="*/ 63 w 398"/>
                <a:gd name="T61" fmla="*/ 26 h 521"/>
                <a:gd name="T62" fmla="*/ 55 w 398"/>
                <a:gd name="T63" fmla="*/ 24 h 521"/>
                <a:gd name="T64" fmla="*/ 51 w 398"/>
                <a:gd name="T65" fmla="*/ 19 h 521"/>
                <a:gd name="T66" fmla="*/ 46 w 398"/>
                <a:gd name="T67" fmla="*/ 13 h 521"/>
                <a:gd name="T68" fmla="*/ 38 w 398"/>
                <a:gd name="T69" fmla="*/ 8 h 521"/>
                <a:gd name="T70" fmla="*/ 30 w 398"/>
                <a:gd name="T71" fmla="*/ 8 h 521"/>
                <a:gd name="T72" fmla="*/ 23 w 398"/>
                <a:gd name="T73" fmla="*/ 4 h 521"/>
                <a:gd name="T74" fmla="*/ 14 w 398"/>
                <a:gd name="T75" fmla="*/ 0 h 521"/>
                <a:gd name="T76" fmla="*/ 0 w 398"/>
                <a:gd name="T77" fmla="*/ 0 h 521"/>
                <a:gd name="T78" fmla="*/ 51 w 398"/>
                <a:gd name="T79" fmla="*/ 159 h 5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521"/>
                <a:gd name="T122" fmla="*/ 398 w 398"/>
                <a:gd name="T123" fmla="*/ 521 h 5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521">
                  <a:moveTo>
                    <a:pt x="137" y="474"/>
                  </a:moveTo>
                  <a:lnTo>
                    <a:pt x="204" y="520"/>
                  </a:lnTo>
                  <a:lnTo>
                    <a:pt x="238" y="520"/>
                  </a:lnTo>
                  <a:lnTo>
                    <a:pt x="267" y="508"/>
                  </a:lnTo>
                  <a:lnTo>
                    <a:pt x="288" y="491"/>
                  </a:lnTo>
                  <a:lnTo>
                    <a:pt x="305" y="497"/>
                  </a:lnTo>
                  <a:lnTo>
                    <a:pt x="325" y="499"/>
                  </a:lnTo>
                  <a:lnTo>
                    <a:pt x="350" y="493"/>
                  </a:lnTo>
                  <a:lnTo>
                    <a:pt x="374" y="477"/>
                  </a:lnTo>
                  <a:lnTo>
                    <a:pt x="391" y="456"/>
                  </a:lnTo>
                  <a:lnTo>
                    <a:pt x="397" y="433"/>
                  </a:lnTo>
                  <a:lnTo>
                    <a:pt x="393" y="408"/>
                  </a:lnTo>
                  <a:lnTo>
                    <a:pt x="387" y="395"/>
                  </a:lnTo>
                  <a:lnTo>
                    <a:pt x="379" y="381"/>
                  </a:lnTo>
                  <a:lnTo>
                    <a:pt x="366" y="373"/>
                  </a:lnTo>
                  <a:lnTo>
                    <a:pt x="380" y="345"/>
                  </a:lnTo>
                  <a:lnTo>
                    <a:pt x="381" y="325"/>
                  </a:lnTo>
                  <a:lnTo>
                    <a:pt x="374" y="307"/>
                  </a:lnTo>
                  <a:lnTo>
                    <a:pt x="361" y="286"/>
                  </a:lnTo>
                  <a:lnTo>
                    <a:pt x="343" y="273"/>
                  </a:lnTo>
                  <a:lnTo>
                    <a:pt x="330" y="268"/>
                  </a:lnTo>
                  <a:lnTo>
                    <a:pt x="306" y="262"/>
                  </a:lnTo>
                  <a:lnTo>
                    <a:pt x="285" y="231"/>
                  </a:lnTo>
                  <a:lnTo>
                    <a:pt x="256" y="205"/>
                  </a:lnTo>
                  <a:lnTo>
                    <a:pt x="254" y="180"/>
                  </a:lnTo>
                  <a:lnTo>
                    <a:pt x="249" y="160"/>
                  </a:lnTo>
                  <a:lnTo>
                    <a:pt x="241" y="141"/>
                  </a:lnTo>
                  <a:lnTo>
                    <a:pt x="219" y="112"/>
                  </a:lnTo>
                  <a:lnTo>
                    <a:pt x="204" y="100"/>
                  </a:lnTo>
                  <a:lnTo>
                    <a:pt x="185" y="86"/>
                  </a:lnTo>
                  <a:lnTo>
                    <a:pt x="168" y="80"/>
                  </a:lnTo>
                  <a:lnTo>
                    <a:pt x="146" y="72"/>
                  </a:lnTo>
                  <a:lnTo>
                    <a:pt x="135" y="55"/>
                  </a:lnTo>
                  <a:lnTo>
                    <a:pt x="121" y="39"/>
                  </a:lnTo>
                  <a:lnTo>
                    <a:pt x="99" y="24"/>
                  </a:lnTo>
                  <a:lnTo>
                    <a:pt x="81" y="14"/>
                  </a:lnTo>
                  <a:lnTo>
                    <a:pt x="60" y="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37" y="47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4" name="Freeform 613"/>
            <p:cNvSpPr>
              <a:spLocks/>
            </p:cNvSpPr>
            <p:nvPr/>
          </p:nvSpPr>
          <p:spPr bwMode="auto">
            <a:xfrm>
              <a:off x="1525" y="1003"/>
              <a:ext cx="378" cy="492"/>
            </a:xfrm>
            <a:custGeom>
              <a:avLst/>
              <a:gdLst>
                <a:gd name="T0" fmla="*/ 51 w 398"/>
                <a:gd name="T1" fmla="*/ 159 h 521"/>
                <a:gd name="T2" fmla="*/ 77 w 398"/>
                <a:gd name="T3" fmla="*/ 176 h 521"/>
                <a:gd name="T4" fmla="*/ 89 w 398"/>
                <a:gd name="T5" fmla="*/ 176 h 521"/>
                <a:gd name="T6" fmla="*/ 100 w 398"/>
                <a:gd name="T7" fmla="*/ 172 h 521"/>
                <a:gd name="T8" fmla="*/ 108 w 398"/>
                <a:gd name="T9" fmla="*/ 166 h 521"/>
                <a:gd name="T10" fmla="*/ 115 w 398"/>
                <a:gd name="T11" fmla="*/ 167 h 521"/>
                <a:gd name="T12" fmla="*/ 122 w 398"/>
                <a:gd name="T13" fmla="*/ 167 h 521"/>
                <a:gd name="T14" fmla="*/ 131 w 398"/>
                <a:gd name="T15" fmla="*/ 167 h 521"/>
                <a:gd name="T16" fmla="*/ 140 w 398"/>
                <a:gd name="T17" fmla="*/ 160 h 521"/>
                <a:gd name="T18" fmla="*/ 146 w 398"/>
                <a:gd name="T19" fmla="*/ 154 h 521"/>
                <a:gd name="T20" fmla="*/ 149 w 398"/>
                <a:gd name="T21" fmla="*/ 146 h 521"/>
                <a:gd name="T22" fmla="*/ 147 w 398"/>
                <a:gd name="T23" fmla="*/ 138 h 521"/>
                <a:gd name="T24" fmla="*/ 145 w 398"/>
                <a:gd name="T25" fmla="*/ 133 h 521"/>
                <a:gd name="T26" fmla="*/ 142 w 398"/>
                <a:gd name="T27" fmla="*/ 128 h 521"/>
                <a:gd name="T28" fmla="*/ 138 w 398"/>
                <a:gd name="T29" fmla="*/ 126 h 521"/>
                <a:gd name="T30" fmla="*/ 143 w 398"/>
                <a:gd name="T31" fmla="*/ 116 h 521"/>
                <a:gd name="T32" fmla="*/ 144 w 398"/>
                <a:gd name="T33" fmla="*/ 110 h 521"/>
                <a:gd name="T34" fmla="*/ 140 w 398"/>
                <a:gd name="T35" fmla="*/ 104 h 521"/>
                <a:gd name="T36" fmla="*/ 136 w 398"/>
                <a:gd name="T37" fmla="*/ 96 h 521"/>
                <a:gd name="T38" fmla="*/ 129 w 398"/>
                <a:gd name="T39" fmla="*/ 92 h 521"/>
                <a:gd name="T40" fmla="*/ 124 w 398"/>
                <a:gd name="T41" fmla="*/ 90 h 521"/>
                <a:gd name="T42" fmla="*/ 115 w 398"/>
                <a:gd name="T43" fmla="*/ 88 h 521"/>
                <a:gd name="T44" fmla="*/ 106 w 398"/>
                <a:gd name="T45" fmla="*/ 78 h 521"/>
                <a:gd name="T46" fmla="*/ 96 w 398"/>
                <a:gd name="T47" fmla="*/ 69 h 521"/>
                <a:gd name="T48" fmla="*/ 95 w 398"/>
                <a:gd name="T49" fmla="*/ 60 h 521"/>
                <a:gd name="T50" fmla="*/ 94 w 398"/>
                <a:gd name="T51" fmla="*/ 54 h 521"/>
                <a:gd name="T52" fmla="*/ 90 w 398"/>
                <a:gd name="T53" fmla="*/ 47 h 521"/>
                <a:gd name="T54" fmla="*/ 82 w 398"/>
                <a:gd name="T55" fmla="*/ 38 h 521"/>
                <a:gd name="T56" fmla="*/ 77 w 398"/>
                <a:gd name="T57" fmla="*/ 34 h 521"/>
                <a:gd name="T58" fmla="*/ 69 w 398"/>
                <a:gd name="T59" fmla="*/ 28 h 521"/>
                <a:gd name="T60" fmla="*/ 63 w 398"/>
                <a:gd name="T61" fmla="*/ 26 h 521"/>
                <a:gd name="T62" fmla="*/ 55 w 398"/>
                <a:gd name="T63" fmla="*/ 24 h 521"/>
                <a:gd name="T64" fmla="*/ 51 w 398"/>
                <a:gd name="T65" fmla="*/ 19 h 521"/>
                <a:gd name="T66" fmla="*/ 46 w 398"/>
                <a:gd name="T67" fmla="*/ 13 h 521"/>
                <a:gd name="T68" fmla="*/ 38 w 398"/>
                <a:gd name="T69" fmla="*/ 8 h 521"/>
                <a:gd name="T70" fmla="*/ 30 w 398"/>
                <a:gd name="T71" fmla="*/ 8 h 521"/>
                <a:gd name="T72" fmla="*/ 23 w 398"/>
                <a:gd name="T73" fmla="*/ 4 h 521"/>
                <a:gd name="T74" fmla="*/ 14 w 398"/>
                <a:gd name="T75" fmla="*/ 0 h 521"/>
                <a:gd name="T76" fmla="*/ 0 w 398"/>
                <a:gd name="T77" fmla="*/ 0 h 521"/>
                <a:gd name="T78" fmla="*/ 51 w 398"/>
                <a:gd name="T79" fmla="*/ 159 h 52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521"/>
                <a:gd name="T122" fmla="*/ 398 w 398"/>
                <a:gd name="T123" fmla="*/ 521 h 52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521">
                  <a:moveTo>
                    <a:pt x="137" y="474"/>
                  </a:moveTo>
                  <a:lnTo>
                    <a:pt x="204" y="520"/>
                  </a:lnTo>
                  <a:lnTo>
                    <a:pt x="238" y="520"/>
                  </a:lnTo>
                  <a:lnTo>
                    <a:pt x="267" y="508"/>
                  </a:lnTo>
                  <a:lnTo>
                    <a:pt x="288" y="491"/>
                  </a:lnTo>
                  <a:lnTo>
                    <a:pt x="305" y="497"/>
                  </a:lnTo>
                  <a:lnTo>
                    <a:pt x="325" y="499"/>
                  </a:lnTo>
                  <a:lnTo>
                    <a:pt x="350" y="493"/>
                  </a:lnTo>
                  <a:lnTo>
                    <a:pt x="374" y="477"/>
                  </a:lnTo>
                  <a:lnTo>
                    <a:pt x="391" y="456"/>
                  </a:lnTo>
                  <a:lnTo>
                    <a:pt x="397" y="433"/>
                  </a:lnTo>
                  <a:lnTo>
                    <a:pt x="393" y="408"/>
                  </a:lnTo>
                  <a:lnTo>
                    <a:pt x="387" y="395"/>
                  </a:lnTo>
                  <a:lnTo>
                    <a:pt x="379" y="381"/>
                  </a:lnTo>
                  <a:lnTo>
                    <a:pt x="366" y="373"/>
                  </a:lnTo>
                  <a:lnTo>
                    <a:pt x="380" y="345"/>
                  </a:lnTo>
                  <a:lnTo>
                    <a:pt x="381" y="325"/>
                  </a:lnTo>
                  <a:lnTo>
                    <a:pt x="374" y="307"/>
                  </a:lnTo>
                  <a:lnTo>
                    <a:pt x="361" y="286"/>
                  </a:lnTo>
                  <a:lnTo>
                    <a:pt x="343" y="273"/>
                  </a:lnTo>
                  <a:lnTo>
                    <a:pt x="330" y="268"/>
                  </a:lnTo>
                  <a:lnTo>
                    <a:pt x="306" y="262"/>
                  </a:lnTo>
                  <a:lnTo>
                    <a:pt x="285" y="231"/>
                  </a:lnTo>
                  <a:lnTo>
                    <a:pt x="256" y="205"/>
                  </a:lnTo>
                  <a:lnTo>
                    <a:pt x="254" y="180"/>
                  </a:lnTo>
                  <a:lnTo>
                    <a:pt x="249" y="160"/>
                  </a:lnTo>
                  <a:lnTo>
                    <a:pt x="241" y="141"/>
                  </a:lnTo>
                  <a:lnTo>
                    <a:pt x="219" y="112"/>
                  </a:lnTo>
                  <a:lnTo>
                    <a:pt x="204" y="100"/>
                  </a:lnTo>
                  <a:lnTo>
                    <a:pt x="185" y="86"/>
                  </a:lnTo>
                  <a:lnTo>
                    <a:pt x="168" y="80"/>
                  </a:lnTo>
                  <a:lnTo>
                    <a:pt x="146" y="72"/>
                  </a:lnTo>
                  <a:lnTo>
                    <a:pt x="135" y="55"/>
                  </a:lnTo>
                  <a:lnTo>
                    <a:pt x="121" y="39"/>
                  </a:lnTo>
                  <a:lnTo>
                    <a:pt x="99" y="24"/>
                  </a:lnTo>
                  <a:lnTo>
                    <a:pt x="81" y="14"/>
                  </a:lnTo>
                  <a:lnTo>
                    <a:pt x="60" y="4"/>
                  </a:lnTo>
                  <a:lnTo>
                    <a:pt x="38" y="0"/>
                  </a:lnTo>
                  <a:lnTo>
                    <a:pt x="0" y="0"/>
                  </a:lnTo>
                  <a:lnTo>
                    <a:pt x="137" y="474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5" name="Freeform 614"/>
            <p:cNvSpPr>
              <a:spLocks/>
            </p:cNvSpPr>
            <p:nvPr/>
          </p:nvSpPr>
          <p:spPr bwMode="auto">
            <a:xfrm>
              <a:off x="1634" y="1074"/>
              <a:ext cx="38" cy="16"/>
            </a:xfrm>
            <a:custGeom>
              <a:avLst/>
              <a:gdLst>
                <a:gd name="T0" fmla="*/ 0 w 40"/>
                <a:gd name="T1" fmla="*/ 2 h 17"/>
                <a:gd name="T2" fmla="*/ 8 w 40"/>
                <a:gd name="T3" fmla="*/ 0 h 17"/>
                <a:gd name="T4" fmla="*/ 10 w 40"/>
                <a:gd name="T5" fmla="*/ 2 h 17"/>
                <a:gd name="T6" fmla="*/ 12 w 40"/>
                <a:gd name="T7" fmla="*/ 5 h 17"/>
                <a:gd name="T8" fmla="*/ 15 w 40"/>
                <a:gd name="T9" fmla="*/ 8 h 17"/>
                <a:gd name="T10" fmla="*/ 10 w 40"/>
                <a:gd name="T11" fmla="*/ 8 h 17"/>
                <a:gd name="T12" fmla="*/ 10 w 40"/>
                <a:gd name="T13" fmla="*/ 8 h 17"/>
                <a:gd name="T14" fmla="*/ 2 w 40"/>
                <a:gd name="T15" fmla="*/ 8 h 17"/>
                <a:gd name="T16" fmla="*/ 0 w 40"/>
                <a:gd name="T17" fmla="*/ 5 h 17"/>
                <a:gd name="T18" fmla="*/ 0 w 40"/>
                <a:gd name="T19" fmla="*/ 2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7"/>
                <a:gd name="T32" fmla="*/ 40 w 4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7">
                  <a:moveTo>
                    <a:pt x="0" y="2"/>
                  </a:moveTo>
                  <a:lnTo>
                    <a:pt x="8" y="0"/>
                  </a:lnTo>
                  <a:lnTo>
                    <a:pt x="20" y="2"/>
                  </a:lnTo>
                  <a:lnTo>
                    <a:pt x="33" y="5"/>
                  </a:lnTo>
                  <a:lnTo>
                    <a:pt x="39" y="16"/>
                  </a:lnTo>
                  <a:lnTo>
                    <a:pt x="25" y="10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5"/>
                  </a:lnTo>
                  <a:lnTo>
                    <a:pt x="0" y="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6" name="Freeform 615"/>
            <p:cNvSpPr>
              <a:spLocks/>
            </p:cNvSpPr>
            <p:nvPr/>
          </p:nvSpPr>
          <p:spPr bwMode="auto">
            <a:xfrm>
              <a:off x="1634" y="1074"/>
              <a:ext cx="38" cy="16"/>
            </a:xfrm>
            <a:custGeom>
              <a:avLst/>
              <a:gdLst>
                <a:gd name="T0" fmla="*/ 0 w 40"/>
                <a:gd name="T1" fmla="*/ 2 h 17"/>
                <a:gd name="T2" fmla="*/ 8 w 40"/>
                <a:gd name="T3" fmla="*/ 0 h 17"/>
                <a:gd name="T4" fmla="*/ 10 w 40"/>
                <a:gd name="T5" fmla="*/ 2 h 17"/>
                <a:gd name="T6" fmla="*/ 12 w 40"/>
                <a:gd name="T7" fmla="*/ 5 h 17"/>
                <a:gd name="T8" fmla="*/ 15 w 40"/>
                <a:gd name="T9" fmla="*/ 8 h 17"/>
                <a:gd name="T10" fmla="*/ 10 w 40"/>
                <a:gd name="T11" fmla="*/ 8 h 17"/>
                <a:gd name="T12" fmla="*/ 10 w 40"/>
                <a:gd name="T13" fmla="*/ 8 h 17"/>
                <a:gd name="T14" fmla="*/ 2 w 40"/>
                <a:gd name="T15" fmla="*/ 8 h 17"/>
                <a:gd name="T16" fmla="*/ 0 w 40"/>
                <a:gd name="T17" fmla="*/ 5 h 17"/>
                <a:gd name="T18" fmla="*/ 0 w 40"/>
                <a:gd name="T19" fmla="*/ 2 h 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0"/>
                <a:gd name="T31" fmla="*/ 0 h 17"/>
                <a:gd name="T32" fmla="*/ 40 w 40"/>
                <a:gd name="T33" fmla="*/ 17 h 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0" h="17">
                  <a:moveTo>
                    <a:pt x="0" y="2"/>
                  </a:moveTo>
                  <a:lnTo>
                    <a:pt x="8" y="0"/>
                  </a:lnTo>
                  <a:lnTo>
                    <a:pt x="20" y="2"/>
                  </a:lnTo>
                  <a:lnTo>
                    <a:pt x="33" y="5"/>
                  </a:lnTo>
                  <a:lnTo>
                    <a:pt x="39" y="16"/>
                  </a:lnTo>
                  <a:lnTo>
                    <a:pt x="25" y="10"/>
                  </a:lnTo>
                  <a:lnTo>
                    <a:pt x="10" y="8"/>
                  </a:lnTo>
                  <a:lnTo>
                    <a:pt x="2" y="10"/>
                  </a:lnTo>
                  <a:lnTo>
                    <a:pt x="0" y="5"/>
                  </a:lnTo>
                  <a:lnTo>
                    <a:pt x="0" y="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7" name="Freeform 616"/>
            <p:cNvSpPr>
              <a:spLocks/>
            </p:cNvSpPr>
            <p:nvPr/>
          </p:nvSpPr>
          <p:spPr bwMode="auto">
            <a:xfrm>
              <a:off x="1768" y="1198"/>
              <a:ext cx="16" cy="17"/>
            </a:xfrm>
            <a:custGeom>
              <a:avLst/>
              <a:gdLst>
                <a:gd name="T0" fmla="*/ 8 w 17"/>
                <a:gd name="T1" fmla="*/ 0 h 17"/>
                <a:gd name="T2" fmla="*/ 4 w 17"/>
                <a:gd name="T3" fmla="*/ 9 h 17"/>
                <a:gd name="T4" fmla="*/ 0 w 17"/>
                <a:gd name="T5" fmla="*/ 14 h 17"/>
                <a:gd name="T6" fmla="*/ 8 w 17"/>
                <a:gd name="T7" fmla="*/ 16 h 17"/>
                <a:gd name="T8" fmla="*/ 8 w 17"/>
                <a:gd name="T9" fmla="*/ 13 h 17"/>
                <a:gd name="T10" fmla="*/ 8 w 17"/>
                <a:gd name="T11" fmla="*/ 9 h 17"/>
                <a:gd name="T12" fmla="*/ 8 w 17"/>
                <a:gd name="T13" fmla="*/ 1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4" y="9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16" y="1"/>
                  </a:lnTo>
                  <a:lnTo>
                    <a:pt x="8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8" name="Freeform 617"/>
            <p:cNvSpPr>
              <a:spLocks/>
            </p:cNvSpPr>
            <p:nvPr/>
          </p:nvSpPr>
          <p:spPr bwMode="auto">
            <a:xfrm>
              <a:off x="1768" y="1198"/>
              <a:ext cx="16" cy="17"/>
            </a:xfrm>
            <a:custGeom>
              <a:avLst/>
              <a:gdLst>
                <a:gd name="T0" fmla="*/ 8 w 17"/>
                <a:gd name="T1" fmla="*/ 0 h 17"/>
                <a:gd name="T2" fmla="*/ 4 w 17"/>
                <a:gd name="T3" fmla="*/ 9 h 17"/>
                <a:gd name="T4" fmla="*/ 0 w 17"/>
                <a:gd name="T5" fmla="*/ 14 h 17"/>
                <a:gd name="T6" fmla="*/ 8 w 17"/>
                <a:gd name="T7" fmla="*/ 16 h 17"/>
                <a:gd name="T8" fmla="*/ 8 w 17"/>
                <a:gd name="T9" fmla="*/ 13 h 17"/>
                <a:gd name="T10" fmla="*/ 8 w 17"/>
                <a:gd name="T11" fmla="*/ 9 h 17"/>
                <a:gd name="T12" fmla="*/ 8 w 17"/>
                <a:gd name="T13" fmla="*/ 1 h 17"/>
                <a:gd name="T14" fmla="*/ 8 w 17"/>
                <a:gd name="T15" fmla="*/ 0 h 1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7"/>
                <a:gd name="T25" fmla="*/ 0 h 17"/>
                <a:gd name="T26" fmla="*/ 17 w 17"/>
                <a:gd name="T27" fmla="*/ 17 h 1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7" h="17">
                  <a:moveTo>
                    <a:pt x="8" y="0"/>
                  </a:moveTo>
                  <a:lnTo>
                    <a:pt x="4" y="9"/>
                  </a:lnTo>
                  <a:lnTo>
                    <a:pt x="0" y="14"/>
                  </a:lnTo>
                  <a:lnTo>
                    <a:pt x="12" y="16"/>
                  </a:lnTo>
                  <a:lnTo>
                    <a:pt x="12" y="13"/>
                  </a:lnTo>
                  <a:lnTo>
                    <a:pt x="12" y="9"/>
                  </a:lnTo>
                  <a:lnTo>
                    <a:pt x="16" y="1"/>
                  </a:lnTo>
                  <a:lnTo>
                    <a:pt x="8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199" name="Line 618"/>
            <p:cNvSpPr>
              <a:spLocks noChangeShapeType="1"/>
            </p:cNvSpPr>
            <p:nvPr/>
          </p:nvSpPr>
          <p:spPr bwMode="auto">
            <a:xfrm>
              <a:off x="1529" y="1004"/>
              <a:ext cx="125" cy="4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0" name="Freeform 619"/>
            <p:cNvSpPr>
              <a:spLocks/>
            </p:cNvSpPr>
            <p:nvPr/>
          </p:nvSpPr>
          <p:spPr bwMode="auto">
            <a:xfrm>
              <a:off x="1281" y="1006"/>
              <a:ext cx="444" cy="465"/>
            </a:xfrm>
            <a:custGeom>
              <a:avLst/>
              <a:gdLst>
                <a:gd name="T0" fmla="*/ 44 w 468"/>
                <a:gd name="T1" fmla="*/ 58 h 493"/>
                <a:gd name="T2" fmla="*/ 32 w 468"/>
                <a:gd name="T3" fmla="*/ 57 h 493"/>
                <a:gd name="T4" fmla="*/ 21 w 468"/>
                <a:gd name="T5" fmla="*/ 58 h 493"/>
                <a:gd name="T6" fmla="*/ 13 w 468"/>
                <a:gd name="T7" fmla="*/ 60 h 493"/>
                <a:gd name="T8" fmla="*/ 9 w 468"/>
                <a:gd name="T9" fmla="*/ 64 h 493"/>
                <a:gd name="T10" fmla="*/ 6 w 468"/>
                <a:gd name="T11" fmla="*/ 72 h 493"/>
                <a:gd name="T12" fmla="*/ 0 w 468"/>
                <a:gd name="T13" fmla="*/ 81 h 493"/>
                <a:gd name="T14" fmla="*/ 1 w 468"/>
                <a:gd name="T15" fmla="*/ 88 h 493"/>
                <a:gd name="T16" fmla="*/ 9 w 468"/>
                <a:gd name="T17" fmla="*/ 95 h 493"/>
                <a:gd name="T18" fmla="*/ 9 w 468"/>
                <a:gd name="T19" fmla="*/ 101 h 493"/>
                <a:gd name="T20" fmla="*/ 14 w 468"/>
                <a:gd name="T21" fmla="*/ 103 h 493"/>
                <a:gd name="T22" fmla="*/ 9 w 468"/>
                <a:gd name="T23" fmla="*/ 105 h 493"/>
                <a:gd name="T24" fmla="*/ 9 w 468"/>
                <a:gd name="T25" fmla="*/ 109 h 493"/>
                <a:gd name="T26" fmla="*/ 1 w 468"/>
                <a:gd name="T27" fmla="*/ 115 h 493"/>
                <a:gd name="T28" fmla="*/ 0 w 468"/>
                <a:gd name="T29" fmla="*/ 120 h 493"/>
                <a:gd name="T30" fmla="*/ 7 w 468"/>
                <a:gd name="T31" fmla="*/ 127 h 493"/>
                <a:gd name="T32" fmla="*/ 9 w 468"/>
                <a:gd name="T33" fmla="*/ 134 h 493"/>
                <a:gd name="T34" fmla="*/ 15 w 468"/>
                <a:gd name="T35" fmla="*/ 138 h 493"/>
                <a:gd name="T36" fmla="*/ 24 w 468"/>
                <a:gd name="T37" fmla="*/ 141 h 493"/>
                <a:gd name="T38" fmla="*/ 33 w 468"/>
                <a:gd name="T39" fmla="*/ 138 h 493"/>
                <a:gd name="T40" fmla="*/ 38 w 468"/>
                <a:gd name="T41" fmla="*/ 135 h 493"/>
                <a:gd name="T42" fmla="*/ 39 w 468"/>
                <a:gd name="T43" fmla="*/ 141 h 493"/>
                <a:gd name="T44" fmla="*/ 42 w 468"/>
                <a:gd name="T45" fmla="*/ 146 h 493"/>
                <a:gd name="T46" fmla="*/ 52 w 468"/>
                <a:gd name="T47" fmla="*/ 152 h 493"/>
                <a:gd name="T48" fmla="*/ 64 w 468"/>
                <a:gd name="T49" fmla="*/ 155 h 493"/>
                <a:gd name="T50" fmla="*/ 75 w 468"/>
                <a:gd name="T51" fmla="*/ 155 h 493"/>
                <a:gd name="T52" fmla="*/ 80 w 468"/>
                <a:gd name="T53" fmla="*/ 152 h 493"/>
                <a:gd name="T54" fmla="*/ 87 w 468"/>
                <a:gd name="T55" fmla="*/ 159 h 493"/>
                <a:gd name="T56" fmla="*/ 103 w 468"/>
                <a:gd name="T57" fmla="*/ 161 h 493"/>
                <a:gd name="T58" fmla="*/ 122 w 468"/>
                <a:gd name="T59" fmla="*/ 160 h 493"/>
                <a:gd name="T60" fmla="*/ 135 w 468"/>
                <a:gd name="T61" fmla="*/ 158 h 493"/>
                <a:gd name="T62" fmla="*/ 145 w 468"/>
                <a:gd name="T63" fmla="*/ 151 h 493"/>
                <a:gd name="T64" fmla="*/ 150 w 468"/>
                <a:gd name="T65" fmla="*/ 142 h 493"/>
                <a:gd name="T66" fmla="*/ 153 w 468"/>
                <a:gd name="T67" fmla="*/ 133 h 493"/>
                <a:gd name="T68" fmla="*/ 152 w 468"/>
                <a:gd name="T69" fmla="*/ 125 h 493"/>
                <a:gd name="T70" fmla="*/ 148 w 468"/>
                <a:gd name="T71" fmla="*/ 116 h 493"/>
                <a:gd name="T72" fmla="*/ 141 w 468"/>
                <a:gd name="T73" fmla="*/ 111 h 493"/>
                <a:gd name="T74" fmla="*/ 136 w 468"/>
                <a:gd name="T75" fmla="*/ 109 h 493"/>
                <a:gd name="T76" fmla="*/ 140 w 468"/>
                <a:gd name="T77" fmla="*/ 107 h 493"/>
                <a:gd name="T78" fmla="*/ 152 w 468"/>
                <a:gd name="T79" fmla="*/ 101 h 493"/>
                <a:gd name="T80" fmla="*/ 164 w 468"/>
                <a:gd name="T81" fmla="*/ 91 h 493"/>
                <a:gd name="T82" fmla="*/ 171 w 468"/>
                <a:gd name="T83" fmla="*/ 76 h 493"/>
                <a:gd name="T84" fmla="*/ 173 w 468"/>
                <a:gd name="T85" fmla="*/ 61 h 493"/>
                <a:gd name="T86" fmla="*/ 168 w 468"/>
                <a:gd name="T87" fmla="*/ 48 h 493"/>
                <a:gd name="T88" fmla="*/ 155 w 468"/>
                <a:gd name="T89" fmla="*/ 34 h 493"/>
                <a:gd name="T90" fmla="*/ 143 w 468"/>
                <a:gd name="T91" fmla="*/ 27 h 493"/>
                <a:gd name="T92" fmla="*/ 135 w 468"/>
                <a:gd name="T93" fmla="*/ 25 h 493"/>
                <a:gd name="T94" fmla="*/ 134 w 468"/>
                <a:gd name="T95" fmla="*/ 21 h 493"/>
                <a:gd name="T96" fmla="*/ 132 w 468"/>
                <a:gd name="T97" fmla="*/ 16 h 493"/>
                <a:gd name="T98" fmla="*/ 127 w 468"/>
                <a:gd name="T99" fmla="*/ 9 h 493"/>
                <a:gd name="T100" fmla="*/ 120 w 468"/>
                <a:gd name="T101" fmla="*/ 8 h 493"/>
                <a:gd name="T102" fmla="*/ 112 w 468"/>
                <a:gd name="T103" fmla="*/ 7 h 493"/>
                <a:gd name="T104" fmla="*/ 99 w 468"/>
                <a:gd name="T105" fmla="*/ 0 h 493"/>
                <a:gd name="T106" fmla="*/ 86 w 468"/>
                <a:gd name="T107" fmla="*/ 2 h 493"/>
                <a:gd name="T108" fmla="*/ 69 w 468"/>
                <a:gd name="T109" fmla="*/ 8 h 493"/>
                <a:gd name="T110" fmla="*/ 58 w 468"/>
                <a:gd name="T111" fmla="*/ 13 h 493"/>
                <a:gd name="T112" fmla="*/ 52 w 468"/>
                <a:gd name="T113" fmla="*/ 19 h 493"/>
                <a:gd name="T114" fmla="*/ 46 w 468"/>
                <a:gd name="T115" fmla="*/ 25 h 493"/>
                <a:gd name="T116" fmla="*/ 44 w 468"/>
                <a:gd name="T117" fmla="*/ 33 h 493"/>
                <a:gd name="T118" fmla="*/ 42 w 468"/>
                <a:gd name="T119" fmla="*/ 40 h 493"/>
                <a:gd name="T120" fmla="*/ 42 w 468"/>
                <a:gd name="T121" fmla="*/ 48 h 493"/>
                <a:gd name="T122" fmla="*/ 42 w 468"/>
                <a:gd name="T123" fmla="*/ 54 h 493"/>
                <a:gd name="T124" fmla="*/ 44 w 468"/>
                <a:gd name="T125" fmla="*/ 58 h 4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"/>
                <a:gd name="T190" fmla="*/ 0 h 493"/>
                <a:gd name="T191" fmla="*/ 468 w 468"/>
                <a:gd name="T192" fmla="*/ 493 h 4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" h="493">
                  <a:moveTo>
                    <a:pt x="118" y="178"/>
                  </a:moveTo>
                  <a:lnTo>
                    <a:pt x="88" y="172"/>
                  </a:lnTo>
                  <a:lnTo>
                    <a:pt x="55" y="176"/>
                  </a:lnTo>
                  <a:lnTo>
                    <a:pt x="36" y="185"/>
                  </a:lnTo>
                  <a:lnTo>
                    <a:pt x="21" y="195"/>
                  </a:lnTo>
                  <a:lnTo>
                    <a:pt x="6" y="218"/>
                  </a:lnTo>
                  <a:lnTo>
                    <a:pt x="0" y="248"/>
                  </a:lnTo>
                  <a:lnTo>
                    <a:pt x="1" y="266"/>
                  </a:lnTo>
                  <a:lnTo>
                    <a:pt x="11" y="290"/>
                  </a:lnTo>
                  <a:lnTo>
                    <a:pt x="26" y="307"/>
                  </a:lnTo>
                  <a:lnTo>
                    <a:pt x="37" y="313"/>
                  </a:lnTo>
                  <a:lnTo>
                    <a:pt x="28" y="319"/>
                  </a:lnTo>
                  <a:lnTo>
                    <a:pt x="12" y="332"/>
                  </a:lnTo>
                  <a:lnTo>
                    <a:pt x="1" y="350"/>
                  </a:lnTo>
                  <a:lnTo>
                    <a:pt x="0" y="369"/>
                  </a:lnTo>
                  <a:lnTo>
                    <a:pt x="7" y="391"/>
                  </a:lnTo>
                  <a:lnTo>
                    <a:pt x="20" y="407"/>
                  </a:lnTo>
                  <a:lnTo>
                    <a:pt x="39" y="418"/>
                  </a:lnTo>
                  <a:lnTo>
                    <a:pt x="64" y="424"/>
                  </a:lnTo>
                  <a:lnTo>
                    <a:pt x="89" y="420"/>
                  </a:lnTo>
                  <a:lnTo>
                    <a:pt x="103" y="411"/>
                  </a:lnTo>
                  <a:lnTo>
                    <a:pt x="104" y="425"/>
                  </a:lnTo>
                  <a:lnTo>
                    <a:pt x="114" y="445"/>
                  </a:lnTo>
                  <a:lnTo>
                    <a:pt x="142" y="463"/>
                  </a:lnTo>
                  <a:lnTo>
                    <a:pt x="175" y="473"/>
                  </a:lnTo>
                  <a:lnTo>
                    <a:pt x="202" y="470"/>
                  </a:lnTo>
                  <a:lnTo>
                    <a:pt x="219" y="467"/>
                  </a:lnTo>
                  <a:lnTo>
                    <a:pt x="240" y="481"/>
                  </a:lnTo>
                  <a:lnTo>
                    <a:pt x="284" y="492"/>
                  </a:lnTo>
                  <a:lnTo>
                    <a:pt x="333" y="487"/>
                  </a:lnTo>
                  <a:lnTo>
                    <a:pt x="367" y="477"/>
                  </a:lnTo>
                  <a:lnTo>
                    <a:pt x="394" y="460"/>
                  </a:lnTo>
                  <a:lnTo>
                    <a:pt x="410" y="430"/>
                  </a:lnTo>
                  <a:lnTo>
                    <a:pt x="415" y="404"/>
                  </a:lnTo>
                  <a:lnTo>
                    <a:pt x="413" y="376"/>
                  </a:lnTo>
                  <a:lnTo>
                    <a:pt x="402" y="352"/>
                  </a:lnTo>
                  <a:lnTo>
                    <a:pt x="385" y="339"/>
                  </a:lnTo>
                  <a:lnTo>
                    <a:pt x="371" y="331"/>
                  </a:lnTo>
                  <a:lnTo>
                    <a:pt x="383" y="325"/>
                  </a:lnTo>
                  <a:lnTo>
                    <a:pt x="413" y="308"/>
                  </a:lnTo>
                  <a:lnTo>
                    <a:pt x="445" y="276"/>
                  </a:lnTo>
                  <a:lnTo>
                    <a:pt x="463" y="233"/>
                  </a:lnTo>
                  <a:lnTo>
                    <a:pt x="467" y="186"/>
                  </a:lnTo>
                  <a:lnTo>
                    <a:pt x="456" y="145"/>
                  </a:lnTo>
                  <a:lnTo>
                    <a:pt x="418" y="101"/>
                  </a:lnTo>
                  <a:lnTo>
                    <a:pt x="391" y="82"/>
                  </a:lnTo>
                  <a:lnTo>
                    <a:pt x="367" y="76"/>
                  </a:lnTo>
                  <a:lnTo>
                    <a:pt x="364" y="60"/>
                  </a:lnTo>
                  <a:lnTo>
                    <a:pt x="358" y="46"/>
                  </a:lnTo>
                  <a:lnTo>
                    <a:pt x="345" y="31"/>
                  </a:lnTo>
                  <a:lnTo>
                    <a:pt x="328" y="20"/>
                  </a:lnTo>
                  <a:lnTo>
                    <a:pt x="304" y="7"/>
                  </a:lnTo>
                  <a:lnTo>
                    <a:pt x="271" y="0"/>
                  </a:lnTo>
                  <a:lnTo>
                    <a:pt x="233" y="2"/>
                  </a:lnTo>
                  <a:lnTo>
                    <a:pt x="188" y="16"/>
                  </a:lnTo>
                  <a:lnTo>
                    <a:pt x="158" y="38"/>
                  </a:lnTo>
                  <a:lnTo>
                    <a:pt x="142" y="54"/>
                  </a:lnTo>
                  <a:lnTo>
                    <a:pt x="128" y="76"/>
                  </a:lnTo>
                  <a:lnTo>
                    <a:pt x="118" y="99"/>
                  </a:lnTo>
                  <a:lnTo>
                    <a:pt x="113" y="123"/>
                  </a:lnTo>
                  <a:lnTo>
                    <a:pt x="112" y="144"/>
                  </a:lnTo>
                  <a:lnTo>
                    <a:pt x="115" y="162"/>
                  </a:lnTo>
                  <a:lnTo>
                    <a:pt x="118" y="17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1" name="Freeform 620"/>
            <p:cNvSpPr>
              <a:spLocks/>
            </p:cNvSpPr>
            <p:nvPr/>
          </p:nvSpPr>
          <p:spPr bwMode="auto">
            <a:xfrm>
              <a:off x="1281" y="1006"/>
              <a:ext cx="444" cy="465"/>
            </a:xfrm>
            <a:custGeom>
              <a:avLst/>
              <a:gdLst>
                <a:gd name="T0" fmla="*/ 44 w 468"/>
                <a:gd name="T1" fmla="*/ 58 h 493"/>
                <a:gd name="T2" fmla="*/ 32 w 468"/>
                <a:gd name="T3" fmla="*/ 57 h 493"/>
                <a:gd name="T4" fmla="*/ 21 w 468"/>
                <a:gd name="T5" fmla="*/ 58 h 493"/>
                <a:gd name="T6" fmla="*/ 13 w 468"/>
                <a:gd name="T7" fmla="*/ 60 h 493"/>
                <a:gd name="T8" fmla="*/ 9 w 468"/>
                <a:gd name="T9" fmla="*/ 64 h 493"/>
                <a:gd name="T10" fmla="*/ 6 w 468"/>
                <a:gd name="T11" fmla="*/ 72 h 493"/>
                <a:gd name="T12" fmla="*/ 0 w 468"/>
                <a:gd name="T13" fmla="*/ 81 h 493"/>
                <a:gd name="T14" fmla="*/ 1 w 468"/>
                <a:gd name="T15" fmla="*/ 88 h 493"/>
                <a:gd name="T16" fmla="*/ 9 w 468"/>
                <a:gd name="T17" fmla="*/ 95 h 493"/>
                <a:gd name="T18" fmla="*/ 9 w 468"/>
                <a:gd name="T19" fmla="*/ 101 h 493"/>
                <a:gd name="T20" fmla="*/ 14 w 468"/>
                <a:gd name="T21" fmla="*/ 103 h 493"/>
                <a:gd name="T22" fmla="*/ 9 w 468"/>
                <a:gd name="T23" fmla="*/ 105 h 493"/>
                <a:gd name="T24" fmla="*/ 9 w 468"/>
                <a:gd name="T25" fmla="*/ 109 h 493"/>
                <a:gd name="T26" fmla="*/ 1 w 468"/>
                <a:gd name="T27" fmla="*/ 115 h 493"/>
                <a:gd name="T28" fmla="*/ 0 w 468"/>
                <a:gd name="T29" fmla="*/ 120 h 493"/>
                <a:gd name="T30" fmla="*/ 7 w 468"/>
                <a:gd name="T31" fmla="*/ 127 h 493"/>
                <a:gd name="T32" fmla="*/ 9 w 468"/>
                <a:gd name="T33" fmla="*/ 134 h 493"/>
                <a:gd name="T34" fmla="*/ 15 w 468"/>
                <a:gd name="T35" fmla="*/ 138 h 493"/>
                <a:gd name="T36" fmla="*/ 24 w 468"/>
                <a:gd name="T37" fmla="*/ 141 h 493"/>
                <a:gd name="T38" fmla="*/ 33 w 468"/>
                <a:gd name="T39" fmla="*/ 138 h 493"/>
                <a:gd name="T40" fmla="*/ 38 w 468"/>
                <a:gd name="T41" fmla="*/ 135 h 493"/>
                <a:gd name="T42" fmla="*/ 39 w 468"/>
                <a:gd name="T43" fmla="*/ 141 h 493"/>
                <a:gd name="T44" fmla="*/ 42 w 468"/>
                <a:gd name="T45" fmla="*/ 146 h 493"/>
                <a:gd name="T46" fmla="*/ 52 w 468"/>
                <a:gd name="T47" fmla="*/ 152 h 493"/>
                <a:gd name="T48" fmla="*/ 64 w 468"/>
                <a:gd name="T49" fmla="*/ 155 h 493"/>
                <a:gd name="T50" fmla="*/ 75 w 468"/>
                <a:gd name="T51" fmla="*/ 155 h 493"/>
                <a:gd name="T52" fmla="*/ 80 w 468"/>
                <a:gd name="T53" fmla="*/ 152 h 493"/>
                <a:gd name="T54" fmla="*/ 87 w 468"/>
                <a:gd name="T55" fmla="*/ 159 h 493"/>
                <a:gd name="T56" fmla="*/ 103 w 468"/>
                <a:gd name="T57" fmla="*/ 161 h 493"/>
                <a:gd name="T58" fmla="*/ 122 w 468"/>
                <a:gd name="T59" fmla="*/ 160 h 493"/>
                <a:gd name="T60" fmla="*/ 135 w 468"/>
                <a:gd name="T61" fmla="*/ 158 h 493"/>
                <a:gd name="T62" fmla="*/ 145 w 468"/>
                <a:gd name="T63" fmla="*/ 151 h 493"/>
                <a:gd name="T64" fmla="*/ 150 w 468"/>
                <a:gd name="T65" fmla="*/ 142 h 493"/>
                <a:gd name="T66" fmla="*/ 153 w 468"/>
                <a:gd name="T67" fmla="*/ 133 h 493"/>
                <a:gd name="T68" fmla="*/ 152 w 468"/>
                <a:gd name="T69" fmla="*/ 125 h 493"/>
                <a:gd name="T70" fmla="*/ 148 w 468"/>
                <a:gd name="T71" fmla="*/ 116 h 493"/>
                <a:gd name="T72" fmla="*/ 141 w 468"/>
                <a:gd name="T73" fmla="*/ 111 h 493"/>
                <a:gd name="T74" fmla="*/ 136 w 468"/>
                <a:gd name="T75" fmla="*/ 109 h 493"/>
                <a:gd name="T76" fmla="*/ 140 w 468"/>
                <a:gd name="T77" fmla="*/ 107 h 493"/>
                <a:gd name="T78" fmla="*/ 152 w 468"/>
                <a:gd name="T79" fmla="*/ 101 h 493"/>
                <a:gd name="T80" fmla="*/ 164 w 468"/>
                <a:gd name="T81" fmla="*/ 91 h 493"/>
                <a:gd name="T82" fmla="*/ 171 w 468"/>
                <a:gd name="T83" fmla="*/ 76 h 493"/>
                <a:gd name="T84" fmla="*/ 173 w 468"/>
                <a:gd name="T85" fmla="*/ 61 h 493"/>
                <a:gd name="T86" fmla="*/ 168 w 468"/>
                <a:gd name="T87" fmla="*/ 48 h 493"/>
                <a:gd name="T88" fmla="*/ 155 w 468"/>
                <a:gd name="T89" fmla="*/ 34 h 493"/>
                <a:gd name="T90" fmla="*/ 143 w 468"/>
                <a:gd name="T91" fmla="*/ 27 h 493"/>
                <a:gd name="T92" fmla="*/ 135 w 468"/>
                <a:gd name="T93" fmla="*/ 25 h 493"/>
                <a:gd name="T94" fmla="*/ 134 w 468"/>
                <a:gd name="T95" fmla="*/ 21 h 493"/>
                <a:gd name="T96" fmla="*/ 132 w 468"/>
                <a:gd name="T97" fmla="*/ 16 h 493"/>
                <a:gd name="T98" fmla="*/ 127 w 468"/>
                <a:gd name="T99" fmla="*/ 9 h 493"/>
                <a:gd name="T100" fmla="*/ 120 w 468"/>
                <a:gd name="T101" fmla="*/ 8 h 493"/>
                <a:gd name="T102" fmla="*/ 112 w 468"/>
                <a:gd name="T103" fmla="*/ 7 h 493"/>
                <a:gd name="T104" fmla="*/ 99 w 468"/>
                <a:gd name="T105" fmla="*/ 0 h 493"/>
                <a:gd name="T106" fmla="*/ 86 w 468"/>
                <a:gd name="T107" fmla="*/ 2 h 493"/>
                <a:gd name="T108" fmla="*/ 69 w 468"/>
                <a:gd name="T109" fmla="*/ 8 h 493"/>
                <a:gd name="T110" fmla="*/ 58 w 468"/>
                <a:gd name="T111" fmla="*/ 13 h 493"/>
                <a:gd name="T112" fmla="*/ 52 w 468"/>
                <a:gd name="T113" fmla="*/ 19 h 493"/>
                <a:gd name="T114" fmla="*/ 46 w 468"/>
                <a:gd name="T115" fmla="*/ 25 h 493"/>
                <a:gd name="T116" fmla="*/ 44 w 468"/>
                <a:gd name="T117" fmla="*/ 33 h 493"/>
                <a:gd name="T118" fmla="*/ 42 w 468"/>
                <a:gd name="T119" fmla="*/ 40 h 493"/>
                <a:gd name="T120" fmla="*/ 42 w 468"/>
                <a:gd name="T121" fmla="*/ 48 h 493"/>
                <a:gd name="T122" fmla="*/ 42 w 468"/>
                <a:gd name="T123" fmla="*/ 54 h 493"/>
                <a:gd name="T124" fmla="*/ 44 w 468"/>
                <a:gd name="T125" fmla="*/ 58 h 49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468"/>
                <a:gd name="T190" fmla="*/ 0 h 493"/>
                <a:gd name="T191" fmla="*/ 468 w 468"/>
                <a:gd name="T192" fmla="*/ 493 h 49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468" h="493">
                  <a:moveTo>
                    <a:pt x="118" y="178"/>
                  </a:moveTo>
                  <a:lnTo>
                    <a:pt x="88" y="172"/>
                  </a:lnTo>
                  <a:lnTo>
                    <a:pt x="55" y="176"/>
                  </a:lnTo>
                  <a:lnTo>
                    <a:pt x="36" y="185"/>
                  </a:lnTo>
                  <a:lnTo>
                    <a:pt x="21" y="195"/>
                  </a:lnTo>
                  <a:lnTo>
                    <a:pt x="6" y="218"/>
                  </a:lnTo>
                  <a:lnTo>
                    <a:pt x="0" y="248"/>
                  </a:lnTo>
                  <a:lnTo>
                    <a:pt x="1" y="266"/>
                  </a:lnTo>
                  <a:lnTo>
                    <a:pt x="11" y="290"/>
                  </a:lnTo>
                  <a:lnTo>
                    <a:pt x="26" y="307"/>
                  </a:lnTo>
                  <a:lnTo>
                    <a:pt x="37" y="313"/>
                  </a:lnTo>
                  <a:lnTo>
                    <a:pt x="28" y="319"/>
                  </a:lnTo>
                  <a:lnTo>
                    <a:pt x="12" y="332"/>
                  </a:lnTo>
                  <a:lnTo>
                    <a:pt x="1" y="350"/>
                  </a:lnTo>
                  <a:lnTo>
                    <a:pt x="0" y="369"/>
                  </a:lnTo>
                  <a:lnTo>
                    <a:pt x="7" y="391"/>
                  </a:lnTo>
                  <a:lnTo>
                    <a:pt x="20" y="407"/>
                  </a:lnTo>
                  <a:lnTo>
                    <a:pt x="39" y="418"/>
                  </a:lnTo>
                  <a:lnTo>
                    <a:pt x="64" y="424"/>
                  </a:lnTo>
                  <a:lnTo>
                    <a:pt x="89" y="420"/>
                  </a:lnTo>
                  <a:lnTo>
                    <a:pt x="103" y="411"/>
                  </a:lnTo>
                  <a:lnTo>
                    <a:pt x="104" y="425"/>
                  </a:lnTo>
                  <a:lnTo>
                    <a:pt x="114" y="445"/>
                  </a:lnTo>
                  <a:lnTo>
                    <a:pt x="142" y="463"/>
                  </a:lnTo>
                  <a:lnTo>
                    <a:pt x="175" y="473"/>
                  </a:lnTo>
                  <a:lnTo>
                    <a:pt x="202" y="470"/>
                  </a:lnTo>
                  <a:lnTo>
                    <a:pt x="219" y="467"/>
                  </a:lnTo>
                  <a:lnTo>
                    <a:pt x="240" y="481"/>
                  </a:lnTo>
                  <a:lnTo>
                    <a:pt x="284" y="492"/>
                  </a:lnTo>
                  <a:lnTo>
                    <a:pt x="333" y="487"/>
                  </a:lnTo>
                  <a:lnTo>
                    <a:pt x="367" y="477"/>
                  </a:lnTo>
                  <a:lnTo>
                    <a:pt x="394" y="460"/>
                  </a:lnTo>
                  <a:lnTo>
                    <a:pt x="410" y="430"/>
                  </a:lnTo>
                  <a:lnTo>
                    <a:pt x="415" y="404"/>
                  </a:lnTo>
                  <a:lnTo>
                    <a:pt x="413" y="376"/>
                  </a:lnTo>
                  <a:lnTo>
                    <a:pt x="402" y="352"/>
                  </a:lnTo>
                  <a:lnTo>
                    <a:pt x="385" y="339"/>
                  </a:lnTo>
                  <a:lnTo>
                    <a:pt x="371" y="331"/>
                  </a:lnTo>
                  <a:lnTo>
                    <a:pt x="383" y="325"/>
                  </a:lnTo>
                  <a:lnTo>
                    <a:pt x="413" y="308"/>
                  </a:lnTo>
                  <a:lnTo>
                    <a:pt x="445" y="276"/>
                  </a:lnTo>
                  <a:lnTo>
                    <a:pt x="463" y="233"/>
                  </a:lnTo>
                  <a:lnTo>
                    <a:pt x="467" y="186"/>
                  </a:lnTo>
                  <a:lnTo>
                    <a:pt x="456" y="145"/>
                  </a:lnTo>
                  <a:lnTo>
                    <a:pt x="418" y="101"/>
                  </a:lnTo>
                  <a:lnTo>
                    <a:pt x="391" y="82"/>
                  </a:lnTo>
                  <a:lnTo>
                    <a:pt x="367" y="76"/>
                  </a:lnTo>
                  <a:lnTo>
                    <a:pt x="364" y="60"/>
                  </a:lnTo>
                  <a:lnTo>
                    <a:pt x="358" y="46"/>
                  </a:lnTo>
                  <a:lnTo>
                    <a:pt x="345" y="31"/>
                  </a:lnTo>
                  <a:lnTo>
                    <a:pt x="328" y="20"/>
                  </a:lnTo>
                  <a:lnTo>
                    <a:pt x="304" y="7"/>
                  </a:lnTo>
                  <a:lnTo>
                    <a:pt x="271" y="0"/>
                  </a:lnTo>
                  <a:lnTo>
                    <a:pt x="233" y="2"/>
                  </a:lnTo>
                  <a:lnTo>
                    <a:pt x="188" y="16"/>
                  </a:lnTo>
                  <a:lnTo>
                    <a:pt x="158" y="38"/>
                  </a:lnTo>
                  <a:lnTo>
                    <a:pt x="142" y="54"/>
                  </a:lnTo>
                  <a:lnTo>
                    <a:pt x="128" y="76"/>
                  </a:lnTo>
                  <a:lnTo>
                    <a:pt x="118" y="99"/>
                  </a:lnTo>
                  <a:lnTo>
                    <a:pt x="113" y="123"/>
                  </a:lnTo>
                  <a:lnTo>
                    <a:pt x="112" y="144"/>
                  </a:lnTo>
                  <a:lnTo>
                    <a:pt x="115" y="162"/>
                  </a:lnTo>
                  <a:lnTo>
                    <a:pt x="118" y="17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2" name="Freeform 621"/>
            <p:cNvSpPr>
              <a:spLocks/>
            </p:cNvSpPr>
            <p:nvPr/>
          </p:nvSpPr>
          <p:spPr bwMode="auto">
            <a:xfrm>
              <a:off x="1692" y="1374"/>
              <a:ext cx="77" cy="20"/>
            </a:xfrm>
            <a:custGeom>
              <a:avLst/>
              <a:gdLst>
                <a:gd name="T0" fmla="*/ 30 w 81"/>
                <a:gd name="T1" fmla="*/ 0 h 21"/>
                <a:gd name="T2" fmla="*/ 27 w 81"/>
                <a:gd name="T3" fmla="*/ 6 h 21"/>
                <a:gd name="T4" fmla="*/ 25 w 81"/>
                <a:gd name="T5" fmla="*/ 10 h 21"/>
                <a:gd name="T6" fmla="*/ 23 w 81"/>
                <a:gd name="T7" fmla="*/ 10 h 21"/>
                <a:gd name="T8" fmla="*/ 20 w 81"/>
                <a:gd name="T9" fmla="*/ 10 h 21"/>
                <a:gd name="T10" fmla="*/ 16 w 81"/>
                <a:gd name="T11" fmla="*/ 10 h 21"/>
                <a:gd name="T12" fmla="*/ 13 w 81"/>
                <a:gd name="T13" fmla="*/ 10 h 21"/>
                <a:gd name="T14" fmla="*/ 10 w 81"/>
                <a:gd name="T15" fmla="*/ 10 h 21"/>
                <a:gd name="T16" fmla="*/ 10 w 81"/>
                <a:gd name="T17" fmla="*/ 10 h 21"/>
                <a:gd name="T18" fmla="*/ 10 w 81"/>
                <a:gd name="T19" fmla="*/ 10 h 21"/>
                <a:gd name="T20" fmla="*/ 0 w 81"/>
                <a:gd name="T21" fmla="*/ 10 h 21"/>
                <a:gd name="T22" fmla="*/ 0 w 81"/>
                <a:gd name="T23" fmla="*/ 10 h 21"/>
                <a:gd name="T24" fmla="*/ 10 w 81"/>
                <a:gd name="T25" fmla="*/ 10 h 21"/>
                <a:gd name="T26" fmla="*/ 10 w 81"/>
                <a:gd name="T27" fmla="*/ 10 h 21"/>
                <a:gd name="T28" fmla="*/ 10 w 81"/>
                <a:gd name="T29" fmla="*/ 10 h 21"/>
                <a:gd name="T30" fmla="*/ 13 w 81"/>
                <a:gd name="T31" fmla="*/ 10 h 21"/>
                <a:gd name="T32" fmla="*/ 17 w 81"/>
                <a:gd name="T33" fmla="*/ 10 h 21"/>
                <a:gd name="T34" fmla="*/ 21 w 81"/>
                <a:gd name="T35" fmla="*/ 10 h 21"/>
                <a:gd name="T36" fmla="*/ 23 w 81"/>
                <a:gd name="T37" fmla="*/ 10 h 21"/>
                <a:gd name="T38" fmla="*/ 26 w 81"/>
                <a:gd name="T39" fmla="*/ 8 h 21"/>
                <a:gd name="T40" fmla="*/ 27 w 81"/>
                <a:gd name="T41" fmla="*/ 5 h 21"/>
                <a:gd name="T42" fmla="*/ 29 w 81"/>
                <a:gd name="T43" fmla="*/ 0 h 21"/>
                <a:gd name="T44" fmla="*/ 30 w 81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21"/>
                <a:gd name="T71" fmla="*/ 81 w 81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21">
                  <a:moveTo>
                    <a:pt x="80" y="0"/>
                  </a:moveTo>
                  <a:lnTo>
                    <a:pt x="71" y="6"/>
                  </a:lnTo>
                  <a:lnTo>
                    <a:pt x="64" y="10"/>
                  </a:lnTo>
                  <a:lnTo>
                    <a:pt x="57" y="14"/>
                  </a:lnTo>
                  <a:lnTo>
                    <a:pt x="49" y="16"/>
                  </a:lnTo>
                  <a:lnTo>
                    <a:pt x="41" y="18"/>
                  </a:lnTo>
                  <a:lnTo>
                    <a:pt x="34" y="19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18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1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34" y="17"/>
                  </a:lnTo>
                  <a:lnTo>
                    <a:pt x="42" y="16"/>
                  </a:lnTo>
                  <a:lnTo>
                    <a:pt x="50" y="15"/>
                  </a:lnTo>
                  <a:lnTo>
                    <a:pt x="57" y="12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9" y="0"/>
                  </a:lnTo>
                  <a:lnTo>
                    <a:pt x="8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3" name="Freeform 622"/>
            <p:cNvSpPr>
              <a:spLocks/>
            </p:cNvSpPr>
            <p:nvPr/>
          </p:nvSpPr>
          <p:spPr bwMode="auto">
            <a:xfrm>
              <a:off x="1692" y="1374"/>
              <a:ext cx="77" cy="20"/>
            </a:xfrm>
            <a:custGeom>
              <a:avLst/>
              <a:gdLst>
                <a:gd name="T0" fmla="*/ 30 w 81"/>
                <a:gd name="T1" fmla="*/ 0 h 21"/>
                <a:gd name="T2" fmla="*/ 27 w 81"/>
                <a:gd name="T3" fmla="*/ 6 h 21"/>
                <a:gd name="T4" fmla="*/ 25 w 81"/>
                <a:gd name="T5" fmla="*/ 10 h 21"/>
                <a:gd name="T6" fmla="*/ 23 w 81"/>
                <a:gd name="T7" fmla="*/ 10 h 21"/>
                <a:gd name="T8" fmla="*/ 20 w 81"/>
                <a:gd name="T9" fmla="*/ 10 h 21"/>
                <a:gd name="T10" fmla="*/ 16 w 81"/>
                <a:gd name="T11" fmla="*/ 10 h 21"/>
                <a:gd name="T12" fmla="*/ 13 w 81"/>
                <a:gd name="T13" fmla="*/ 10 h 21"/>
                <a:gd name="T14" fmla="*/ 10 w 81"/>
                <a:gd name="T15" fmla="*/ 10 h 21"/>
                <a:gd name="T16" fmla="*/ 10 w 81"/>
                <a:gd name="T17" fmla="*/ 10 h 21"/>
                <a:gd name="T18" fmla="*/ 10 w 81"/>
                <a:gd name="T19" fmla="*/ 10 h 21"/>
                <a:gd name="T20" fmla="*/ 0 w 81"/>
                <a:gd name="T21" fmla="*/ 10 h 21"/>
                <a:gd name="T22" fmla="*/ 0 w 81"/>
                <a:gd name="T23" fmla="*/ 10 h 21"/>
                <a:gd name="T24" fmla="*/ 10 w 81"/>
                <a:gd name="T25" fmla="*/ 10 h 21"/>
                <a:gd name="T26" fmla="*/ 10 w 81"/>
                <a:gd name="T27" fmla="*/ 10 h 21"/>
                <a:gd name="T28" fmla="*/ 10 w 81"/>
                <a:gd name="T29" fmla="*/ 10 h 21"/>
                <a:gd name="T30" fmla="*/ 13 w 81"/>
                <a:gd name="T31" fmla="*/ 10 h 21"/>
                <a:gd name="T32" fmla="*/ 17 w 81"/>
                <a:gd name="T33" fmla="*/ 10 h 21"/>
                <a:gd name="T34" fmla="*/ 21 w 81"/>
                <a:gd name="T35" fmla="*/ 10 h 21"/>
                <a:gd name="T36" fmla="*/ 23 w 81"/>
                <a:gd name="T37" fmla="*/ 10 h 21"/>
                <a:gd name="T38" fmla="*/ 26 w 81"/>
                <a:gd name="T39" fmla="*/ 8 h 21"/>
                <a:gd name="T40" fmla="*/ 27 w 81"/>
                <a:gd name="T41" fmla="*/ 5 h 21"/>
                <a:gd name="T42" fmla="*/ 29 w 81"/>
                <a:gd name="T43" fmla="*/ 0 h 21"/>
                <a:gd name="T44" fmla="*/ 30 w 81"/>
                <a:gd name="T45" fmla="*/ 0 h 2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1"/>
                <a:gd name="T70" fmla="*/ 0 h 21"/>
                <a:gd name="T71" fmla="*/ 81 w 81"/>
                <a:gd name="T72" fmla="*/ 21 h 2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1" h="21">
                  <a:moveTo>
                    <a:pt x="80" y="0"/>
                  </a:moveTo>
                  <a:lnTo>
                    <a:pt x="71" y="6"/>
                  </a:lnTo>
                  <a:lnTo>
                    <a:pt x="64" y="10"/>
                  </a:lnTo>
                  <a:lnTo>
                    <a:pt x="57" y="14"/>
                  </a:lnTo>
                  <a:lnTo>
                    <a:pt x="49" y="16"/>
                  </a:lnTo>
                  <a:lnTo>
                    <a:pt x="41" y="18"/>
                  </a:lnTo>
                  <a:lnTo>
                    <a:pt x="34" y="19"/>
                  </a:lnTo>
                  <a:lnTo>
                    <a:pt x="26" y="20"/>
                  </a:lnTo>
                  <a:lnTo>
                    <a:pt x="18" y="20"/>
                  </a:lnTo>
                  <a:lnTo>
                    <a:pt x="11" y="18"/>
                  </a:lnTo>
                  <a:lnTo>
                    <a:pt x="0" y="16"/>
                  </a:lnTo>
                  <a:lnTo>
                    <a:pt x="0" y="15"/>
                  </a:lnTo>
                  <a:lnTo>
                    <a:pt x="11" y="17"/>
                  </a:lnTo>
                  <a:lnTo>
                    <a:pt x="18" y="18"/>
                  </a:lnTo>
                  <a:lnTo>
                    <a:pt x="26" y="18"/>
                  </a:lnTo>
                  <a:lnTo>
                    <a:pt x="34" y="17"/>
                  </a:lnTo>
                  <a:lnTo>
                    <a:pt x="42" y="16"/>
                  </a:lnTo>
                  <a:lnTo>
                    <a:pt x="50" y="15"/>
                  </a:lnTo>
                  <a:lnTo>
                    <a:pt x="57" y="12"/>
                  </a:lnTo>
                  <a:lnTo>
                    <a:pt x="65" y="8"/>
                  </a:lnTo>
                  <a:lnTo>
                    <a:pt x="71" y="5"/>
                  </a:lnTo>
                  <a:lnTo>
                    <a:pt x="79" y="0"/>
                  </a:lnTo>
                  <a:lnTo>
                    <a:pt x="8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4" name="Freeform 623"/>
            <p:cNvSpPr>
              <a:spLocks/>
            </p:cNvSpPr>
            <p:nvPr/>
          </p:nvSpPr>
          <p:spPr bwMode="auto">
            <a:xfrm>
              <a:off x="1614" y="1306"/>
              <a:ext cx="80" cy="16"/>
            </a:xfrm>
            <a:custGeom>
              <a:avLst/>
              <a:gdLst>
                <a:gd name="T0" fmla="*/ 10 w 84"/>
                <a:gd name="T1" fmla="*/ 8 h 17"/>
                <a:gd name="T2" fmla="*/ 10 w 84"/>
                <a:gd name="T3" fmla="*/ 8 h 17"/>
                <a:gd name="T4" fmla="*/ 13 w 84"/>
                <a:gd name="T5" fmla="*/ 8 h 17"/>
                <a:gd name="T6" fmla="*/ 20 w 84"/>
                <a:gd name="T7" fmla="*/ 8 h 17"/>
                <a:gd name="T8" fmla="*/ 25 w 84"/>
                <a:gd name="T9" fmla="*/ 8 h 17"/>
                <a:gd name="T10" fmla="*/ 28 w 84"/>
                <a:gd name="T11" fmla="*/ 6 h 17"/>
                <a:gd name="T12" fmla="*/ 32 w 84"/>
                <a:gd name="T13" fmla="*/ 0 h 17"/>
                <a:gd name="T14" fmla="*/ 32 w 84"/>
                <a:gd name="T15" fmla="*/ 0 h 17"/>
                <a:gd name="T16" fmla="*/ 28 w 84"/>
                <a:gd name="T17" fmla="*/ 4 h 17"/>
                <a:gd name="T18" fmla="*/ 24 w 84"/>
                <a:gd name="T19" fmla="*/ 8 h 17"/>
                <a:gd name="T20" fmla="*/ 20 w 84"/>
                <a:gd name="T21" fmla="*/ 8 h 17"/>
                <a:gd name="T22" fmla="*/ 14 w 84"/>
                <a:gd name="T23" fmla="*/ 8 h 17"/>
                <a:gd name="T24" fmla="*/ 10 w 84"/>
                <a:gd name="T25" fmla="*/ 8 h 17"/>
                <a:gd name="T26" fmla="*/ 9 w 84"/>
                <a:gd name="T27" fmla="*/ 8 h 17"/>
                <a:gd name="T28" fmla="*/ 0 w 84"/>
                <a:gd name="T29" fmla="*/ 8 h 17"/>
                <a:gd name="T30" fmla="*/ 10 w 84"/>
                <a:gd name="T31" fmla="*/ 8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17"/>
                <a:gd name="T50" fmla="*/ 84 w 8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17">
                  <a:moveTo>
                    <a:pt x="10" y="14"/>
                  </a:moveTo>
                  <a:lnTo>
                    <a:pt x="22" y="16"/>
                  </a:lnTo>
                  <a:lnTo>
                    <a:pt x="34" y="15"/>
                  </a:lnTo>
                  <a:lnTo>
                    <a:pt x="47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71" y="4"/>
                  </a:lnTo>
                  <a:lnTo>
                    <a:pt x="59" y="8"/>
                  </a:lnTo>
                  <a:lnTo>
                    <a:pt x="48" y="10"/>
                  </a:lnTo>
                  <a:lnTo>
                    <a:pt x="35" y="13"/>
                  </a:lnTo>
                  <a:lnTo>
                    <a:pt x="22" y="14"/>
                  </a:lnTo>
                  <a:lnTo>
                    <a:pt x="9" y="13"/>
                  </a:lnTo>
                  <a:lnTo>
                    <a:pt x="0" y="12"/>
                  </a:lnTo>
                  <a:lnTo>
                    <a:pt x="10" y="1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5" name="Freeform 624"/>
            <p:cNvSpPr>
              <a:spLocks/>
            </p:cNvSpPr>
            <p:nvPr/>
          </p:nvSpPr>
          <p:spPr bwMode="auto">
            <a:xfrm>
              <a:off x="1614" y="1306"/>
              <a:ext cx="80" cy="16"/>
            </a:xfrm>
            <a:custGeom>
              <a:avLst/>
              <a:gdLst>
                <a:gd name="T0" fmla="*/ 10 w 84"/>
                <a:gd name="T1" fmla="*/ 8 h 17"/>
                <a:gd name="T2" fmla="*/ 10 w 84"/>
                <a:gd name="T3" fmla="*/ 8 h 17"/>
                <a:gd name="T4" fmla="*/ 13 w 84"/>
                <a:gd name="T5" fmla="*/ 8 h 17"/>
                <a:gd name="T6" fmla="*/ 20 w 84"/>
                <a:gd name="T7" fmla="*/ 8 h 17"/>
                <a:gd name="T8" fmla="*/ 25 w 84"/>
                <a:gd name="T9" fmla="*/ 8 h 17"/>
                <a:gd name="T10" fmla="*/ 28 w 84"/>
                <a:gd name="T11" fmla="*/ 6 h 17"/>
                <a:gd name="T12" fmla="*/ 32 w 84"/>
                <a:gd name="T13" fmla="*/ 0 h 17"/>
                <a:gd name="T14" fmla="*/ 32 w 84"/>
                <a:gd name="T15" fmla="*/ 0 h 17"/>
                <a:gd name="T16" fmla="*/ 28 w 84"/>
                <a:gd name="T17" fmla="*/ 4 h 17"/>
                <a:gd name="T18" fmla="*/ 24 w 84"/>
                <a:gd name="T19" fmla="*/ 8 h 17"/>
                <a:gd name="T20" fmla="*/ 20 w 84"/>
                <a:gd name="T21" fmla="*/ 8 h 17"/>
                <a:gd name="T22" fmla="*/ 14 w 84"/>
                <a:gd name="T23" fmla="*/ 8 h 17"/>
                <a:gd name="T24" fmla="*/ 10 w 84"/>
                <a:gd name="T25" fmla="*/ 8 h 17"/>
                <a:gd name="T26" fmla="*/ 9 w 84"/>
                <a:gd name="T27" fmla="*/ 8 h 17"/>
                <a:gd name="T28" fmla="*/ 0 w 84"/>
                <a:gd name="T29" fmla="*/ 8 h 17"/>
                <a:gd name="T30" fmla="*/ 10 w 84"/>
                <a:gd name="T31" fmla="*/ 8 h 1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4"/>
                <a:gd name="T49" fmla="*/ 0 h 17"/>
                <a:gd name="T50" fmla="*/ 84 w 84"/>
                <a:gd name="T51" fmla="*/ 17 h 1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4" h="17">
                  <a:moveTo>
                    <a:pt x="10" y="14"/>
                  </a:moveTo>
                  <a:lnTo>
                    <a:pt x="22" y="16"/>
                  </a:lnTo>
                  <a:lnTo>
                    <a:pt x="34" y="15"/>
                  </a:lnTo>
                  <a:lnTo>
                    <a:pt x="47" y="13"/>
                  </a:lnTo>
                  <a:lnTo>
                    <a:pt x="60" y="9"/>
                  </a:lnTo>
                  <a:lnTo>
                    <a:pt x="70" y="6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71" y="4"/>
                  </a:lnTo>
                  <a:lnTo>
                    <a:pt x="59" y="8"/>
                  </a:lnTo>
                  <a:lnTo>
                    <a:pt x="48" y="10"/>
                  </a:lnTo>
                  <a:lnTo>
                    <a:pt x="35" y="13"/>
                  </a:lnTo>
                  <a:lnTo>
                    <a:pt x="22" y="14"/>
                  </a:lnTo>
                  <a:lnTo>
                    <a:pt x="9" y="13"/>
                  </a:lnTo>
                  <a:lnTo>
                    <a:pt x="0" y="12"/>
                  </a:lnTo>
                  <a:lnTo>
                    <a:pt x="10" y="1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6" name="Freeform 625"/>
            <p:cNvSpPr>
              <a:spLocks/>
            </p:cNvSpPr>
            <p:nvPr/>
          </p:nvSpPr>
          <p:spPr bwMode="auto">
            <a:xfrm>
              <a:off x="1403" y="1341"/>
              <a:ext cx="161" cy="29"/>
            </a:xfrm>
            <a:custGeom>
              <a:avLst/>
              <a:gdLst>
                <a:gd name="T0" fmla="*/ 4 w 169"/>
                <a:gd name="T1" fmla="*/ 7 h 31"/>
                <a:gd name="T2" fmla="*/ 6 w 169"/>
                <a:gd name="T3" fmla="*/ 7 h 31"/>
                <a:gd name="T4" fmla="*/ 10 w 169"/>
                <a:gd name="T5" fmla="*/ 7 h 31"/>
                <a:gd name="T6" fmla="*/ 10 w 169"/>
                <a:gd name="T7" fmla="*/ 7 h 31"/>
                <a:gd name="T8" fmla="*/ 16 w 169"/>
                <a:gd name="T9" fmla="*/ 7 h 31"/>
                <a:gd name="T10" fmla="*/ 23 w 169"/>
                <a:gd name="T11" fmla="*/ 7 h 31"/>
                <a:gd name="T12" fmla="*/ 27 w 169"/>
                <a:gd name="T13" fmla="*/ 7 h 31"/>
                <a:gd name="T14" fmla="*/ 32 w 169"/>
                <a:gd name="T15" fmla="*/ 7 h 31"/>
                <a:gd name="T16" fmla="*/ 38 w 169"/>
                <a:gd name="T17" fmla="*/ 7 h 31"/>
                <a:gd name="T18" fmla="*/ 44 w 169"/>
                <a:gd name="T19" fmla="*/ 7 h 31"/>
                <a:gd name="T20" fmla="*/ 48 w 169"/>
                <a:gd name="T21" fmla="*/ 7 h 31"/>
                <a:gd name="T22" fmla="*/ 53 w 169"/>
                <a:gd name="T23" fmla="*/ 7 h 31"/>
                <a:gd name="T24" fmla="*/ 59 w 169"/>
                <a:gd name="T25" fmla="*/ 7 h 31"/>
                <a:gd name="T26" fmla="*/ 62 w 169"/>
                <a:gd name="T27" fmla="*/ 7 h 31"/>
                <a:gd name="T28" fmla="*/ 64 w 169"/>
                <a:gd name="T29" fmla="*/ 6 h 31"/>
                <a:gd name="T30" fmla="*/ 65 w 169"/>
                <a:gd name="T31" fmla="*/ 4 h 31"/>
                <a:gd name="T32" fmla="*/ 67 w 169"/>
                <a:gd name="T33" fmla="*/ 0 h 31"/>
                <a:gd name="T34" fmla="*/ 67 w 169"/>
                <a:gd name="T35" fmla="*/ 0 h 31"/>
                <a:gd name="T36" fmla="*/ 65 w 169"/>
                <a:gd name="T37" fmla="*/ 5 h 31"/>
                <a:gd name="T38" fmla="*/ 64 w 169"/>
                <a:gd name="T39" fmla="*/ 7 h 31"/>
                <a:gd name="T40" fmla="*/ 59 w 169"/>
                <a:gd name="T41" fmla="*/ 7 h 31"/>
                <a:gd name="T42" fmla="*/ 53 w 169"/>
                <a:gd name="T43" fmla="*/ 7 h 31"/>
                <a:gd name="T44" fmla="*/ 48 w 169"/>
                <a:gd name="T45" fmla="*/ 7 h 31"/>
                <a:gd name="T46" fmla="*/ 43 w 169"/>
                <a:gd name="T47" fmla="*/ 7 h 31"/>
                <a:gd name="T48" fmla="*/ 38 w 169"/>
                <a:gd name="T49" fmla="*/ 7 h 31"/>
                <a:gd name="T50" fmla="*/ 31 w 169"/>
                <a:gd name="T51" fmla="*/ 7 h 31"/>
                <a:gd name="T52" fmla="*/ 27 w 169"/>
                <a:gd name="T53" fmla="*/ 7 h 31"/>
                <a:gd name="T54" fmla="*/ 22 w 169"/>
                <a:gd name="T55" fmla="*/ 7 h 31"/>
                <a:gd name="T56" fmla="*/ 15 w 169"/>
                <a:gd name="T57" fmla="*/ 7 h 31"/>
                <a:gd name="T58" fmla="*/ 10 w 169"/>
                <a:gd name="T59" fmla="*/ 7 h 31"/>
                <a:gd name="T60" fmla="*/ 10 w 169"/>
                <a:gd name="T61" fmla="*/ 7 h 31"/>
                <a:gd name="T62" fmla="*/ 5 w 169"/>
                <a:gd name="T63" fmla="*/ 7 h 31"/>
                <a:gd name="T64" fmla="*/ 0 w 169"/>
                <a:gd name="T65" fmla="*/ 7 h 31"/>
                <a:gd name="T66" fmla="*/ 0 w 169"/>
                <a:gd name="T67" fmla="*/ 7 h 31"/>
                <a:gd name="T68" fmla="*/ 4 w 169"/>
                <a:gd name="T69" fmla="*/ 7 h 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9"/>
                <a:gd name="T106" fmla="*/ 0 h 31"/>
                <a:gd name="T107" fmla="*/ 169 w 169"/>
                <a:gd name="T108" fmla="*/ 31 h 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9" h="31">
                  <a:moveTo>
                    <a:pt x="4" y="11"/>
                  </a:moveTo>
                  <a:lnTo>
                    <a:pt x="6" y="13"/>
                  </a:lnTo>
                  <a:lnTo>
                    <a:pt x="14" y="16"/>
                  </a:lnTo>
                  <a:lnTo>
                    <a:pt x="27" y="21"/>
                  </a:lnTo>
                  <a:lnTo>
                    <a:pt x="40" y="24"/>
                  </a:lnTo>
                  <a:lnTo>
                    <a:pt x="54" y="26"/>
                  </a:lnTo>
                  <a:lnTo>
                    <a:pt x="68" y="28"/>
                  </a:lnTo>
                  <a:lnTo>
                    <a:pt x="81" y="28"/>
                  </a:lnTo>
                  <a:lnTo>
                    <a:pt x="94" y="27"/>
                  </a:lnTo>
                  <a:lnTo>
                    <a:pt x="109" y="25"/>
                  </a:lnTo>
                  <a:lnTo>
                    <a:pt x="122" y="22"/>
                  </a:lnTo>
                  <a:lnTo>
                    <a:pt x="135" y="18"/>
                  </a:lnTo>
                  <a:lnTo>
                    <a:pt x="148" y="13"/>
                  </a:lnTo>
                  <a:lnTo>
                    <a:pt x="156" y="9"/>
                  </a:lnTo>
                  <a:lnTo>
                    <a:pt x="160" y="6"/>
                  </a:lnTo>
                  <a:lnTo>
                    <a:pt x="163" y="4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60" y="8"/>
                  </a:lnTo>
                  <a:lnTo>
                    <a:pt x="147" y="15"/>
                  </a:lnTo>
                  <a:lnTo>
                    <a:pt x="134" y="20"/>
                  </a:lnTo>
                  <a:lnTo>
                    <a:pt x="121" y="24"/>
                  </a:lnTo>
                  <a:lnTo>
                    <a:pt x="107" y="27"/>
                  </a:lnTo>
                  <a:lnTo>
                    <a:pt x="93" y="29"/>
                  </a:lnTo>
                  <a:lnTo>
                    <a:pt x="80" y="30"/>
                  </a:lnTo>
                  <a:lnTo>
                    <a:pt x="66" y="30"/>
                  </a:lnTo>
                  <a:lnTo>
                    <a:pt x="52" y="28"/>
                  </a:lnTo>
                  <a:lnTo>
                    <a:pt x="38" y="25"/>
                  </a:lnTo>
                  <a:lnTo>
                    <a:pt x="26" y="22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4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7" name="Freeform 626"/>
            <p:cNvSpPr>
              <a:spLocks/>
            </p:cNvSpPr>
            <p:nvPr/>
          </p:nvSpPr>
          <p:spPr bwMode="auto">
            <a:xfrm>
              <a:off x="1403" y="1341"/>
              <a:ext cx="161" cy="29"/>
            </a:xfrm>
            <a:custGeom>
              <a:avLst/>
              <a:gdLst>
                <a:gd name="T0" fmla="*/ 4 w 169"/>
                <a:gd name="T1" fmla="*/ 7 h 31"/>
                <a:gd name="T2" fmla="*/ 6 w 169"/>
                <a:gd name="T3" fmla="*/ 7 h 31"/>
                <a:gd name="T4" fmla="*/ 10 w 169"/>
                <a:gd name="T5" fmla="*/ 7 h 31"/>
                <a:gd name="T6" fmla="*/ 10 w 169"/>
                <a:gd name="T7" fmla="*/ 7 h 31"/>
                <a:gd name="T8" fmla="*/ 16 w 169"/>
                <a:gd name="T9" fmla="*/ 7 h 31"/>
                <a:gd name="T10" fmla="*/ 23 w 169"/>
                <a:gd name="T11" fmla="*/ 7 h 31"/>
                <a:gd name="T12" fmla="*/ 27 w 169"/>
                <a:gd name="T13" fmla="*/ 7 h 31"/>
                <a:gd name="T14" fmla="*/ 32 w 169"/>
                <a:gd name="T15" fmla="*/ 7 h 31"/>
                <a:gd name="T16" fmla="*/ 38 w 169"/>
                <a:gd name="T17" fmla="*/ 7 h 31"/>
                <a:gd name="T18" fmla="*/ 44 w 169"/>
                <a:gd name="T19" fmla="*/ 7 h 31"/>
                <a:gd name="T20" fmla="*/ 48 w 169"/>
                <a:gd name="T21" fmla="*/ 7 h 31"/>
                <a:gd name="T22" fmla="*/ 53 w 169"/>
                <a:gd name="T23" fmla="*/ 7 h 31"/>
                <a:gd name="T24" fmla="*/ 59 w 169"/>
                <a:gd name="T25" fmla="*/ 7 h 31"/>
                <a:gd name="T26" fmla="*/ 62 w 169"/>
                <a:gd name="T27" fmla="*/ 7 h 31"/>
                <a:gd name="T28" fmla="*/ 64 w 169"/>
                <a:gd name="T29" fmla="*/ 6 h 31"/>
                <a:gd name="T30" fmla="*/ 65 w 169"/>
                <a:gd name="T31" fmla="*/ 4 h 31"/>
                <a:gd name="T32" fmla="*/ 67 w 169"/>
                <a:gd name="T33" fmla="*/ 0 h 31"/>
                <a:gd name="T34" fmla="*/ 67 w 169"/>
                <a:gd name="T35" fmla="*/ 0 h 31"/>
                <a:gd name="T36" fmla="*/ 65 w 169"/>
                <a:gd name="T37" fmla="*/ 5 h 31"/>
                <a:gd name="T38" fmla="*/ 64 w 169"/>
                <a:gd name="T39" fmla="*/ 7 h 31"/>
                <a:gd name="T40" fmla="*/ 59 w 169"/>
                <a:gd name="T41" fmla="*/ 7 h 31"/>
                <a:gd name="T42" fmla="*/ 53 w 169"/>
                <a:gd name="T43" fmla="*/ 7 h 31"/>
                <a:gd name="T44" fmla="*/ 48 w 169"/>
                <a:gd name="T45" fmla="*/ 7 h 31"/>
                <a:gd name="T46" fmla="*/ 43 w 169"/>
                <a:gd name="T47" fmla="*/ 7 h 31"/>
                <a:gd name="T48" fmla="*/ 38 w 169"/>
                <a:gd name="T49" fmla="*/ 7 h 31"/>
                <a:gd name="T50" fmla="*/ 31 w 169"/>
                <a:gd name="T51" fmla="*/ 7 h 31"/>
                <a:gd name="T52" fmla="*/ 27 w 169"/>
                <a:gd name="T53" fmla="*/ 7 h 31"/>
                <a:gd name="T54" fmla="*/ 22 w 169"/>
                <a:gd name="T55" fmla="*/ 7 h 31"/>
                <a:gd name="T56" fmla="*/ 15 w 169"/>
                <a:gd name="T57" fmla="*/ 7 h 31"/>
                <a:gd name="T58" fmla="*/ 10 w 169"/>
                <a:gd name="T59" fmla="*/ 7 h 31"/>
                <a:gd name="T60" fmla="*/ 10 w 169"/>
                <a:gd name="T61" fmla="*/ 7 h 31"/>
                <a:gd name="T62" fmla="*/ 5 w 169"/>
                <a:gd name="T63" fmla="*/ 7 h 31"/>
                <a:gd name="T64" fmla="*/ 0 w 169"/>
                <a:gd name="T65" fmla="*/ 7 h 31"/>
                <a:gd name="T66" fmla="*/ 0 w 169"/>
                <a:gd name="T67" fmla="*/ 7 h 31"/>
                <a:gd name="T68" fmla="*/ 4 w 169"/>
                <a:gd name="T69" fmla="*/ 7 h 3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69"/>
                <a:gd name="T106" fmla="*/ 0 h 31"/>
                <a:gd name="T107" fmla="*/ 169 w 169"/>
                <a:gd name="T108" fmla="*/ 31 h 3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69" h="31">
                  <a:moveTo>
                    <a:pt x="4" y="11"/>
                  </a:moveTo>
                  <a:lnTo>
                    <a:pt x="6" y="13"/>
                  </a:lnTo>
                  <a:lnTo>
                    <a:pt x="14" y="16"/>
                  </a:lnTo>
                  <a:lnTo>
                    <a:pt x="27" y="21"/>
                  </a:lnTo>
                  <a:lnTo>
                    <a:pt x="40" y="24"/>
                  </a:lnTo>
                  <a:lnTo>
                    <a:pt x="54" y="26"/>
                  </a:lnTo>
                  <a:lnTo>
                    <a:pt x="68" y="28"/>
                  </a:lnTo>
                  <a:lnTo>
                    <a:pt x="81" y="28"/>
                  </a:lnTo>
                  <a:lnTo>
                    <a:pt x="94" y="27"/>
                  </a:lnTo>
                  <a:lnTo>
                    <a:pt x="109" y="25"/>
                  </a:lnTo>
                  <a:lnTo>
                    <a:pt x="122" y="22"/>
                  </a:lnTo>
                  <a:lnTo>
                    <a:pt x="135" y="18"/>
                  </a:lnTo>
                  <a:lnTo>
                    <a:pt x="148" y="13"/>
                  </a:lnTo>
                  <a:lnTo>
                    <a:pt x="156" y="9"/>
                  </a:lnTo>
                  <a:lnTo>
                    <a:pt x="160" y="6"/>
                  </a:lnTo>
                  <a:lnTo>
                    <a:pt x="163" y="4"/>
                  </a:lnTo>
                  <a:lnTo>
                    <a:pt x="167" y="0"/>
                  </a:lnTo>
                  <a:lnTo>
                    <a:pt x="168" y="0"/>
                  </a:lnTo>
                  <a:lnTo>
                    <a:pt x="163" y="5"/>
                  </a:lnTo>
                  <a:lnTo>
                    <a:pt x="160" y="8"/>
                  </a:lnTo>
                  <a:lnTo>
                    <a:pt x="147" y="15"/>
                  </a:lnTo>
                  <a:lnTo>
                    <a:pt x="134" y="20"/>
                  </a:lnTo>
                  <a:lnTo>
                    <a:pt x="121" y="24"/>
                  </a:lnTo>
                  <a:lnTo>
                    <a:pt x="107" y="27"/>
                  </a:lnTo>
                  <a:lnTo>
                    <a:pt x="93" y="29"/>
                  </a:lnTo>
                  <a:lnTo>
                    <a:pt x="80" y="30"/>
                  </a:lnTo>
                  <a:lnTo>
                    <a:pt x="66" y="30"/>
                  </a:lnTo>
                  <a:lnTo>
                    <a:pt x="52" y="28"/>
                  </a:lnTo>
                  <a:lnTo>
                    <a:pt x="38" y="25"/>
                  </a:lnTo>
                  <a:lnTo>
                    <a:pt x="26" y="22"/>
                  </a:lnTo>
                  <a:lnTo>
                    <a:pt x="14" y="17"/>
                  </a:lnTo>
                  <a:lnTo>
                    <a:pt x="5" y="14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4" y="1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8" name="Freeform 627"/>
            <p:cNvSpPr>
              <a:spLocks/>
            </p:cNvSpPr>
            <p:nvPr/>
          </p:nvSpPr>
          <p:spPr bwMode="auto">
            <a:xfrm>
              <a:off x="1379" y="1339"/>
              <a:ext cx="25" cy="58"/>
            </a:xfrm>
            <a:custGeom>
              <a:avLst/>
              <a:gdLst>
                <a:gd name="T0" fmla="*/ 6 w 27"/>
                <a:gd name="T1" fmla="*/ 0 h 61"/>
                <a:gd name="T2" fmla="*/ 6 w 27"/>
                <a:gd name="T3" fmla="*/ 3 h 61"/>
                <a:gd name="T4" fmla="*/ 6 w 27"/>
                <a:gd name="T5" fmla="*/ 6 h 61"/>
                <a:gd name="T6" fmla="*/ 6 w 27"/>
                <a:gd name="T7" fmla="*/ 10 h 61"/>
                <a:gd name="T8" fmla="*/ 6 w 27"/>
                <a:gd name="T9" fmla="*/ 10 h 61"/>
                <a:gd name="T10" fmla="*/ 6 w 27"/>
                <a:gd name="T11" fmla="*/ 10 h 61"/>
                <a:gd name="T12" fmla="*/ 6 w 27"/>
                <a:gd name="T13" fmla="*/ 10 h 61"/>
                <a:gd name="T14" fmla="*/ 6 w 27"/>
                <a:gd name="T15" fmla="*/ 11 h 61"/>
                <a:gd name="T16" fmla="*/ 6 w 27"/>
                <a:gd name="T17" fmla="*/ 13 h 61"/>
                <a:gd name="T18" fmla="*/ 6 w 27"/>
                <a:gd name="T19" fmla="*/ 15 h 61"/>
                <a:gd name="T20" fmla="*/ 6 w 27"/>
                <a:gd name="T21" fmla="*/ 17 h 61"/>
                <a:gd name="T22" fmla="*/ 6 w 27"/>
                <a:gd name="T23" fmla="*/ 19 h 61"/>
                <a:gd name="T24" fmla="*/ 6 w 27"/>
                <a:gd name="T25" fmla="*/ 21 h 61"/>
                <a:gd name="T26" fmla="*/ 4 w 27"/>
                <a:gd name="T27" fmla="*/ 23 h 61"/>
                <a:gd name="T28" fmla="*/ 0 w 27"/>
                <a:gd name="T29" fmla="*/ 24 h 61"/>
                <a:gd name="T30" fmla="*/ 0 w 27"/>
                <a:gd name="T31" fmla="*/ 23 h 61"/>
                <a:gd name="T32" fmla="*/ 5 w 27"/>
                <a:gd name="T33" fmla="*/ 22 h 61"/>
                <a:gd name="T34" fmla="*/ 6 w 27"/>
                <a:gd name="T35" fmla="*/ 21 h 61"/>
                <a:gd name="T36" fmla="*/ 6 w 27"/>
                <a:gd name="T37" fmla="*/ 19 h 61"/>
                <a:gd name="T38" fmla="*/ 6 w 27"/>
                <a:gd name="T39" fmla="*/ 17 h 61"/>
                <a:gd name="T40" fmla="*/ 6 w 27"/>
                <a:gd name="T41" fmla="*/ 15 h 61"/>
                <a:gd name="T42" fmla="*/ 6 w 27"/>
                <a:gd name="T43" fmla="*/ 13 h 61"/>
                <a:gd name="T44" fmla="*/ 6 w 27"/>
                <a:gd name="T45" fmla="*/ 11 h 61"/>
                <a:gd name="T46" fmla="*/ 6 w 27"/>
                <a:gd name="T47" fmla="*/ 10 h 61"/>
                <a:gd name="T48" fmla="*/ 6 w 27"/>
                <a:gd name="T49" fmla="*/ 10 h 61"/>
                <a:gd name="T50" fmla="*/ 6 w 27"/>
                <a:gd name="T51" fmla="*/ 10 h 61"/>
                <a:gd name="T52" fmla="*/ 6 w 27"/>
                <a:gd name="T53" fmla="*/ 10 h 61"/>
                <a:gd name="T54" fmla="*/ 6 w 27"/>
                <a:gd name="T55" fmla="*/ 5 h 61"/>
                <a:gd name="T56" fmla="*/ 6 w 27"/>
                <a:gd name="T57" fmla="*/ 2 h 61"/>
                <a:gd name="T58" fmla="*/ 6 w 27"/>
                <a:gd name="T59" fmla="*/ 0 h 61"/>
                <a:gd name="T60" fmla="*/ 6 w 27"/>
                <a:gd name="T61" fmla="*/ 0 h 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"/>
                <a:gd name="T94" fmla="*/ 0 h 61"/>
                <a:gd name="T95" fmla="*/ 27 w 27"/>
                <a:gd name="T96" fmla="*/ 61 h 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" h="61">
                  <a:moveTo>
                    <a:pt x="23" y="0"/>
                  </a:moveTo>
                  <a:lnTo>
                    <a:pt x="24" y="3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6" y="16"/>
                  </a:lnTo>
                  <a:lnTo>
                    <a:pt x="25" y="21"/>
                  </a:lnTo>
                  <a:lnTo>
                    <a:pt x="24" y="25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39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9" y="52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11" y="47"/>
                  </a:lnTo>
                  <a:lnTo>
                    <a:pt x="14" y="42"/>
                  </a:lnTo>
                  <a:lnTo>
                    <a:pt x="17" y="38"/>
                  </a:lnTo>
                  <a:lnTo>
                    <a:pt x="19" y="34"/>
                  </a:lnTo>
                  <a:lnTo>
                    <a:pt x="20" y="30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4" y="1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09" name="Freeform 628"/>
            <p:cNvSpPr>
              <a:spLocks/>
            </p:cNvSpPr>
            <p:nvPr/>
          </p:nvSpPr>
          <p:spPr bwMode="auto">
            <a:xfrm>
              <a:off x="1379" y="1339"/>
              <a:ext cx="25" cy="58"/>
            </a:xfrm>
            <a:custGeom>
              <a:avLst/>
              <a:gdLst>
                <a:gd name="T0" fmla="*/ 6 w 27"/>
                <a:gd name="T1" fmla="*/ 0 h 61"/>
                <a:gd name="T2" fmla="*/ 6 w 27"/>
                <a:gd name="T3" fmla="*/ 3 h 61"/>
                <a:gd name="T4" fmla="*/ 6 w 27"/>
                <a:gd name="T5" fmla="*/ 6 h 61"/>
                <a:gd name="T6" fmla="*/ 6 w 27"/>
                <a:gd name="T7" fmla="*/ 10 h 61"/>
                <a:gd name="T8" fmla="*/ 6 w 27"/>
                <a:gd name="T9" fmla="*/ 10 h 61"/>
                <a:gd name="T10" fmla="*/ 6 w 27"/>
                <a:gd name="T11" fmla="*/ 10 h 61"/>
                <a:gd name="T12" fmla="*/ 6 w 27"/>
                <a:gd name="T13" fmla="*/ 10 h 61"/>
                <a:gd name="T14" fmla="*/ 6 w 27"/>
                <a:gd name="T15" fmla="*/ 11 h 61"/>
                <a:gd name="T16" fmla="*/ 6 w 27"/>
                <a:gd name="T17" fmla="*/ 13 h 61"/>
                <a:gd name="T18" fmla="*/ 6 w 27"/>
                <a:gd name="T19" fmla="*/ 15 h 61"/>
                <a:gd name="T20" fmla="*/ 6 w 27"/>
                <a:gd name="T21" fmla="*/ 17 h 61"/>
                <a:gd name="T22" fmla="*/ 6 w 27"/>
                <a:gd name="T23" fmla="*/ 19 h 61"/>
                <a:gd name="T24" fmla="*/ 6 w 27"/>
                <a:gd name="T25" fmla="*/ 21 h 61"/>
                <a:gd name="T26" fmla="*/ 4 w 27"/>
                <a:gd name="T27" fmla="*/ 23 h 61"/>
                <a:gd name="T28" fmla="*/ 0 w 27"/>
                <a:gd name="T29" fmla="*/ 24 h 61"/>
                <a:gd name="T30" fmla="*/ 0 w 27"/>
                <a:gd name="T31" fmla="*/ 23 h 61"/>
                <a:gd name="T32" fmla="*/ 5 w 27"/>
                <a:gd name="T33" fmla="*/ 22 h 61"/>
                <a:gd name="T34" fmla="*/ 6 w 27"/>
                <a:gd name="T35" fmla="*/ 21 h 61"/>
                <a:gd name="T36" fmla="*/ 6 w 27"/>
                <a:gd name="T37" fmla="*/ 19 h 61"/>
                <a:gd name="T38" fmla="*/ 6 w 27"/>
                <a:gd name="T39" fmla="*/ 17 h 61"/>
                <a:gd name="T40" fmla="*/ 6 w 27"/>
                <a:gd name="T41" fmla="*/ 15 h 61"/>
                <a:gd name="T42" fmla="*/ 6 w 27"/>
                <a:gd name="T43" fmla="*/ 13 h 61"/>
                <a:gd name="T44" fmla="*/ 6 w 27"/>
                <a:gd name="T45" fmla="*/ 11 h 61"/>
                <a:gd name="T46" fmla="*/ 6 w 27"/>
                <a:gd name="T47" fmla="*/ 10 h 61"/>
                <a:gd name="T48" fmla="*/ 6 w 27"/>
                <a:gd name="T49" fmla="*/ 10 h 61"/>
                <a:gd name="T50" fmla="*/ 6 w 27"/>
                <a:gd name="T51" fmla="*/ 10 h 61"/>
                <a:gd name="T52" fmla="*/ 6 w 27"/>
                <a:gd name="T53" fmla="*/ 10 h 61"/>
                <a:gd name="T54" fmla="*/ 6 w 27"/>
                <a:gd name="T55" fmla="*/ 5 h 61"/>
                <a:gd name="T56" fmla="*/ 6 w 27"/>
                <a:gd name="T57" fmla="*/ 2 h 61"/>
                <a:gd name="T58" fmla="*/ 6 w 27"/>
                <a:gd name="T59" fmla="*/ 0 h 61"/>
                <a:gd name="T60" fmla="*/ 6 w 27"/>
                <a:gd name="T61" fmla="*/ 0 h 6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7"/>
                <a:gd name="T94" fmla="*/ 0 h 61"/>
                <a:gd name="T95" fmla="*/ 27 w 27"/>
                <a:gd name="T96" fmla="*/ 61 h 61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7" h="61">
                  <a:moveTo>
                    <a:pt x="23" y="0"/>
                  </a:moveTo>
                  <a:lnTo>
                    <a:pt x="24" y="3"/>
                  </a:lnTo>
                  <a:lnTo>
                    <a:pt x="25" y="6"/>
                  </a:lnTo>
                  <a:lnTo>
                    <a:pt x="26" y="11"/>
                  </a:lnTo>
                  <a:lnTo>
                    <a:pt x="26" y="16"/>
                  </a:lnTo>
                  <a:lnTo>
                    <a:pt x="25" y="21"/>
                  </a:lnTo>
                  <a:lnTo>
                    <a:pt x="24" y="25"/>
                  </a:lnTo>
                  <a:lnTo>
                    <a:pt x="23" y="30"/>
                  </a:lnTo>
                  <a:lnTo>
                    <a:pt x="20" y="35"/>
                  </a:lnTo>
                  <a:lnTo>
                    <a:pt x="18" y="39"/>
                  </a:lnTo>
                  <a:lnTo>
                    <a:pt x="15" y="43"/>
                  </a:lnTo>
                  <a:lnTo>
                    <a:pt x="13" y="47"/>
                  </a:lnTo>
                  <a:lnTo>
                    <a:pt x="9" y="52"/>
                  </a:lnTo>
                  <a:lnTo>
                    <a:pt x="4" y="56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5" y="53"/>
                  </a:lnTo>
                  <a:lnTo>
                    <a:pt x="8" y="51"/>
                  </a:lnTo>
                  <a:lnTo>
                    <a:pt x="11" y="47"/>
                  </a:lnTo>
                  <a:lnTo>
                    <a:pt x="14" y="42"/>
                  </a:lnTo>
                  <a:lnTo>
                    <a:pt x="17" y="38"/>
                  </a:lnTo>
                  <a:lnTo>
                    <a:pt x="19" y="34"/>
                  </a:lnTo>
                  <a:lnTo>
                    <a:pt x="20" y="30"/>
                  </a:lnTo>
                  <a:lnTo>
                    <a:pt x="23" y="25"/>
                  </a:lnTo>
                  <a:lnTo>
                    <a:pt x="23" y="21"/>
                  </a:lnTo>
                  <a:lnTo>
                    <a:pt x="24" y="15"/>
                  </a:lnTo>
                  <a:lnTo>
                    <a:pt x="24" y="10"/>
                  </a:lnTo>
                  <a:lnTo>
                    <a:pt x="24" y="5"/>
                  </a:lnTo>
                  <a:lnTo>
                    <a:pt x="23" y="2"/>
                  </a:lnTo>
                  <a:lnTo>
                    <a:pt x="22" y="0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0" name="Freeform 629"/>
            <p:cNvSpPr>
              <a:spLocks/>
            </p:cNvSpPr>
            <p:nvPr/>
          </p:nvSpPr>
          <p:spPr bwMode="auto">
            <a:xfrm>
              <a:off x="1491" y="1360"/>
              <a:ext cx="44" cy="87"/>
            </a:xfrm>
            <a:custGeom>
              <a:avLst/>
              <a:gdLst>
                <a:gd name="T0" fmla="*/ 13 w 47"/>
                <a:gd name="T1" fmla="*/ 0 h 92"/>
                <a:gd name="T2" fmla="*/ 13 w 47"/>
                <a:gd name="T3" fmla="*/ 8 h 92"/>
                <a:gd name="T4" fmla="*/ 14 w 47"/>
                <a:gd name="T5" fmla="*/ 9 h 92"/>
                <a:gd name="T6" fmla="*/ 14 w 47"/>
                <a:gd name="T7" fmla="*/ 9 h 92"/>
                <a:gd name="T8" fmla="*/ 14 w 47"/>
                <a:gd name="T9" fmla="*/ 9 h 92"/>
                <a:gd name="T10" fmla="*/ 13 w 47"/>
                <a:gd name="T11" fmla="*/ 11 h 92"/>
                <a:gd name="T12" fmla="*/ 13 w 47"/>
                <a:gd name="T13" fmla="*/ 14 h 92"/>
                <a:gd name="T14" fmla="*/ 12 w 47"/>
                <a:gd name="T15" fmla="*/ 17 h 92"/>
                <a:gd name="T16" fmla="*/ 11 w 47"/>
                <a:gd name="T17" fmla="*/ 19 h 92"/>
                <a:gd name="T18" fmla="*/ 10 w 47"/>
                <a:gd name="T19" fmla="*/ 21 h 92"/>
                <a:gd name="T20" fmla="*/ 8 w 47"/>
                <a:gd name="T21" fmla="*/ 23 h 92"/>
                <a:gd name="T22" fmla="*/ 7 w 47"/>
                <a:gd name="T23" fmla="*/ 24 h 92"/>
                <a:gd name="T24" fmla="*/ 7 w 47"/>
                <a:gd name="T25" fmla="*/ 25 h 92"/>
                <a:gd name="T26" fmla="*/ 7 w 47"/>
                <a:gd name="T27" fmla="*/ 26 h 92"/>
                <a:gd name="T28" fmla="*/ 7 w 47"/>
                <a:gd name="T29" fmla="*/ 28 h 92"/>
                <a:gd name="T30" fmla="*/ 7 w 47"/>
                <a:gd name="T31" fmla="*/ 30 h 92"/>
                <a:gd name="T32" fmla="*/ 1 w 47"/>
                <a:gd name="T33" fmla="*/ 32 h 92"/>
                <a:gd name="T34" fmla="*/ 0 w 47"/>
                <a:gd name="T35" fmla="*/ 31 h 92"/>
                <a:gd name="T36" fmla="*/ 2 w 47"/>
                <a:gd name="T37" fmla="*/ 30 h 92"/>
                <a:gd name="T38" fmla="*/ 7 w 47"/>
                <a:gd name="T39" fmla="*/ 28 h 92"/>
                <a:gd name="T40" fmla="*/ 7 w 47"/>
                <a:gd name="T41" fmla="*/ 26 h 92"/>
                <a:gd name="T42" fmla="*/ 7 w 47"/>
                <a:gd name="T43" fmla="*/ 25 h 92"/>
                <a:gd name="T44" fmla="*/ 7 w 47"/>
                <a:gd name="T45" fmla="*/ 24 h 92"/>
                <a:gd name="T46" fmla="*/ 7 w 47"/>
                <a:gd name="T47" fmla="*/ 23 h 92"/>
                <a:gd name="T48" fmla="*/ 9 w 47"/>
                <a:gd name="T49" fmla="*/ 21 h 92"/>
                <a:gd name="T50" fmla="*/ 10 w 47"/>
                <a:gd name="T51" fmla="*/ 19 h 92"/>
                <a:gd name="T52" fmla="*/ 12 w 47"/>
                <a:gd name="T53" fmla="*/ 17 h 92"/>
                <a:gd name="T54" fmla="*/ 12 w 47"/>
                <a:gd name="T55" fmla="*/ 15 h 92"/>
                <a:gd name="T56" fmla="*/ 13 w 47"/>
                <a:gd name="T57" fmla="*/ 11 h 92"/>
                <a:gd name="T58" fmla="*/ 13 w 47"/>
                <a:gd name="T59" fmla="*/ 9 h 92"/>
                <a:gd name="T60" fmla="*/ 13 w 47"/>
                <a:gd name="T61" fmla="*/ 9 h 92"/>
                <a:gd name="T62" fmla="*/ 13 w 47"/>
                <a:gd name="T63" fmla="*/ 9 h 92"/>
                <a:gd name="T64" fmla="*/ 13 w 47"/>
                <a:gd name="T65" fmla="*/ 8 h 92"/>
                <a:gd name="T66" fmla="*/ 12 w 47"/>
                <a:gd name="T67" fmla="*/ 1 h 92"/>
                <a:gd name="T68" fmla="*/ 13 w 4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"/>
                <a:gd name="T106" fmla="*/ 0 h 92"/>
                <a:gd name="T107" fmla="*/ 47 w 4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" h="92">
                  <a:moveTo>
                    <a:pt x="42" y="0"/>
                  </a:moveTo>
                  <a:lnTo>
                    <a:pt x="44" y="8"/>
                  </a:lnTo>
                  <a:lnTo>
                    <a:pt x="45" y="14"/>
                  </a:lnTo>
                  <a:lnTo>
                    <a:pt x="46" y="21"/>
                  </a:lnTo>
                  <a:lnTo>
                    <a:pt x="45" y="27"/>
                  </a:lnTo>
                  <a:lnTo>
                    <a:pt x="44" y="34"/>
                  </a:lnTo>
                  <a:lnTo>
                    <a:pt x="43" y="40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5" y="58"/>
                  </a:lnTo>
                  <a:lnTo>
                    <a:pt x="31" y="64"/>
                  </a:lnTo>
                  <a:lnTo>
                    <a:pt x="28" y="69"/>
                  </a:lnTo>
                  <a:lnTo>
                    <a:pt x="23" y="74"/>
                  </a:lnTo>
                  <a:lnTo>
                    <a:pt x="19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1" y="91"/>
                  </a:lnTo>
                  <a:lnTo>
                    <a:pt x="0" y="89"/>
                  </a:lnTo>
                  <a:lnTo>
                    <a:pt x="2" y="87"/>
                  </a:lnTo>
                  <a:lnTo>
                    <a:pt x="11" y="82"/>
                  </a:lnTo>
                  <a:lnTo>
                    <a:pt x="16" y="77"/>
                  </a:lnTo>
                  <a:lnTo>
                    <a:pt x="21" y="74"/>
                  </a:lnTo>
                  <a:lnTo>
                    <a:pt x="26" y="68"/>
                  </a:lnTo>
                  <a:lnTo>
                    <a:pt x="30" y="63"/>
                  </a:lnTo>
                  <a:lnTo>
                    <a:pt x="33" y="58"/>
                  </a:lnTo>
                  <a:lnTo>
                    <a:pt x="36" y="52"/>
                  </a:lnTo>
                  <a:lnTo>
                    <a:pt x="39" y="47"/>
                  </a:lnTo>
                  <a:lnTo>
                    <a:pt x="41" y="41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8"/>
                  </a:lnTo>
                  <a:lnTo>
                    <a:pt x="40" y="1"/>
                  </a:lnTo>
                  <a:lnTo>
                    <a:pt x="4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1" name="Freeform 630"/>
            <p:cNvSpPr>
              <a:spLocks/>
            </p:cNvSpPr>
            <p:nvPr/>
          </p:nvSpPr>
          <p:spPr bwMode="auto">
            <a:xfrm>
              <a:off x="1491" y="1360"/>
              <a:ext cx="44" cy="87"/>
            </a:xfrm>
            <a:custGeom>
              <a:avLst/>
              <a:gdLst>
                <a:gd name="T0" fmla="*/ 13 w 47"/>
                <a:gd name="T1" fmla="*/ 0 h 92"/>
                <a:gd name="T2" fmla="*/ 13 w 47"/>
                <a:gd name="T3" fmla="*/ 8 h 92"/>
                <a:gd name="T4" fmla="*/ 14 w 47"/>
                <a:gd name="T5" fmla="*/ 9 h 92"/>
                <a:gd name="T6" fmla="*/ 14 w 47"/>
                <a:gd name="T7" fmla="*/ 9 h 92"/>
                <a:gd name="T8" fmla="*/ 14 w 47"/>
                <a:gd name="T9" fmla="*/ 9 h 92"/>
                <a:gd name="T10" fmla="*/ 13 w 47"/>
                <a:gd name="T11" fmla="*/ 11 h 92"/>
                <a:gd name="T12" fmla="*/ 13 w 47"/>
                <a:gd name="T13" fmla="*/ 14 h 92"/>
                <a:gd name="T14" fmla="*/ 12 w 47"/>
                <a:gd name="T15" fmla="*/ 17 h 92"/>
                <a:gd name="T16" fmla="*/ 11 w 47"/>
                <a:gd name="T17" fmla="*/ 19 h 92"/>
                <a:gd name="T18" fmla="*/ 10 w 47"/>
                <a:gd name="T19" fmla="*/ 21 h 92"/>
                <a:gd name="T20" fmla="*/ 8 w 47"/>
                <a:gd name="T21" fmla="*/ 23 h 92"/>
                <a:gd name="T22" fmla="*/ 7 w 47"/>
                <a:gd name="T23" fmla="*/ 24 h 92"/>
                <a:gd name="T24" fmla="*/ 7 w 47"/>
                <a:gd name="T25" fmla="*/ 25 h 92"/>
                <a:gd name="T26" fmla="*/ 7 w 47"/>
                <a:gd name="T27" fmla="*/ 26 h 92"/>
                <a:gd name="T28" fmla="*/ 7 w 47"/>
                <a:gd name="T29" fmla="*/ 28 h 92"/>
                <a:gd name="T30" fmla="*/ 7 w 47"/>
                <a:gd name="T31" fmla="*/ 30 h 92"/>
                <a:gd name="T32" fmla="*/ 1 w 47"/>
                <a:gd name="T33" fmla="*/ 32 h 92"/>
                <a:gd name="T34" fmla="*/ 0 w 47"/>
                <a:gd name="T35" fmla="*/ 31 h 92"/>
                <a:gd name="T36" fmla="*/ 2 w 47"/>
                <a:gd name="T37" fmla="*/ 30 h 92"/>
                <a:gd name="T38" fmla="*/ 7 w 47"/>
                <a:gd name="T39" fmla="*/ 28 h 92"/>
                <a:gd name="T40" fmla="*/ 7 w 47"/>
                <a:gd name="T41" fmla="*/ 26 h 92"/>
                <a:gd name="T42" fmla="*/ 7 w 47"/>
                <a:gd name="T43" fmla="*/ 25 h 92"/>
                <a:gd name="T44" fmla="*/ 7 w 47"/>
                <a:gd name="T45" fmla="*/ 24 h 92"/>
                <a:gd name="T46" fmla="*/ 7 w 47"/>
                <a:gd name="T47" fmla="*/ 23 h 92"/>
                <a:gd name="T48" fmla="*/ 9 w 47"/>
                <a:gd name="T49" fmla="*/ 21 h 92"/>
                <a:gd name="T50" fmla="*/ 10 w 47"/>
                <a:gd name="T51" fmla="*/ 19 h 92"/>
                <a:gd name="T52" fmla="*/ 12 w 47"/>
                <a:gd name="T53" fmla="*/ 17 h 92"/>
                <a:gd name="T54" fmla="*/ 12 w 47"/>
                <a:gd name="T55" fmla="*/ 15 h 92"/>
                <a:gd name="T56" fmla="*/ 13 w 47"/>
                <a:gd name="T57" fmla="*/ 11 h 92"/>
                <a:gd name="T58" fmla="*/ 13 w 47"/>
                <a:gd name="T59" fmla="*/ 9 h 92"/>
                <a:gd name="T60" fmla="*/ 13 w 47"/>
                <a:gd name="T61" fmla="*/ 9 h 92"/>
                <a:gd name="T62" fmla="*/ 13 w 47"/>
                <a:gd name="T63" fmla="*/ 9 h 92"/>
                <a:gd name="T64" fmla="*/ 13 w 47"/>
                <a:gd name="T65" fmla="*/ 8 h 92"/>
                <a:gd name="T66" fmla="*/ 12 w 47"/>
                <a:gd name="T67" fmla="*/ 1 h 92"/>
                <a:gd name="T68" fmla="*/ 13 w 47"/>
                <a:gd name="T69" fmla="*/ 0 h 9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47"/>
                <a:gd name="T106" fmla="*/ 0 h 92"/>
                <a:gd name="T107" fmla="*/ 47 w 47"/>
                <a:gd name="T108" fmla="*/ 92 h 9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47" h="92">
                  <a:moveTo>
                    <a:pt x="42" y="0"/>
                  </a:moveTo>
                  <a:lnTo>
                    <a:pt x="44" y="8"/>
                  </a:lnTo>
                  <a:lnTo>
                    <a:pt x="45" y="14"/>
                  </a:lnTo>
                  <a:lnTo>
                    <a:pt x="46" y="21"/>
                  </a:lnTo>
                  <a:lnTo>
                    <a:pt x="45" y="27"/>
                  </a:lnTo>
                  <a:lnTo>
                    <a:pt x="44" y="34"/>
                  </a:lnTo>
                  <a:lnTo>
                    <a:pt x="43" y="40"/>
                  </a:lnTo>
                  <a:lnTo>
                    <a:pt x="41" y="46"/>
                  </a:lnTo>
                  <a:lnTo>
                    <a:pt x="38" y="53"/>
                  </a:lnTo>
                  <a:lnTo>
                    <a:pt x="35" y="58"/>
                  </a:lnTo>
                  <a:lnTo>
                    <a:pt x="31" y="64"/>
                  </a:lnTo>
                  <a:lnTo>
                    <a:pt x="28" y="69"/>
                  </a:lnTo>
                  <a:lnTo>
                    <a:pt x="23" y="74"/>
                  </a:lnTo>
                  <a:lnTo>
                    <a:pt x="19" y="78"/>
                  </a:lnTo>
                  <a:lnTo>
                    <a:pt x="14" y="82"/>
                  </a:lnTo>
                  <a:lnTo>
                    <a:pt x="7" y="86"/>
                  </a:lnTo>
                  <a:lnTo>
                    <a:pt x="1" y="91"/>
                  </a:lnTo>
                  <a:lnTo>
                    <a:pt x="0" y="89"/>
                  </a:lnTo>
                  <a:lnTo>
                    <a:pt x="2" y="87"/>
                  </a:lnTo>
                  <a:lnTo>
                    <a:pt x="11" y="82"/>
                  </a:lnTo>
                  <a:lnTo>
                    <a:pt x="16" y="77"/>
                  </a:lnTo>
                  <a:lnTo>
                    <a:pt x="21" y="74"/>
                  </a:lnTo>
                  <a:lnTo>
                    <a:pt x="26" y="68"/>
                  </a:lnTo>
                  <a:lnTo>
                    <a:pt x="30" y="63"/>
                  </a:lnTo>
                  <a:lnTo>
                    <a:pt x="33" y="58"/>
                  </a:lnTo>
                  <a:lnTo>
                    <a:pt x="36" y="52"/>
                  </a:lnTo>
                  <a:lnTo>
                    <a:pt x="39" y="47"/>
                  </a:lnTo>
                  <a:lnTo>
                    <a:pt x="41" y="41"/>
                  </a:lnTo>
                  <a:lnTo>
                    <a:pt x="43" y="34"/>
                  </a:lnTo>
                  <a:lnTo>
                    <a:pt x="43" y="27"/>
                  </a:lnTo>
                  <a:lnTo>
                    <a:pt x="43" y="21"/>
                  </a:lnTo>
                  <a:lnTo>
                    <a:pt x="43" y="14"/>
                  </a:lnTo>
                  <a:lnTo>
                    <a:pt x="42" y="8"/>
                  </a:lnTo>
                  <a:lnTo>
                    <a:pt x="40" y="1"/>
                  </a:lnTo>
                  <a:lnTo>
                    <a:pt x="4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2" name="Freeform 631"/>
            <p:cNvSpPr>
              <a:spLocks/>
            </p:cNvSpPr>
            <p:nvPr/>
          </p:nvSpPr>
          <p:spPr bwMode="auto">
            <a:xfrm>
              <a:off x="1451" y="1198"/>
              <a:ext cx="430" cy="358"/>
            </a:xfrm>
            <a:custGeom>
              <a:avLst/>
              <a:gdLst>
                <a:gd name="T0" fmla="*/ 0 w 453"/>
                <a:gd name="T1" fmla="*/ 85 h 380"/>
                <a:gd name="T2" fmla="*/ 9 w 453"/>
                <a:gd name="T3" fmla="*/ 85 h 380"/>
                <a:gd name="T4" fmla="*/ 18 w 453"/>
                <a:gd name="T5" fmla="*/ 85 h 380"/>
                <a:gd name="T6" fmla="*/ 21 w 453"/>
                <a:gd name="T7" fmla="*/ 86 h 380"/>
                <a:gd name="T8" fmla="*/ 27 w 453"/>
                <a:gd name="T9" fmla="*/ 90 h 380"/>
                <a:gd name="T10" fmla="*/ 37 w 453"/>
                <a:gd name="T11" fmla="*/ 90 h 380"/>
                <a:gd name="T12" fmla="*/ 50 w 453"/>
                <a:gd name="T13" fmla="*/ 90 h 380"/>
                <a:gd name="T14" fmla="*/ 65 w 453"/>
                <a:gd name="T15" fmla="*/ 90 h 380"/>
                <a:gd name="T16" fmla="*/ 76 w 453"/>
                <a:gd name="T17" fmla="*/ 85 h 380"/>
                <a:gd name="T18" fmla="*/ 85 w 453"/>
                <a:gd name="T19" fmla="*/ 78 h 380"/>
                <a:gd name="T20" fmla="*/ 94 w 453"/>
                <a:gd name="T21" fmla="*/ 68 h 380"/>
                <a:gd name="T22" fmla="*/ 98 w 453"/>
                <a:gd name="T23" fmla="*/ 54 h 380"/>
                <a:gd name="T24" fmla="*/ 98 w 453"/>
                <a:gd name="T25" fmla="*/ 44 h 380"/>
                <a:gd name="T26" fmla="*/ 94 w 453"/>
                <a:gd name="T27" fmla="*/ 38 h 380"/>
                <a:gd name="T28" fmla="*/ 100 w 453"/>
                <a:gd name="T29" fmla="*/ 35 h 380"/>
                <a:gd name="T30" fmla="*/ 111 w 453"/>
                <a:gd name="T31" fmla="*/ 27 h 380"/>
                <a:gd name="T32" fmla="*/ 119 w 453"/>
                <a:gd name="T33" fmla="*/ 20 h 380"/>
                <a:gd name="T34" fmla="*/ 125 w 453"/>
                <a:gd name="T35" fmla="*/ 0 h 380"/>
                <a:gd name="T36" fmla="*/ 125 w 453"/>
                <a:gd name="T37" fmla="*/ 8 h 380"/>
                <a:gd name="T38" fmla="*/ 130 w 453"/>
                <a:gd name="T39" fmla="*/ 8 h 380"/>
                <a:gd name="T40" fmla="*/ 133 w 453"/>
                <a:gd name="T41" fmla="*/ 17 h 380"/>
                <a:gd name="T42" fmla="*/ 134 w 453"/>
                <a:gd name="T43" fmla="*/ 21 h 380"/>
                <a:gd name="T44" fmla="*/ 142 w 453"/>
                <a:gd name="T45" fmla="*/ 20 h 380"/>
                <a:gd name="T46" fmla="*/ 149 w 453"/>
                <a:gd name="T47" fmla="*/ 21 h 380"/>
                <a:gd name="T48" fmla="*/ 157 w 453"/>
                <a:gd name="T49" fmla="*/ 26 h 380"/>
                <a:gd name="T50" fmla="*/ 159 w 453"/>
                <a:gd name="T51" fmla="*/ 31 h 380"/>
                <a:gd name="T52" fmla="*/ 162 w 453"/>
                <a:gd name="T53" fmla="*/ 38 h 380"/>
                <a:gd name="T54" fmla="*/ 162 w 453"/>
                <a:gd name="T55" fmla="*/ 42 h 380"/>
                <a:gd name="T56" fmla="*/ 160 w 453"/>
                <a:gd name="T57" fmla="*/ 49 h 380"/>
                <a:gd name="T58" fmla="*/ 158 w 453"/>
                <a:gd name="T59" fmla="*/ 54 h 380"/>
                <a:gd name="T60" fmla="*/ 154 w 453"/>
                <a:gd name="T61" fmla="*/ 59 h 380"/>
                <a:gd name="T62" fmla="*/ 150 w 453"/>
                <a:gd name="T63" fmla="*/ 63 h 380"/>
                <a:gd name="T64" fmla="*/ 155 w 453"/>
                <a:gd name="T65" fmla="*/ 62 h 380"/>
                <a:gd name="T66" fmla="*/ 159 w 453"/>
                <a:gd name="T67" fmla="*/ 61 h 380"/>
                <a:gd name="T68" fmla="*/ 165 w 453"/>
                <a:gd name="T69" fmla="*/ 66 h 380"/>
                <a:gd name="T70" fmla="*/ 166 w 453"/>
                <a:gd name="T71" fmla="*/ 70 h 380"/>
                <a:gd name="T72" fmla="*/ 167 w 453"/>
                <a:gd name="T73" fmla="*/ 75 h 380"/>
                <a:gd name="T74" fmla="*/ 166 w 453"/>
                <a:gd name="T75" fmla="*/ 80 h 380"/>
                <a:gd name="T76" fmla="*/ 166 w 453"/>
                <a:gd name="T77" fmla="*/ 85 h 380"/>
                <a:gd name="T78" fmla="*/ 161 w 453"/>
                <a:gd name="T79" fmla="*/ 90 h 380"/>
                <a:gd name="T80" fmla="*/ 158 w 453"/>
                <a:gd name="T81" fmla="*/ 91 h 380"/>
                <a:gd name="T82" fmla="*/ 152 w 453"/>
                <a:gd name="T83" fmla="*/ 96 h 380"/>
                <a:gd name="T84" fmla="*/ 149 w 453"/>
                <a:gd name="T85" fmla="*/ 96 h 380"/>
                <a:gd name="T86" fmla="*/ 140 w 453"/>
                <a:gd name="T87" fmla="*/ 94 h 380"/>
                <a:gd name="T88" fmla="*/ 135 w 453"/>
                <a:gd name="T89" fmla="*/ 90 h 380"/>
                <a:gd name="T90" fmla="*/ 129 w 453"/>
                <a:gd name="T91" fmla="*/ 96 h 380"/>
                <a:gd name="T92" fmla="*/ 123 w 453"/>
                <a:gd name="T93" fmla="*/ 100 h 380"/>
                <a:gd name="T94" fmla="*/ 114 w 453"/>
                <a:gd name="T95" fmla="*/ 102 h 380"/>
                <a:gd name="T96" fmla="*/ 104 w 453"/>
                <a:gd name="T97" fmla="*/ 102 h 380"/>
                <a:gd name="T98" fmla="*/ 98 w 453"/>
                <a:gd name="T99" fmla="*/ 108 h 380"/>
                <a:gd name="T100" fmla="*/ 86 w 453"/>
                <a:gd name="T101" fmla="*/ 115 h 380"/>
                <a:gd name="T102" fmla="*/ 74 w 453"/>
                <a:gd name="T103" fmla="*/ 122 h 380"/>
                <a:gd name="T104" fmla="*/ 56 w 453"/>
                <a:gd name="T105" fmla="*/ 122 h 380"/>
                <a:gd name="T106" fmla="*/ 37 w 453"/>
                <a:gd name="T107" fmla="*/ 120 h 380"/>
                <a:gd name="T108" fmla="*/ 26 w 453"/>
                <a:gd name="T109" fmla="*/ 115 h 380"/>
                <a:gd name="T110" fmla="*/ 12 w 453"/>
                <a:gd name="T111" fmla="*/ 106 h 380"/>
                <a:gd name="T112" fmla="*/ 9 w 453"/>
                <a:gd name="T113" fmla="*/ 96 h 380"/>
                <a:gd name="T114" fmla="*/ 0 w 453"/>
                <a:gd name="T115" fmla="*/ 85 h 3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3"/>
                <a:gd name="T175" fmla="*/ 0 h 380"/>
                <a:gd name="T176" fmla="*/ 453 w 453"/>
                <a:gd name="T177" fmla="*/ 380 h 38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3" h="380">
                  <a:moveTo>
                    <a:pt x="0" y="268"/>
                  </a:moveTo>
                  <a:lnTo>
                    <a:pt x="22" y="266"/>
                  </a:lnTo>
                  <a:lnTo>
                    <a:pt x="45" y="261"/>
                  </a:lnTo>
                  <a:lnTo>
                    <a:pt x="53" y="270"/>
                  </a:lnTo>
                  <a:lnTo>
                    <a:pt x="73" y="277"/>
                  </a:lnTo>
                  <a:lnTo>
                    <a:pt x="99" y="286"/>
                  </a:lnTo>
                  <a:lnTo>
                    <a:pt x="134" y="286"/>
                  </a:lnTo>
                  <a:lnTo>
                    <a:pt x="175" y="279"/>
                  </a:lnTo>
                  <a:lnTo>
                    <a:pt x="205" y="264"/>
                  </a:lnTo>
                  <a:lnTo>
                    <a:pt x="232" y="241"/>
                  </a:lnTo>
                  <a:lnTo>
                    <a:pt x="251" y="212"/>
                  </a:lnTo>
                  <a:lnTo>
                    <a:pt x="262" y="168"/>
                  </a:lnTo>
                  <a:lnTo>
                    <a:pt x="261" y="138"/>
                  </a:lnTo>
                  <a:lnTo>
                    <a:pt x="253" y="116"/>
                  </a:lnTo>
                  <a:lnTo>
                    <a:pt x="271" y="106"/>
                  </a:lnTo>
                  <a:lnTo>
                    <a:pt x="300" y="85"/>
                  </a:lnTo>
                  <a:lnTo>
                    <a:pt x="319" y="61"/>
                  </a:lnTo>
                  <a:lnTo>
                    <a:pt x="336" y="0"/>
                  </a:lnTo>
                  <a:lnTo>
                    <a:pt x="336" y="16"/>
                  </a:lnTo>
                  <a:lnTo>
                    <a:pt x="352" y="29"/>
                  </a:lnTo>
                  <a:lnTo>
                    <a:pt x="358" y="51"/>
                  </a:lnTo>
                  <a:lnTo>
                    <a:pt x="360" y="63"/>
                  </a:lnTo>
                  <a:lnTo>
                    <a:pt x="384" y="60"/>
                  </a:lnTo>
                  <a:lnTo>
                    <a:pt x="398" y="64"/>
                  </a:lnTo>
                  <a:lnTo>
                    <a:pt x="419" y="82"/>
                  </a:lnTo>
                  <a:lnTo>
                    <a:pt x="429" y="96"/>
                  </a:lnTo>
                  <a:lnTo>
                    <a:pt x="436" y="117"/>
                  </a:lnTo>
                  <a:lnTo>
                    <a:pt x="436" y="133"/>
                  </a:lnTo>
                  <a:lnTo>
                    <a:pt x="434" y="152"/>
                  </a:lnTo>
                  <a:lnTo>
                    <a:pt x="428" y="169"/>
                  </a:lnTo>
                  <a:lnTo>
                    <a:pt x="415" y="186"/>
                  </a:lnTo>
                  <a:lnTo>
                    <a:pt x="401" y="198"/>
                  </a:lnTo>
                  <a:lnTo>
                    <a:pt x="417" y="193"/>
                  </a:lnTo>
                  <a:lnTo>
                    <a:pt x="429" y="189"/>
                  </a:lnTo>
                  <a:lnTo>
                    <a:pt x="441" y="203"/>
                  </a:lnTo>
                  <a:lnTo>
                    <a:pt x="446" y="218"/>
                  </a:lnTo>
                  <a:lnTo>
                    <a:pt x="452" y="234"/>
                  </a:lnTo>
                  <a:lnTo>
                    <a:pt x="451" y="252"/>
                  </a:lnTo>
                  <a:lnTo>
                    <a:pt x="447" y="268"/>
                  </a:lnTo>
                  <a:lnTo>
                    <a:pt x="435" y="282"/>
                  </a:lnTo>
                  <a:lnTo>
                    <a:pt x="425" y="287"/>
                  </a:lnTo>
                  <a:lnTo>
                    <a:pt x="411" y="295"/>
                  </a:lnTo>
                  <a:lnTo>
                    <a:pt x="398" y="296"/>
                  </a:lnTo>
                  <a:lnTo>
                    <a:pt x="377" y="293"/>
                  </a:lnTo>
                  <a:lnTo>
                    <a:pt x="362" y="282"/>
                  </a:lnTo>
                  <a:lnTo>
                    <a:pt x="347" y="298"/>
                  </a:lnTo>
                  <a:lnTo>
                    <a:pt x="332" y="308"/>
                  </a:lnTo>
                  <a:lnTo>
                    <a:pt x="306" y="313"/>
                  </a:lnTo>
                  <a:lnTo>
                    <a:pt x="281" y="316"/>
                  </a:lnTo>
                  <a:lnTo>
                    <a:pt x="263" y="334"/>
                  </a:lnTo>
                  <a:lnTo>
                    <a:pt x="233" y="358"/>
                  </a:lnTo>
                  <a:lnTo>
                    <a:pt x="199" y="374"/>
                  </a:lnTo>
                  <a:lnTo>
                    <a:pt x="151" y="379"/>
                  </a:lnTo>
                  <a:lnTo>
                    <a:pt x="99" y="371"/>
                  </a:lnTo>
                  <a:lnTo>
                    <a:pt x="68" y="358"/>
                  </a:lnTo>
                  <a:lnTo>
                    <a:pt x="33" y="330"/>
                  </a:lnTo>
                  <a:lnTo>
                    <a:pt x="13" y="302"/>
                  </a:lnTo>
                  <a:lnTo>
                    <a:pt x="0" y="26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3" name="Freeform 632"/>
            <p:cNvSpPr>
              <a:spLocks/>
            </p:cNvSpPr>
            <p:nvPr/>
          </p:nvSpPr>
          <p:spPr bwMode="auto">
            <a:xfrm>
              <a:off x="1451" y="1198"/>
              <a:ext cx="430" cy="358"/>
            </a:xfrm>
            <a:custGeom>
              <a:avLst/>
              <a:gdLst>
                <a:gd name="T0" fmla="*/ 0 w 453"/>
                <a:gd name="T1" fmla="*/ 85 h 380"/>
                <a:gd name="T2" fmla="*/ 9 w 453"/>
                <a:gd name="T3" fmla="*/ 85 h 380"/>
                <a:gd name="T4" fmla="*/ 18 w 453"/>
                <a:gd name="T5" fmla="*/ 85 h 380"/>
                <a:gd name="T6" fmla="*/ 21 w 453"/>
                <a:gd name="T7" fmla="*/ 86 h 380"/>
                <a:gd name="T8" fmla="*/ 27 w 453"/>
                <a:gd name="T9" fmla="*/ 90 h 380"/>
                <a:gd name="T10" fmla="*/ 37 w 453"/>
                <a:gd name="T11" fmla="*/ 90 h 380"/>
                <a:gd name="T12" fmla="*/ 50 w 453"/>
                <a:gd name="T13" fmla="*/ 90 h 380"/>
                <a:gd name="T14" fmla="*/ 65 w 453"/>
                <a:gd name="T15" fmla="*/ 90 h 380"/>
                <a:gd name="T16" fmla="*/ 76 w 453"/>
                <a:gd name="T17" fmla="*/ 85 h 380"/>
                <a:gd name="T18" fmla="*/ 85 w 453"/>
                <a:gd name="T19" fmla="*/ 78 h 380"/>
                <a:gd name="T20" fmla="*/ 94 w 453"/>
                <a:gd name="T21" fmla="*/ 68 h 380"/>
                <a:gd name="T22" fmla="*/ 98 w 453"/>
                <a:gd name="T23" fmla="*/ 54 h 380"/>
                <a:gd name="T24" fmla="*/ 98 w 453"/>
                <a:gd name="T25" fmla="*/ 44 h 380"/>
                <a:gd name="T26" fmla="*/ 94 w 453"/>
                <a:gd name="T27" fmla="*/ 38 h 380"/>
                <a:gd name="T28" fmla="*/ 100 w 453"/>
                <a:gd name="T29" fmla="*/ 35 h 380"/>
                <a:gd name="T30" fmla="*/ 111 w 453"/>
                <a:gd name="T31" fmla="*/ 27 h 380"/>
                <a:gd name="T32" fmla="*/ 119 w 453"/>
                <a:gd name="T33" fmla="*/ 20 h 380"/>
                <a:gd name="T34" fmla="*/ 125 w 453"/>
                <a:gd name="T35" fmla="*/ 0 h 380"/>
                <a:gd name="T36" fmla="*/ 125 w 453"/>
                <a:gd name="T37" fmla="*/ 8 h 380"/>
                <a:gd name="T38" fmla="*/ 130 w 453"/>
                <a:gd name="T39" fmla="*/ 8 h 380"/>
                <a:gd name="T40" fmla="*/ 133 w 453"/>
                <a:gd name="T41" fmla="*/ 17 h 380"/>
                <a:gd name="T42" fmla="*/ 134 w 453"/>
                <a:gd name="T43" fmla="*/ 21 h 380"/>
                <a:gd name="T44" fmla="*/ 142 w 453"/>
                <a:gd name="T45" fmla="*/ 20 h 380"/>
                <a:gd name="T46" fmla="*/ 149 w 453"/>
                <a:gd name="T47" fmla="*/ 21 h 380"/>
                <a:gd name="T48" fmla="*/ 157 w 453"/>
                <a:gd name="T49" fmla="*/ 26 h 380"/>
                <a:gd name="T50" fmla="*/ 159 w 453"/>
                <a:gd name="T51" fmla="*/ 31 h 380"/>
                <a:gd name="T52" fmla="*/ 162 w 453"/>
                <a:gd name="T53" fmla="*/ 38 h 380"/>
                <a:gd name="T54" fmla="*/ 162 w 453"/>
                <a:gd name="T55" fmla="*/ 42 h 380"/>
                <a:gd name="T56" fmla="*/ 160 w 453"/>
                <a:gd name="T57" fmla="*/ 49 h 380"/>
                <a:gd name="T58" fmla="*/ 158 w 453"/>
                <a:gd name="T59" fmla="*/ 54 h 380"/>
                <a:gd name="T60" fmla="*/ 154 w 453"/>
                <a:gd name="T61" fmla="*/ 59 h 380"/>
                <a:gd name="T62" fmla="*/ 150 w 453"/>
                <a:gd name="T63" fmla="*/ 63 h 380"/>
                <a:gd name="T64" fmla="*/ 155 w 453"/>
                <a:gd name="T65" fmla="*/ 62 h 380"/>
                <a:gd name="T66" fmla="*/ 159 w 453"/>
                <a:gd name="T67" fmla="*/ 61 h 380"/>
                <a:gd name="T68" fmla="*/ 165 w 453"/>
                <a:gd name="T69" fmla="*/ 66 h 380"/>
                <a:gd name="T70" fmla="*/ 166 w 453"/>
                <a:gd name="T71" fmla="*/ 70 h 380"/>
                <a:gd name="T72" fmla="*/ 167 w 453"/>
                <a:gd name="T73" fmla="*/ 75 h 380"/>
                <a:gd name="T74" fmla="*/ 166 w 453"/>
                <a:gd name="T75" fmla="*/ 80 h 380"/>
                <a:gd name="T76" fmla="*/ 166 w 453"/>
                <a:gd name="T77" fmla="*/ 85 h 380"/>
                <a:gd name="T78" fmla="*/ 161 w 453"/>
                <a:gd name="T79" fmla="*/ 90 h 380"/>
                <a:gd name="T80" fmla="*/ 158 w 453"/>
                <a:gd name="T81" fmla="*/ 91 h 380"/>
                <a:gd name="T82" fmla="*/ 152 w 453"/>
                <a:gd name="T83" fmla="*/ 96 h 380"/>
                <a:gd name="T84" fmla="*/ 149 w 453"/>
                <a:gd name="T85" fmla="*/ 96 h 380"/>
                <a:gd name="T86" fmla="*/ 140 w 453"/>
                <a:gd name="T87" fmla="*/ 94 h 380"/>
                <a:gd name="T88" fmla="*/ 135 w 453"/>
                <a:gd name="T89" fmla="*/ 90 h 380"/>
                <a:gd name="T90" fmla="*/ 129 w 453"/>
                <a:gd name="T91" fmla="*/ 96 h 380"/>
                <a:gd name="T92" fmla="*/ 123 w 453"/>
                <a:gd name="T93" fmla="*/ 100 h 380"/>
                <a:gd name="T94" fmla="*/ 114 w 453"/>
                <a:gd name="T95" fmla="*/ 102 h 380"/>
                <a:gd name="T96" fmla="*/ 104 w 453"/>
                <a:gd name="T97" fmla="*/ 102 h 380"/>
                <a:gd name="T98" fmla="*/ 98 w 453"/>
                <a:gd name="T99" fmla="*/ 108 h 380"/>
                <a:gd name="T100" fmla="*/ 86 w 453"/>
                <a:gd name="T101" fmla="*/ 115 h 380"/>
                <a:gd name="T102" fmla="*/ 74 w 453"/>
                <a:gd name="T103" fmla="*/ 122 h 380"/>
                <a:gd name="T104" fmla="*/ 56 w 453"/>
                <a:gd name="T105" fmla="*/ 122 h 380"/>
                <a:gd name="T106" fmla="*/ 37 w 453"/>
                <a:gd name="T107" fmla="*/ 120 h 380"/>
                <a:gd name="T108" fmla="*/ 26 w 453"/>
                <a:gd name="T109" fmla="*/ 115 h 380"/>
                <a:gd name="T110" fmla="*/ 12 w 453"/>
                <a:gd name="T111" fmla="*/ 106 h 380"/>
                <a:gd name="T112" fmla="*/ 9 w 453"/>
                <a:gd name="T113" fmla="*/ 96 h 380"/>
                <a:gd name="T114" fmla="*/ 0 w 453"/>
                <a:gd name="T115" fmla="*/ 85 h 38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53"/>
                <a:gd name="T175" fmla="*/ 0 h 380"/>
                <a:gd name="T176" fmla="*/ 453 w 453"/>
                <a:gd name="T177" fmla="*/ 380 h 38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53" h="380">
                  <a:moveTo>
                    <a:pt x="0" y="268"/>
                  </a:moveTo>
                  <a:lnTo>
                    <a:pt x="22" y="266"/>
                  </a:lnTo>
                  <a:lnTo>
                    <a:pt x="45" y="261"/>
                  </a:lnTo>
                  <a:lnTo>
                    <a:pt x="53" y="270"/>
                  </a:lnTo>
                  <a:lnTo>
                    <a:pt x="73" y="277"/>
                  </a:lnTo>
                  <a:lnTo>
                    <a:pt x="99" y="286"/>
                  </a:lnTo>
                  <a:lnTo>
                    <a:pt x="134" y="286"/>
                  </a:lnTo>
                  <a:lnTo>
                    <a:pt x="175" y="279"/>
                  </a:lnTo>
                  <a:lnTo>
                    <a:pt x="205" y="264"/>
                  </a:lnTo>
                  <a:lnTo>
                    <a:pt x="232" y="241"/>
                  </a:lnTo>
                  <a:lnTo>
                    <a:pt x="251" y="212"/>
                  </a:lnTo>
                  <a:lnTo>
                    <a:pt x="262" y="168"/>
                  </a:lnTo>
                  <a:lnTo>
                    <a:pt x="261" y="138"/>
                  </a:lnTo>
                  <a:lnTo>
                    <a:pt x="253" y="116"/>
                  </a:lnTo>
                  <a:lnTo>
                    <a:pt x="271" y="106"/>
                  </a:lnTo>
                  <a:lnTo>
                    <a:pt x="300" y="85"/>
                  </a:lnTo>
                  <a:lnTo>
                    <a:pt x="319" y="61"/>
                  </a:lnTo>
                  <a:lnTo>
                    <a:pt x="336" y="0"/>
                  </a:lnTo>
                  <a:lnTo>
                    <a:pt x="336" y="16"/>
                  </a:lnTo>
                  <a:lnTo>
                    <a:pt x="352" y="29"/>
                  </a:lnTo>
                  <a:lnTo>
                    <a:pt x="358" y="51"/>
                  </a:lnTo>
                  <a:lnTo>
                    <a:pt x="360" y="63"/>
                  </a:lnTo>
                  <a:lnTo>
                    <a:pt x="384" y="60"/>
                  </a:lnTo>
                  <a:lnTo>
                    <a:pt x="398" y="64"/>
                  </a:lnTo>
                  <a:lnTo>
                    <a:pt x="419" y="82"/>
                  </a:lnTo>
                  <a:lnTo>
                    <a:pt x="429" y="96"/>
                  </a:lnTo>
                  <a:lnTo>
                    <a:pt x="436" y="117"/>
                  </a:lnTo>
                  <a:lnTo>
                    <a:pt x="436" y="133"/>
                  </a:lnTo>
                  <a:lnTo>
                    <a:pt x="434" y="152"/>
                  </a:lnTo>
                  <a:lnTo>
                    <a:pt x="428" y="169"/>
                  </a:lnTo>
                  <a:lnTo>
                    <a:pt x="415" y="186"/>
                  </a:lnTo>
                  <a:lnTo>
                    <a:pt x="401" y="198"/>
                  </a:lnTo>
                  <a:lnTo>
                    <a:pt x="417" y="193"/>
                  </a:lnTo>
                  <a:lnTo>
                    <a:pt x="429" y="189"/>
                  </a:lnTo>
                  <a:lnTo>
                    <a:pt x="441" y="203"/>
                  </a:lnTo>
                  <a:lnTo>
                    <a:pt x="446" y="218"/>
                  </a:lnTo>
                  <a:lnTo>
                    <a:pt x="452" y="234"/>
                  </a:lnTo>
                  <a:lnTo>
                    <a:pt x="451" y="252"/>
                  </a:lnTo>
                  <a:lnTo>
                    <a:pt x="447" y="268"/>
                  </a:lnTo>
                  <a:lnTo>
                    <a:pt x="435" y="282"/>
                  </a:lnTo>
                  <a:lnTo>
                    <a:pt x="425" y="287"/>
                  </a:lnTo>
                  <a:lnTo>
                    <a:pt x="411" y="295"/>
                  </a:lnTo>
                  <a:lnTo>
                    <a:pt x="398" y="296"/>
                  </a:lnTo>
                  <a:lnTo>
                    <a:pt x="377" y="293"/>
                  </a:lnTo>
                  <a:lnTo>
                    <a:pt x="362" y="282"/>
                  </a:lnTo>
                  <a:lnTo>
                    <a:pt x="347" y="298"/>
                  </a:lnTo>
                  <a:lnTo>
                    <a:pt x="332" y="308"/>
                  </a:lnTo>
                  <a:lnTo>
                    <a:pt x="306" y="313"/>
                  </a:lnTo>
                  <a:lnTo>
                    <a:pt x="281" y="316"/>
                  </a:lnTo>
                  <a:lnTo>
                    <a:pt x="263" y="334"/>
                  </a:lnTo>
                  <a:lnTo>
                    <a:pt x="233" y="358"/>
                  </a:lnTo>
                  <a:lnTo>
                    <a:pt x="199" y="374"/>
                  </a:lnTo>
                  <a:lnTo>
                    <a:pt x="151" y="379"/>
                  </a:lnTo>
                  <a:lnTo>
                    <a:pt x="99" y="371"/>
                  </a:lnTo>
                  <a:lnTo>
                    <a:pt x="68" y="358"/>
                  </a:lnTo>
                  <a:lnTo>
                    <a:pt x="33" y="330"/>
                  </a:lnTo>
                  <a:lnTo>
                    <a:pt x="13" y="302"/>
                  </a:lnTo>
                  <a:lnTo>
                    <a:pt x="0" y="26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4" name="Line 633"/>
            <p:cNvSpPr>
              <a:spLocks noChangeShapeType="1"/>
            </p:cNvSpPr>
            <p:nvPr/>
          </p:nvSpPr>
          <p:spPr bwMode="auto">
            <a:xfrm flipH="1">
              <a:off x="1387" y="1438"/>
              <a:ext cx="10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5" name="Line 634"/>
            <p:cNvSpPr>
              <a:spLocks noChangeShapeType="1"/>
            </p:cNvSpPr>
            <p:nvPr/>
          </p:nvSpPr>
          <p:spPr bwMode="auto">
            <a:xfrm flipH="1">
              <a:off x="1360" y="1484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6" name="Line 635"/>
            <p:cNvSpPr>
              <a:spLocks noChangeShapeType="1"/>
            </p:cNvSpPr>
            <p:nvPr/>
          </p:nvSpPr>
          <p:spPr bwMode="auto">
            <a:xfrm flipH="1">
              <a:off x="1322" y="1535"/>
              <a:ext cx="16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7" name="Line 636"/>
            <p:cNvSpPr>
              <a:spLocks noChangeShapeType="1"/>
            </p:cNvSpPr>
            <p:nvPr/>
          </p:nvSpPr>
          <p:spPr bwMode="auto">
            <a:xfrm flipH="1">
              <a:off x="1285" y="1596"/>
              <a:ext cx="16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8" name="Line 637"/>
            <p:cNvSpPr>
              <a:spLocks noChangeShapeType="1"/>
            </p:cNvSpPr>
            <p:nvPr/>
          </p:nvSpPr>
          <p:spPr bwMode="auto">
            <a:xfrm flipH="1">
              <a:off x="1245" y="1660"/>
              <a:ext cx="17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19" name="Line 638"/>
            <p:cNvSpPr>
              <a:spLocks noChangeShapeType="1"/>
            </p:cNvSpPr>
            <p:nvPr/>
          </p:nvSpPr>
          <p:spPr bwMode="auto">
            <a:xfrm flipH="1">
              <a:off x="1213" y="1717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0" name="Line 639"/>
            <p:cNvSpPr>
              <a:spLocks noChangeShapeType="1"/>
            </p:cNvSpPr>
            <p:nvPr/>
          </p:nvSpPr>
          <p:spPr bwMode="auto">
            <a:xfrm flipH="1">
              <a:off x="1186" y="1766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1" name="Line 640"/>
            <p:cNvSpPr>
              <a:spLocks noChangeShapeType="1"/>
            </p:cNvSpPr>
            <p:nvPr/>
          </p:nvSpPr>
          <p:spPr bwMode="auto">
            <a:xfrm flipH="1">
              <a:off x="1157" y="1818"/>
              <a:ext cx="9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2" name="Line 641"/>
            <p:cNvSpPr>
              <a:spLocks noChangeShapeType="1"/>
            </p:cNvSpPr>
            <p:nvPr/>
          </p:nvSpPr>
          <p:spPr bwMode="auto">
            <a:xfrm flipH="1">
              <a:off x="1405" y="1474"/>
              <a:ext cx="6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3" name="Line 642"/>
            <p:cNvSpPr>
              <a:spLocks noChangeShapeType="1"/>
            </p:cNvSpPr>
            <p:nvPr/>
          </p:nvSpPr>
          <p:spPr bwMode="auto">
            <a:xfrm flipH="1">
              <a:off x="1378" y="1507"/>
              <a:ext cx="13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4" name="Line 643"/>
            <p:cNvSpPr>
              <a:spLocks noChangeShapeType="1"/>
            </p:cNvSpPr>
            <p:nvPr/>
          </p:nvSpPr>
          <p:spPr bwMode="auto">
            <a:xfrm flipH="1">
              <a:off x="1359" y="1549"/>
              <a:ext cx="6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5" name="Line 644"/>
            <p:cNvSpPr>
              <a:spLocks noChangeShapeType="1"/>
            </p:cNvSpPr>
            <p:nvPr/>
          </p:nvSpPr>
          <p:spPr bwMode="auto">
            <a:xfrm flipH="1">
              <a:off x="1298" y="1644"/>
              <a:ext cx="9" cy="1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6" name="Line 645"/>
            <p:cNvSpPr>
              <a:spLocks noChangeShapeType="1"/>
            </p:cNvSpPr>
            <p:nvPr/>
          </p:nvSpPr>
          <p:spPr bwMode="auto">
            <a:xfrm flipH="1">
              <a:off x="1241" y="1700"/>
              <a:ext cx="32" cy="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7" name="Line 646"/>
            <p:cNvSpPr>
              <a:spLocks noChangeShapeType="1"/>
            </p:cNvSpPr>
            <p:nvPr/>
          </p:nvSpPr>
          <p:spPr bwMode="auto">
            <a:xfrm flipH="1">
              <a:off x="1211" y="1790"/>
              <a:ext cx="6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8" name="Line 647"/>
            <p:cNvSpPr>
              <a:spLocks noChangeShapeType="1"/>
            </p:cNvSpPr>
            <p:nvPr/>
          </p:nvSpPr>
          <p:spPr bwMode="auto">
            <a:xfrm flipH="1">
              <a:off x="1190" y="1821"/>
              <a:ext cx="8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29" name="Line 648"/>
            <p:cNvSpPr>
              <a:spLocks noChangeShapeType="1"/>
            </p:cNvSpPr>
            <p:nvPr/>
          </p:nvSpPr>
          <p:spPr bwMode="auto">
            <a:xfrm flipH="1">
              <a:off x="1434" y="1494"/>
              <a:ext cx="8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0" name="Line 649"/>
            <p:cNvSpPr>
              <a:spLocks noChangeShapeType="1"/>
            </p:cNvSpPr>
            <p:nvPr/>
          </p:nvSpPr>
          <p:spPr bwMode="auto">
            <a:xfrm flipH="1">
              <a:off x="1400" y="1544"/>
              <a:ext cx="11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1" name="Line 650"/>
            <p:cNvSpPr>
              <a:spLocks noChangeShapeType="1"/>
            </p:cNvSpPr>
            <p:nvPr/>
          </p:nvSpPr>
          <p:spPr bwMode="auto">
            <a:xfrm flipH="1">
              <a:off x="1370" y="1596"/>
              <a:ext cx="10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2" name="Line 651"/>
            <p:cNvSpPr>
              <a:spLocks noChangeShapeType="1"/>
            </p:cNvSpPr>
            <p:nvPr/>
          </p:nvSpPr>
          <p:spPr bwMode="auto">
            <a:xfrm flipH="1">
              <a:off x="1338" y="1645"/>
              <a:ext cx="13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3" name="Line 652"/>
            <p:cNvSpPr>
              <a:spLocks noChangeShapeType="1"/>
            </p:cNvSpPr>
            <p:nvPr/>
          </p:nvSpPr>
          <p:spPr bwMode="auto">
            <a:xfrm flipH="1">
              <a:off x="1292" y="1690"/>
              <a:ext cx="31" cy="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4" name="Line 653"/>
            <p:cNvSpPr>
              <a:spLocks noChangeShapeType="1"/>
            </p:cNvSpPr>
            <p:nvPr/>
          </p:nvSpPr>
          <p:spPr bwMode="auto">
            <a:xfrm flipH="1">
              <a:off x="1269" y="1769"/>
              <a:ext cx="5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5" name="Line 654"/>
            <p:cNvSpPr>
              <a:spLocks noChangeShapeType="1"/>
            </p:cNvSpPr>
            <p:nvPr/>
          </p:nvSpPr>
          <p:spPr bwMode="auto">
            <a:xfrm flipH="1">
              <a:off x="1235" y="1817"/>
              <a:ext cx="11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6" name="Line 655"/>
            <p:cNvSpPr>
              <a:spLocks noChangeShapeType="1"/>
            </p:cNvSpPr>
            <p:nvPr/>
          </p:nvSpPr>
          <p:spPr bwMode="auto">
            <a:xfrm flipH="1">
              <a:off x="1461" y="1521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7" name="Line 656"/>
            <p:cNvSpPr>
              <a:spLocks noChangeShapeType="1"/>
            </p:cNvSpPr>
            <p:nvPr/>
          </p:nvSpPr>
          <p:spPr bwMode="auto">
            <a:xfrm flipH="1">
              <a:off x="1435" y="1554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8" name="Line 657"/>
            <p:cNvSpPr>
              <a:spLocks noChangeShapeType="1"/>
            </p:cNvSpPr>
            <p:nvPr/>
          </p:nvSpPr>
          <p:spPr bwMode="auto">
            <a:xfrm flipH="1">
              <a:off x="1374" y="1664"/>
              <a:ext cx="8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39" name="Line 658"/>
            <p:cNvSpPr>
              <a:spLocks noChangeShapeType="1"/>
            </p:cNvSpPr>
            <p:nvPr/>
          </p:nvSpPr>
          <p:spPr bwMode="auto">
            <a:xfrm flipH="1">
              <a:off x="1343" y="1696"/>
              <a:ext cx="19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0" name="Line 659"/>
            <p:cNvSpPr>
              <a:spLocks noChangeShapeType="1"/>
            </p:cNvSpPr>
            <p:nvPr/>
          </p:nvSpPr>
          <p:spPr bwMode="auto">
            <a:xfrm flipH="1">
              <a:off x="1304" y="1780"/>
              <a:ext cx="6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1" name="Line 660"/>
            <p:cNvSpPr>
              <a:spLocks noChangeShapeType="1"/>
            </p:cNvSpPr>
            <p:nvPr/>
          </p:nvSpPr>
          <p:spPr bwMode="auto">
            <a:xfrm flipV="1">
              <a:off x="1285" y="1818"/>
              <a:ext cx="2" cy="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2" name="Line 661"/>
            <p:cNvSpPr>
              <a:spLocks noChangeShapeType="1"/>
            </p:cNvSpPr>
            <p:nvPr/>
          </p:nvSpPr>
          <p:spPr bwMode="auto">
            <a:xfrm flipH="1">
              <a:off x="1464" y="1568"/>
              <a:ext cx="1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3" name="Line 662"/>
            <p:cNvSpPr>
              <a:spLocks noChangeShapeType="1"/>
            </p:cNvSpPr>
            <p:nvPr/>
          </p:nvSpPr>
          <p:spPr bwMode="auto">
            <a:xfrm flipH="1">
              <a:off x="1428" y="1618"/>
              <a:ext cx="21" cy="3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4" name="Line 663"/>
            <p:cNvSpPr>
              <a:spLocks noChangeShapeType="1"/>
            </p:cNvSpPr>
            <p:nvPr/>
          </p:nvSpPr>
          <p:spPr bwMode="auto">
            <a:xfrm flipH="1">
              <a:off x="1398" y="1667"/>
              <a:ext cx="20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5" name="Line 664"/>
            <p:cNvSpPr>
              <a:spLocks noChangeShapeType="1"/>
            </p:cNvSpPr>
            <p:nvPr/>
          </p:nvSpPr>
          <p:spPr bwMode="auto">
            <a:xfrm flipH="1">
              <a:off x="1374" y="1727"/>
              <a:ext cx="8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6" name="Line 665"/>
            <p:cNvSpPr>
              <a:spLocks noChangeShapeType="1"/>
            </p:cNvSpPr>
            <p:nvPr/>
          </p:nvSpPr>
          <p:spPr bwMode="auto">
            <a:xfrm flipH="1">
              <a:off x="1340" y="1772"/>
              <a:ext cx="16" cy="2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7" name="Line 666"/>
            <p:cNvSpPr>
              <a:spLocks noChangeShapeType="1"/>
            </p:cNvSpPr>
            <p:nvPr/>
          </p:nvSpPr>
          <p:spPr bwMode="auto">
            <a:xfrm flipH="1">
              <a:off x="1318" y="1821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8" name="Line 667"/>
            <p:cNvSpPr>
              <a:spLocks noChangeShapeType="1"/>
            </p:cNvSpPr>
            <p:nvPr/>
          </p:nvSpPr>
          <p:spPr bwMode="auto">
            <a:xfrm flipH="1">
              <a:off x="1523" y="1549"/>
              <a:ext cx="10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49" name="Line 668"/>
            <p:cNvSpPr>
              <a:spLocks noChangeShapeType="1"/>
            </p:cNvSpPr>
            <p:nvPr/>
          </p:nvSpPr>
          <p:spPr bwMode="auto">
            <a:xfrm flipH="1">
              <a:off x="1508" y="1583"/>
              <a:ext cx="5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0" name="Line 669"/>
            <p:cNvSpPr>
              <a:spLocks noChangeShapeType="1"/>
            </p:cNvSpPr>
            <p:nvPr/>
          </p:nvSpPr>
          <p:spPr bwMode="auto">
            <a:xfrm flipH="1">
              <a:off x="1453" y="1663"/>
              <a:ext cx="11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1" name="Line 670"/>
            <p:cNvSpPr>
              <a:spLocks noChangeShapeType="1"/>
            </p:cNvSpPr>
            <p:nvPr/>
          </p:nvSpPr>
          <p:spPr bwMode="auto">
            <a:xfrm flipH="1">
              <a:off x="1404" y="1738"/>
              <a:ext cx="14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2" name="Line 671"/>
            <p:cNvSpPr>
              <a:spLocks noChangeShapeType="1"/>
            </p:cNvSpPr>
            <p:nvPr/>
          </p:nvSpPr>
          <p:spPr bwMode="auto">
            <a:xfrm flipH="1">
              <a:off x="1380" y="1785"/>
              <a:ext cx="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3" name="Line 672"/>
            <p:cNvSpPr>
              <a:spLocks noChangeShapeType="1"/>
            </p:cNvSpPr>
            <p:nvPr/>
          </p:nvSpPr>
          <p:spPr bwMode="auto">
            <a:xfrm flipH="1">
              <a:off x="1360" y="1821"/>
              <a:ext cx="8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4" name="Line 673"/>
            <p:cNvSpPr>
              <a:spLocks noChangeShapeType="1"/>
            </p:cNvSpPr>
            <p:nvPr/>
          </p:nvSpPr>
          <p:spPr bwMode="auto">
            <a:xfrm flipH="1">
              <a:off x="1531" y="1589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5" name="Line 674"/>
            <p:cNvSpPr>
              <a:spLocks noChangeShapeType="1"/>
            </p:cNvSpPr>
            <p:nvPr/>
          </p:nvSpPr>
          <p:spPr bwMode="auto">
            <a:xfrm flipH="1">
              <a:off x="1506" y="1627"/>
              <a:ext cx="17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6" name="Line 675"/>
            <p:cNvSpPr>
              <a:spLocks noChangeShapeType="1"/>
            </p:cNvSpPr>
            <p:nvPr/>
          </p:nvSpPr>
          <p:spPr bwMode="auto">
            <a:xfrm flipH="1">
              <a:off x="1479" y="1673"/>
              <a:ext cx="15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7" name="Line 676"/>
            <p:cNvSpPr>
              <a:spLocks noChangeShapeType="1"/>
            </p:cNvSpPr>
            <p:nvPr/>
          </p:nvSpPr>
          <p:spPr bwMode="auto">
            <a:xfrm flipH="1">
              <a:off x="1445" y="1719"/>
              <a:ext cx="2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8" name="Line 677"/>
            <p:cNvSpPr>
              <a:spLocks noChangeShapeType="1"/>
            </p:cNvSpPr>
            <p:nvPr/>
          </p:nvSpPr>
          <p:spPr bwMode="auto">
            <a:xfrm flipH="1">
              <a:off x="1419" y="1784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59" name="Line 678"/>
            <p:cNvSpPr>
              <a:spLocks noChangeShapeType="1"/>
            </p:cNvSpPr>
            <p:nvPr/>
          </p:nvSpPr>
          <p:spPr bwMode="auto">
            <a:xfrm flipH="1">
              <a:off x="1396" y="1825"/>
              <a:ext cx="5" cy="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0" name="Line 679"/>
            <p:cNvSpPr>
              <a:spLocks noChangeShapeType="1"/>
            </p:cNvSpPr>
            <p:nvPr/>
          </p:nvSpPr>
          <p:spPr bwMode="auto">
            <a:xfrm flipH="1">
              <a:off x="1576" y="1580"/>
              <a:ext cx="8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1" name="Line 680"/>
            <p:cNvSpPr>
              <a:spLocks noChangeShapeType="1"/>
            </p:cNvSpPr>
            <p:nvPr/>
          </p:nvSpPr>
          <p:spPr bwMode="auto">
            <a:xfrm flipH="1">
              <a:off x="1552" y="1612"/>
              <a:ext cx="12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2" name="Line 681"/>
            <p:cNvSpPr>
              <a:spLocks noChangeShapeType="1"/>
            </p:cNvSpPr>
            <p:nvPr/>
          </p:nvSpPr>
          <p:spPr bwMode="auto">
            <a:xfrm flipH="1">
              <a:off x="1525" y="1656"/>
              <a:ext cx="12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3" name="Line 682"/>
            <p:cNvSpPr>
              <a:spLocks noChangeShapeType="1"/>
            </p:cNvSpPr>
            <p:nvPr/>
          </p:nvSpPr>
          <p:spPr bwMode="auto">
            <a:xfrm flipH="1">
              <a:off x="1495" y="1702"/>
              <a:ext cx="15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4" name="Line 683"/>
            <p:cNvSpPr>
              <a:spLocks noChangeShapeType="1"/>
            </p:cNvSpPr>
            <p:nvPr/>
          </p:nvSpPr>
          <p:spPr bwMode="auto">
            <a:xfrm flipH="1">
              <a:off x="1454" y="1777"/>
              <a:ext cx="10" cy="1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5" name="Line 684"/>
            <p:cNvSpPr>
              <a:spLocks noChangeShapeType="1"/>
            </p:cNvSpPr>
            <p:nvPr/>
          </p:nvSpPr>
          <p:spPr bwMode="auto">
            <a:xfrm flipH="1">
              <a:off x="1599" y="1587"/>
              <a:ext cx="11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6" name="Line 685"/>
            <p:cNvSpPr>
              <a:spLocks noChangeShapeType="1"/>
            </p:cNvSpPr>
            <p:nvPr/>
          </p:nvSpPr>
          <p:spPr bwMode="auto">
            <a:xfrm flipH="1">
              <a:off x="1576" y="1624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7" name="Line 686"/>
            <p:cNvSpPr>
              <a:spLocks noChangeShapeType="1"/>
            </p:cNvSpPr>
            <p:nvPr/>
          </p:nvSpPr>
          <p:spPr bwMode="auto">
            <a:xfrm flipH="1">
              <a:off x="1545" y="1664"/>
              <a:ext cx="20" cy="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8" name="Line 687"/>
            <p:cNvSpPr>
              <a:spLocks noChangeShapeType="1"/>
            </p:cNvSpPr>
            <p:nvPr/>
          </p:nvSpPr>
          <p:spPr bwMode="auto">
            <a:xfrm flipH="1">
              <a:off x="1518" y="1722"/>
              <a:ext cx="11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69" name="Line 688"/>
            <p:cNvSpPr>
              <a:spLocks noChangeShapeType="1"/>
            </p:cNvSpPr>
            <p:nvPr/>
          </p:nvSpPr>
          <p:spPr bwMode="auto">
            <a:xfrm flipH="1">
              <a:off x="1488" y="1767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0" name="Line 689"/>
            <p:cNvSpPr>
              <a:spLocks noChangeShapeType="1"/>
            </p:cNvSpPr>
            <p:nvPr/>
          </p:nvSpPr>
          <p:spPr bwMode="auto">
            <a:xfrm flipH="1">
              <a:off x="1463" y="1817"/>
              <a:ext cx="9" cy="1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1" name="Line 690"/>
            <p:cNvSpPr>
              <a:spLocks noChangeShapeType="1"/>
            </p:cNvSpPr>
            <p:nvPr/>
          </p:nvSpPr>
          <p:spPr bwMode="auto">
            <a:xfrm flipH="1">
              <a:off x="1627" y="1571"/>
              <a:ext cx="16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2" name="Line 691"/>
            <p:cNvSpPr>
              <a:spLocks noChangeShapeType="1"/>
            </p:cNvSpPr>
            <p:nvPr/>
          </p:nvSpPr>
          <p:spPr bwMode="auto">
            <a:xfrm flipH="1">
              <a:off x="1603" y="1617"/>
              <a:ext cx="12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3" name="Line 692"/>
            <p:cNvSpPr>
              <a:spLocks noChangeShapeType="1"/>
            </p:cNvSpPr>
            <p:nvPr/>
          </p:nvSpPr>
          <p:spPr bwMode="auto">
            <a:xfrm flipH="1">
              <a:off x="1543" y="1711"/>
              <a:ext cx="15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4" name="Line 693"/>
            <p:cNvSpPr>
              <a:spLocks noChangeShapeType="1"/>
            </p:cNvSpPr>
            <p:nvPr/>
          </p:nvSpPr>
          <p:spPr bwMode="auto">
            <a:xfrm flipH="1">
              <a:off x="1513" y="1760"/>
              <a:ext cx="16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5" name="Line 694"/>
            <p:cNvSpPr>
              <a:spLocks noChangeShapeType="1"/>
            </p:cNvSpPr>
            <p:nvPr/>
          </p:nvSpPr>
          <p:spPr bwMode="auto">
            <a:xfrm flipH="1">
              <a:off x="1485" y="1818"/>
              <a:ext cx="8" cy="1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6" name="Line 695"/>
            <p:cNvSpPr>
              <a:spLocks noChangeShapeType="1"/>
            </p:cNvSpPr>
            <p:nvPr/>
          </p:nvSpPr>
          <p:spPr bwMode="auto">
            <a:xfrm flipH="1">
              <a:off x="1664" y="1563"/>
              <a:ext cx="13" cy="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7" name="Line 696"/>
            <p:cNvSpPr>
              <a:spLocks noChangeShapeType="1"/>
            </p:cNvSpPr>
            <p:nvPr/>
          </p:nvSpPr>
          <p:spPr bwMode="auto">
            <a:xfrm flipH="1">
              <a:off x="1637" y="1610"/>
              <a:ext cx="1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8" name="Line 697"/>
            <p:cNvSpPr>
              <a:spLocks noChangeShapeType="1"/>
            </p:cNvSpPr>
            <p:nvPr/>
          </p:nvSpPr>
          <p:spPr bwMode="auto">
            <a:xfrm flipH="1">
              <a:off x="1606" y="1655"/>
              <a:ext cx="14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79" name="Line 698"/>
            <p:cNvSpPr>
              <a:spLocks noChangeShapeType="1"/>
            </p:cNvSpPr>
            <p:nvPr/>
          </p:nvSpPr>
          <p:spPr bwMode="auto">
            <a:xfrm flipH="1">
              <a:off x="1570" y="1704"/>
              <a:ext cx="20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0" name="Line 699"/>
            <p:cNvSpPr>
              <a:spLocks noChangeShapeType="1"/>
            </p:cNvSpPr>
            <p:nvPr/>
          </p:nvSpPr>
          <p:spPr bwMode="auto">
            <a:xfrm flipH="1">
              <a:off x="1541" y="1771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1" name="Line 700"/>
            <p:cNvSpPr>
              <a:spLocks noChangeShapeType="1"/>
            </p:cNvSpPr>
            <p:nvPr/>
          </p:nvSpPr>
          <p:spPr bwMode="auto">
            <a:xfrm flipH="1">
              <a:off x="1711" y="1527"/>
              <a:ext cx="13" cy="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2" name="Line 701"/>
            <p:cNvSpPr>
              <a:spLocks noChangeShapeType="1"/>
            </p:cNvSpPr>
            <p:nvPr/>
          </p:nvSpPr>
          <p:spPr bwMode="auto">
            <a:xfrm flipH="1">
              <a:off x="1678" y="1569"/>
              <a:ext cx="20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3" name="Line 702"/>
            <p:cNvSpPr>
              <a:spLocks noChangeShapeType="1"/>
            </p:cNvSpPr>
            <p:nvPr/>
          </p:nvSpPr>
          <p:spPr bwMode="auto">
            <a:xfrm flipH="1">
              <a:off x="1642" y="1640"/>
              <a:ext cx="13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4" name="Line 703"/>
            <p:cNvSpPr>
              <a:spLocks noChangeShapeType="1"/>
            </p:cNvSpPr>
            <p:nvPr/>
          </p:nvSpPr>
          <p:spPr bwMode="auto">
            <a:xfrm flipH="1">
              <a:off x="1615" y="1697"/>
              <a:ext cx="6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5" name="Line 704"/>
            <p:cNvSpPr>
              <a:spLocks noChangeShapeType="1"/>
            </p:cNvSpPr>
            <p:nvPr/>
          </p:nvSpPr>
          <p:spPr bwMode="auto">
            <a:xfrm flipH="1">
              <a:off x="1571" y="1752"/>
              <a:ext cx="15" cy="2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6" name="Line 705"/>
            <p:cNvSpPr>
              <a:spLocks noChangeShapeType="1"/>
            </p:cNvSpPr>
            <p:nvPr/>
          </p:nvSpPr>
          <p:spPr bwMode="auto">
            <a:xfrm flipH="1">
              <a:off x="1547" y="1800"/>
              <a:ext cx="10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7" name="Line 706"/>
            <p:cNvSpPr>
              <a:spLocks noChangeShapeType="1"/>
            </p:cNvSpPr>
            <p:nvPr/>
          </p:nvSpPr>
          <p:spPr bwMode="auto">
            <a:xfrm flipH="1">
              <a:off x="1554" y="1554"/>
              <a:ext cx="12" cy="2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8" name="Line 707"/>
            <p:cNvSpPr>
              <a:spLocks noChangeShapeType="1"/>
            </p:cNvSpPr>
            <p:nvPr/>
          </p:nvSpPr>
          <p:spPr bwMode="auto">
            <a:xfrm flipH="1">
              <a:off x="1621" y="1552"/>
              <a:ext cx="10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89" name="Line 708"/>
            <p:cNvSpPr>
              <a:spLocks noChangeShapeType="1"/>
            </p:cNvSpPr>
            <p:nvPr/>
          </p:nvSpPr>
          <p:spPr bwMode="auto">
            <a:xfrm flipH="1">
              <a:off x="1686" y="1527"/>
              <a:ext cx="12" cy="1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0" name="Line 709"/>
            <p:cNvSpPr>
              <a:spLocks noChangeShapeType="1"/>
            </p:cNvSpPr>
            <p:nvPr/>
          </p:nvSpPr>
          <p:spPr bwMode="auto">
            <a:xfrm flipH="1">
              <a:off x="1738" y="1492"/>
              <a:ext cx="7" cy="1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1" name="Freeform 710"/>
            <p:cNvSpPr>
              <a:spLocks/>
            </p:cNvSpPr>
            <p:nvPr/>
          </p:nvSpPr>
          <p:spPr bwMode="auto">
            <a:xfrm>
              <a:off x="1707" y="1453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2" name="Freeform 711"/>
            <p:cNvSpPr>
              <a:spLocks/>
            </p:cNvSpPr>
            <p:nvPr/>
          </p:nvSpPr>
          <p:spPr bwMode="auto">
            <a:xfrm>
              <a:off x="1707" y="1453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3" name="Freeform 712"/>
            <p:cNvSpPr>
              <a:spLocks/>
            </p:cNvSpPr>
            <p:nvPr/>
          </p:nvSpPr>
          <p:spPr bwMode="auto">
            <a:xfrm>
              <a:off x="1684" y="1488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2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7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0" y="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4" name="Freeform 713"/>
            <p:cNvSpPr>
              <a:spLocks/>
            </p:cNvSpPr>
            <p:nvPr/>
          </p:nvSpPr>
          <p:spPr bwMode="auto">
            <a:xfrm>
              <a:off x="1684" y="1488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2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7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18"/>
                  </a:lnTo>
                  <a:lnTo>
                    <a:pt x="0" y="17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5" name="Freeform 714"/>
            <p:cNvSpPr>
              <a:spLocks/>
            </p:cNvSpPr>
            <p:nvPr/>
          </p:nvSpPr>
          <p:spPr bwMode="auto">
            <a:xfrm>
              <a:off x="1680" y="1463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1 w 17"/>
                <a:gd name="T3" fmla="*/ 0 h 17"/>
                <a:gd name="T4" fmla="*/ 16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6" name="Freeform 715"/>
            <p:cNvSpPr>
              <a:spLocks/>
            </p:cNvSpPr>
            <p:nvPr/>
          </p:nvSpPr>
          <p:spPr bwMode="auto">
            <a:xfrm>
              <a:off x="1680" y="1463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1 w 17"/>
                <a:gd name="T3" fmla="*/ 0 h 17"/>
                <a:gd name="T4" fmla="*/ 16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7" name="Freeform 716"/>
            <p:cNvSpPr>
              <a:spLocks/>
            </p:cNvSpPr>
            <p:nvPr/>
          </p:nvSpPr>
          <p:spPr bwMode="auto">
            <a:xfrm>
              <a:off x="1639" y="1522"/>
              <a:ext cx="16" cy="20"/>
            </a:xfrm>
            <a:custGeom>
              <a:avLst/>
              <a:gdLst>
                <a:gd name="T0" fmla="*/ 0 w 17"/>
                <a:gd name="T1" fmla="*/ 10 h 21"/>
                <a:gd name="T2" fmla="*/ 8 w 17"/>
                <a:gd name="T3" fmla="*/ 0 h 21"/>
                <a:gd name="T4" fmla="*/ 8 w 17"/>
                <a:gd name="T5" fmla="*/ 0 h 21"/>
                <a:gd name="T6" fmla="*/ 3 w 17"/>
                <a:gd name="T7" fmla="*/ 10 h 21"/>
                <a:gd name="T8" fmla="*/ 0 w 17"/>
                <a:gd name="T9" fmla="*/ 1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0" y="19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3" y="2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8" name="Freeform 717"/>
            <p:cNvSpPr>
              <a:spLocks/>
            </p:cNvSpPr>
            <p:nvPr/>
          </p:nvSpPr>
          <p:spPr bwMode="auto">
            <a:xfrm>
              <a:off x="1639" y="1522"/>
              <a:ext cx="16" cy="20"/>
            </a:xfrm>
            <a:custGeom>
              <a:avLst/>
              <a:gdLst>
                <a:gd name="T0" fmla="*/ 0 w 17"/>
                <a:gd name="T1" fmla="*/ 10 h 21"/>
                <a:gd name="T2" fmla="*/ 8 w 17"/>
                <a:gd name="T3" fmla="*/ 0 h 21"/>
                <a:gd name="T4" fmla="*/ 8 w 17"/>
                <a:gd name="T5" fmla="*/ 0 h 21"/>
                <a:gd name="T6" fmla="*/ 3 w 17"/>
                <a:gd name="T7" fmla="*/ 10 h 21"/>
                <a:gd name="T8" fmla="*/ 0 w 17"/>
                <a:gd name="T9" fmla="*/ 1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1"/>
                <a:gd name="T17" fmla="*/ 17 w 17"/>
                <a:gd name="T18" fmla="*/ 21 h 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1">
                  <a:moveTo>
                    <a:pt x="0" y="19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3" y="20"/>
                  </a:lnTo>
                  <a:lnTo>
                    <a:pt x="0" y="1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299" name="Freeform 718"/>
            <p:cNvSpPr>
              <a:spLocks/>
            </p:cNvSpPr>
            <p:nvPr/>
          </p:nvSpPr>
          <p:spPr bwMode="auto">
            <a:xfrm>
              <a:off x="1658" y="1527"/>
              <a:ext cx="16" cy="22"/>
            </a:xfrm>
            <a:custGeom>
              <a:avLst/>
              <a:gdLst>
                <a:gd name="T0" fmla="*/ 0 w 17"/>
                <a:gd name="T1" fmla="*/ 11 h 23"/>
                <a:gd name="T2" fmla="*/ 8 w 17"/>
                <a:gd name="T3" fmla="*/ 0 h 23"/>
                <a:gd name="T4" fmla="*/ 8 w 17"/>
                <a:gd name="T5" fmla="*/ 0 h 23"/>
                <a:gd name="T6" fmla="*/ 2 w 17"/>
                <a:gd name="T7" fmla="*/ 11 h 23"/>
                <a:gd name="T8" fmla="*/ 0 w 17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0" name="Freeform 719"/>
            <p:cNvSpPr>
              <a:spLocks/>
            </p:cNvSpPr>
            <p:nvPr/>
          </p:nvSpPr>
          <p:spPr bwMode="auto">
            <a:xfrm>
              <a:off x="1658" y="1527"/>
              <a:ext cx="16" cy="22"/>
            </a:xfrm>
            <a:custGeom>
              <a:avLst/>
              <a:gdLst>
                <a:gd name="T0" fmla="*/ 0 w 17"/>
                <a:gd name="T1" fmla="*/ 11 h 23"/>
                <a:gd name="T2" fmla="*/ 8 w 17"/>
                <a:gd name="T3" fmla="*/ 0 h 23"/>
                <a:gd name="T4" fmla="*/ 8 w 17"/>
                <a:gd name="T5" fmla="*/ 0 h 23"/>
                <a:gd name="T6" fmla="*/ 2 w 17"/>
                <a:gd name="T7" fmla="*/ 11 h 23"/>
                <a:gd name="T8" fmla="*/ 0 w 17"/>
                <a:gd name="T9" fmla="*/ 11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0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1" name="Freeform 720"/>
            <p:cNvSpPr>
              <a:spLocks/>
            </p:cNvSpPr>
            <p:nvPr/>
          </p:nvSpPr>
          <p:spPr bwMode="auto">
            <a:xfrm>
              <a:off x="1598" y="1540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8 w 17"/>
                <a:gd name="T3" fmla="*/ 0 h 18"/>
                <a:gd name="T4" fmla="*/ 8 w 17"/>
                <a:gd name="T5" fmla="*/ 0 h 18"/>
                <a:gd name="T6" fmla="*/ 3 w 17"/>
                <a:gd name="T7" fmla="*/ 9 h 18"/>
                <a:gd name="T8" fmla="*/ 0 w 17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7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2" name="Freeform 721"/>
            <p:cNvSpPr>
              <a:spLocks/>
            </p:cNvSpPr>
            <p:nvPr/>
          </p:nvSpPr>
          <p:spPr bwMode="auto">
            <a:xfrm>
              <a:off x="1598" y="1540"/>
              <a:ext cx="16" cy="17"/>
            </a:xfrm>
            <a:custGeom>
              <a:avLst/>
              <a:gdLst>
                <a:gd name="T0" fmla="*/ 0 w 17"/>
                <a:gd name="T1" fmla="*/ 9 h 18"/>
                <a:gd name="T2" fmla="*/ 8 w 17"/>
                <a:gd name="T3" fmla="*/ 0 h 18"/>
                <a:gd name="T4" fmla="*/ 8 w 17"/>
                <a:gd name="T5" fmla="*/ 0 h 18"/>
                <a:gd name="T6" fmla="*/ 3 w 17"/>
                <a:gd name="T7" fmla="*/ 9 h 18"/>
                <a:gd name="T8" fmla="*/ 0 w 17"/>
                <a:gd name="T9" fmla="*/ 9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7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3" name="Freeform 722"/>
            <p:cNvSpPr>
              <a:spLocks/>
            </p:cNvSpPr>
            <p:nvPr/>
          </p:nvSpPr>
          <p:spPr bwMode="auto">
            <a:xfrm>
              <a:off x="1579" y="1520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4" name="Freeform 723"/>
            <p:cNvSpPr>
              <a:spLocks/>
            </p:cNvSpPr>
            <p:nvPr/>
          </p:nvSpPr>
          <p:spPr bwMode="auto">
            <a:xfrm>
              <a:off x="1579" y="1520"/>
              <a:ext cx="16" cy="16"/>
            </a:xfrm>
            <a:custGeom>
              <a:avLst/>
              <a:gdLst>
                <a:gd name="T0" fmla="*/ 0 w 17"/>
                <a:gd name="T1" fmla="*/ 8 h 17"/>
                <a:gd name="T2" fmla="*/ 8 w 17"/>
                <a:gd name="T3" fmla="*/ 0 h 17"/>
                <a:gd name="T4" fmla="*/ 8 w 17"/>
                <a:gd name="T5" fmla="*/ 0 h 17"/>
                <a:gd name="T6" fmla="*/ 4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5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6"/>
                  </a:lnTo>
                  <a:lnTo>
                    <a:pt x="0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5" name="Freeform 724"/>
            <p:cNvSpPr>
              <a:spLocks/>
            </p:cNvSpPr>
            <p:nvPr/>
          </p:nvSpPr>
          <p:spPr bwMode="auto">
            <a:xfrm>
              <a:off x="1562" y="1495"/>
              <a:ext cx="16" cy="16"/>
            </a:xfrm>
            <a:custGeom>
              <a:avLst/>
              <a:gdLst>
                <a:gd name="T0" fmla="*/ 6 w 17"/>
                <a:gd name="T1" fmla="*/ 8 h 17"/>
                <a:gd name="T2" fmla="*/ 8 w 17"/>
                <a:gd name="T3" fmla="*/ 1 h 17"/>
                <a:gd name="T4" fmla="*/ 8 w 17"/>
                <a:gd name="T5" fmla="*/ 0 h 17"/>
                <a:gd name="T6" fmla="*/ 0 w 17"/>
                <a:gd name="T7" fmla="*/ 8 h 17"/>
                <a:gd name="T8" fmla="*/ 6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6" y="16"/>
                  </a:moveTo>
                  <a:lnTo>
                    <a:pt x="16" y="1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6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6" name="Freeform 725"/>
            <p:cNvSpPr>
              <a:spLocks/>
            </p:cNvSpPr>
            <p:nvPr/>
          </p:nvSpPr>
          <p:spPr bwMode="auto">
            <a:xfrm>
              <a:off x="1562" y="1495"/>
              <a:ext cx="16" cy="16"/>
            </a:xfrm>
            <a:custGeom>
              <a:avLst/>
              <a:gdLst>
                <a:gd name="T0" fmla="*/ 6 w 17"/>
                <a:gd name="T1" fmla="*/ 8 h 17"/>
                <a:gd name="T2" fmla="*/ 8 w 17"/>
                <a:gd name="T3" fmla="*/ 1 h 17"/>
                <a:gd name="T4" fmla="*/ 8 w 17"/>
                <a:gd name="T5" fmla="*/ 0 h 17"/>
                <a:gd name="T6" fmla="*/ 0 w 17"/>
                <a:gd name="T7" fmla="*/ 8 h 17"/>
                <a:gd name="T8" fmla="*/ 6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6" y="16"/>
                  </a:moveTo>
                  <a:lnTo>
                    <a:pt x="16" y="1"/>
                  </a:lnTo>
                  <a:lnTo>
                    <a:pt x="10" y="0"/>
                  </a:lnTo>
                  <a:lnTo>
                    <a:pt x="0" y="15"/>
                  </a:lnTo>
                  <a:lnTo>
                    <a:pt x="6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7" name="Freeform 726"/>
            <p:cNvSpPr>
              <a:spLocks/>
            </p:cNvSpPr>
            <p:nvPr/>
          </p:nvSpPr>
          <p:spPr bwMode="auto">
            <a:xfrm>
              <a:off x="1547" y="1512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2 w 17"/>
                <a:gd name="T3" fmla="*/ 0 h 17"/>
                <a:gd name="T4" fmla="*/ 16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8" name="Freeform 727"/>
            <p:cNvSpPr>
              <a:spLocks/>
            </p:cNvSpPr>
            <p:nvPr/>
          </p:nvSpPr>
          <p:spPr bwMode="auto">
            <a:xfrm>
              <a:off x="1547" y="1512"/>
              <a:ext cx="17" cy="16"/>
            </a:xfrm>
            <a:custGeom>
              <a:avLst/>
              <a:gdLst>
                <a:gd name="T0" fmla="*/ 0 w 17"/>
                <a:gd name="T1" fmla="*/ 8 h 17"/>
                <a:gd name="T2" fmla="*/ 12 w 17"/>
                <a:gd name="T3" fmla="*/ 0 h 17"/>
                <a:gd name="T4" fmla="*/ 16 w 17"/>
                <a:gd name="T5" fmla="*/ 0 h 17"/>
                <a:gd name="T6" fmla="*/ 3 w 17"/>
                <a:gd name="T7" fmla="*/ 8 h 17"/>
                <a:gd name="T8" fmla="*/ 0 w 17"/>
                <a:gd name="T9" fmla="*/ 8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0" y="16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3" y="16"/>
                  </a:lnTo>
                  <a:lnTo>
                    <a:pt x="0" y="1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09" name="Freeform 728"/>
            <p:cNvSpPr>
              <a:spLocks/>
            </p:cNvSpPr>
            <p:nvPr/>
          </p:nvSpPr>
          <p:spPr bwMode="auto">
            <a:xfrm>
              <a:off x="1453" y="1461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4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8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0" name="Freeform 729"/>
            <p:cNvSpPr>
              <a:spLocks/>
            </p:cNvSpPr>
            <p:nvPr/>
          </p:nvSpPr>
          <p:spPr bwMode="auto">
            <a:xfrm>
              <a:off x="1453" y="1461"/>
              <a:ext cx="16" cy="18"/>
            </a:xfrm>
            <a:custGeom>
              <a:avLst/>
              <a:gdLst>
                <a:gd name="T0" fmla="*/ 0 w 17"/>
                <a:gd name="T1" fmla="*/ 9 h 19"/>
                <a:gd name="T2" fmla="*/ 8 w 17"/>
                <a:gd name="T3" fmla="*/ 0 h 19"/>
                <a:gd name="T4" fmla="*/ 8 w 17"/>
                <a:gd name="T5" fmla="*/ 0 h 19"/>
                <a:gd name="T6" fmla="*/ 4 w 17"/>
                <a:gd name="T7" fmla="*/ 9 h 19"/>
                <a:gd name="T8" fmla="*/ 0 w 17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9"/>
                <a:gd name="T17" fmla="*/ 17 w 17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9">
                  <a:moveTo>
                    <a:pt x="0" y="18"/>
                  </a:moveTo>
                  <a:lnTo>
                    <a:pt x="12" y="0"/>
                  </a:lnTo>
                  <a:lnTo>
                    <a:pt x="16" y="0"/>
                  </a:lnTo>
                  <a:lnTo>
                    <a:pt x="4" y="18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1" name="Freeform 730"/>
            <p:cNvSpPr>
              <a:spLocks/>
            </p:cNvSpPr>
            <p:nvPr/>
          </p:nvSpPr>
          <p:spPr bwMode="auto">
            <a:xfrm>
              <a:off x="1491" y="1473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2" name="Freeform 731"/>
            <p:cNvSpPr>
              <a:spLocks/>
            </p:cNvSpPr>
            <p:nvPr/>
          </p:nvSpPr>
          <p:spPr bwMode="auto">
            <a:xfrm>
              <a:off x="1491" y="1473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3" name="Freeform 732"/>
            <p:cNvSpPr>
              <a:spLocks/>
            </p:cNvSpPr>
            <p:nvPr/>
          </p:nvSpPr>
          <p:spPr bwMode="auto">
            <a:xfrm>
              <a:off x="1476" y="1493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0 w 17"/>
                <a:gd name="T3" fmla="*/ 9 h 18"/>
                <a:gd name="T4" fmla="*/ 2 w 17"/>
                <a:gd name="T5" fmla="*/ 9 h 18"/>
                <a:gd name="T6" fmla="*/ 8 w 17"/>
                <a:gd name="T7" fmla="*/ 0 h 18"/>
                <a:gd name="T8" fmla="*/ 8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1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4" name="Freeform 733"/>
            <p:cNvSpPr>
              <a:spLocks/>
            </p:cNvSpPr>
            <p:nvPr/>
          </p:nvSpPr>
          <p:spPr bwMode="auto">
            <a:xfrm>
              <a:off x="1476" y="1493"/>
              <a:ext cx="16" cy="17"/>
            </a:xfrm>
            <a:custGeom>
              <a:avLst/>
              <a:gdLst>
                <a:gd name="T0" fmla="*/ 8 w 17"/>
                <a:gd name="T1" fmla="*/ 0 h 18"/>
                <a:gd name="T2" fmla="*/ 0 w 17"/>
                <a:gd name="T3" fmla="*/ 9 h 18"/>
                <a:gd name="T4" fmla="*/ 2 w 17"/>
                <a:gd name="T5" fmla="*/ 9 h 18"/>
                <a:gd name="T6" fmla="*/ 8 w 17"/>
                <a:gd name="T7" fmla="*/ 0 h 18"/>
                <a:gd name="T8" fmla="*/ 8 w 17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8"/>
                <a:gd name="T17" fmla="*/ 17 w 17"/>
                <a:gd name="T18" fmla="*/ 18 h 1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8">
                  <a:moveTo>
                    <a:pt x="12" y="0"/>
                  </a:moveTo>
                  <a:lnTo>
                    <a:pt x="0" y="16"/>
                  </a:lnTo>
                  <a:lnTo>
                    <a:pt x="2" y="17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5" name="Freeform 734"/>
            <p:cNvSpPr>
              <a:spLocks/>
            </p:cNvSpPr>
            <p:nvPr/>
          </p:nvSpPr>
          <p:spPr bwMode="auto">
            <a:xfrm>
              <a:off x="1526" y="1478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1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6" name="Freeform 735"/>
            <p:cNvSpPr>
              <a:spLocks/>
            </p:cNvSpPr>
            <p:nvPr/>
          </p:nvSpPr>
          <p:spPr bwMode="auto">
            <a:xfrm>
              <a:off x="1526" y="1478"/>
              <a:ext cx="16" cy="16"/>
            </a:xfrm>
            <a:custGeom>
              <a:avLst/>
              <a:gdLst>
                <a:gd name="T0" fmla="*/ 8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8 w 17"/>
                <a:gd name="T7" fmla="*/ 0 h 17"/>
                <a:gd name="T8" fmla="*/ 8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1" y="0"/>
                  </a:moveTo>
                  <a:lnTo>
                    <a:pt x="0" y="16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7" name="Freeform 736"/>
            <p:cNvSpPr>
              <a:spLocks/>
            </p:cNvSpPr>
            <p:nvPr/>
          </p:nvSpPr>
          <p:spPr bwMode="auto">
            <a:xfrm>
              <a:off x="1510" y="1495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1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8" name="Freeform 737"/>
            <p:cNvSpPr>
              <a:spLocks/>
            </p:cNvSpPr>
            <p:nvPr/>
          </p:nvSpPr>
          <p:spPr bwMode="auto">
            <a:xfrm>
              <a:off x="1510" y="1495"/>
              <a:ext cx="16" cy="21"/>
            </a:xfrm>
            <a:custGeom>
              <a:avLst/>
              <a:gdLst>
                <a:gd name="T0" fmla="*/ 0 w 17"/>
                <a:gd name="T1" fmla="*/ 5 h 23"/>
                <a:gd name="T2" fmla="*/ 8 w 17"/>
                <a:gd name="T3" fmla="*/ 0 h 23"/>
                <a:gd name="T4" fmla="*/ 8 w 17"/>
                <a:gd name="T5" fmla="*/ 1 h 23"/>
                <a:gd name="T6" fmla="*/ 2 w 17"/>
                <a:gd name="T7" fmla="*/ 5 h 23"/>
                <a:gd name="T8" fmla="*/ 0 w 17"/>
                <a:gd name="T9" fmla="*/ 5 h 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23"/>
                <a:gd name="T17" fmla="*/ 17 w 17"/>
                <a:gd name="T18" fmla="*/ 23 h 2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23">
                  <a:moveTo>
                    <a:pt x="0" y="21"/>
                  </a:moveTo>
                  <a:lnTo>
                    <a:pt x="13" y="0"/>
                  </a:lnTo>
                  <a:lnTo>
                    <a:pt x="16" y="1"/>
                  </a:lnTo>
                  <a:lnTo>
                    <a:pt x="2" y="22"/>
                  </a:lnTo>
                  <a:lnTo>
                    <a:pt x="0" y="2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19" name="Freeform 738"/>
            <p:cNvSpPr>
              <a:spLocks/>
            </p:cNvSpPr>
            <p:nvPr/>
          </p:nvSpPr>
          <p:spPr bwMode="auto">
            <a:xfrm>
              <a:off x="1511" y="1440"/>
              <a:ext cx="17" cy="16"/>
            </a:xfrm>
            <a:custGeom>
              <a:avLst/>
              <a:gdLst>
                <a:gd name="T0" fmla="*/ 10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16 w 17"/>
                <a:gd name="T7" fmla="*/ 0 h 17"/>
                <a:gd name="T8" fmla="*/ 1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5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0" name="Freeform 739"/>
            <p:cNvSpPr>
              <a:spLocks/>
            </p:cNvSpPr>
            <p:nvPr/>
          </p:nvSpPr>
          <p:spPr bwMode="auto">
            <a:xfrm>
              <a:off x="1511" y="1440"/>
              <a:ext cx="17" cy="16"/>
            </a:xfrm>
            <a:custGeom>
              <a:avLst/>
              <a:gdLst>
                <a:gd name="T0" fmla="*/ 10 w 17"/>
                <a:gd name="T1" fmla="*/ 0 h 17"/>
                <a:gd name="T2" fmla="*/ 0 w 17"/>
                <a:gd name="T3" fmla="*/ 8 h 17"/>
                <a:gd name="T4" fmla="*/ 4 w 17"/>
                <a:gd name="T5" fmla="*/ 8 h 17"/>
                <a:gd name="T6" fmla="*/ 16 w 17"/>
                <a:gd name="T7" fmla="*/ 0 h 17"/>
                <a:gd name="T8" fmla="*/ 10 w 17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"/>
                <a:gd name="T16" fmla="*/ 0 h 17"/>
                <a:gd name="T17" fmla="*/ 17 w 17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" h="17">
                  <a:moveTo>
                    <a:pt x="10" y="0"/>
                  </a:moveTo>
                  <a:lnTo>
                    <a:pt x="0" y="15"/>
                  </a:lnTo>
                  <a:lnTo>
                    <a:pt x="4" y="16"/>
                  </a:lnTo>
                  <a:lnTo>
                    <a:pt x="16" y="0"/>
                  </a:lnTo>
                  <a:lnTo>
                    <a:pt x="1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1" name="Freeform 740"/>
            <p:cNvSpPr>
              <a:spLocks/>
            </p:cNvSpPr>
            <p:nvPr/>
          </p:nvSpPr>
          <p:spPr bwMode="auto">
            <a:xfrm>
              <a:off x="1450" y="1417"/>
              <a:ext cx="226" cy="53"/>
            </a:xfrm>
            <a:custGeom>
              <a:avLst/>
              <a:gdLst>
                <a:gd name="T0" fmla="*/ 0 w 238"/>
                <a:gd name="T1" fmla="*/ 12 h 56"/>
                <a:gd name="T2" fmla="*/ 8 w 238"/>
                <a:gd name="T3" fmla="*/ 12 h 56"/>
                <a:gd name="T4" fmla="*/ 9 w 238"/>
                <a:gd name="T5" fmla="*/ 12 h 56"/>
                <a:gd name="T6" fmla="*/ 9 w 238"/>
                <a:gd name="T7" fmla="*/ 11 h 56"/>
                <a:gd name="T8" fmla="*/ 10 w 238"/>
                <a:gd name="T9" fmla="*/ 10 h 56"/>
                <a:gd name="T10" fmla="*/ 13 w 238"/>
                <a:gd name="T11" fmla="*/ 10 h 56"/>
                <a:gd name="T12" fmla="*/ 16 w 238"/>
                <a:gd name="T13" fmla="*/ 9 h 56"/>
                <a:gd name="T14" fmla="*/ 18 w 238"/>
                <a:gd name="T15" fmla="*/ 9 h 56"/>
                <a:gd name="T16" fmla="*/ 18 w 238"/>
                <a:gd name="T17" fmla="*/ 9 h 56"/>
                <a:gd name="T18" fmla="*/ 17 w 238"/>
                <a:gd name="T19" fmla="*/ 9 h 56"/>
                <a:gd name="T20" fmla="*/ 19 w 238"/>
                <a:gd name="T21" fmla="*/ 10 h 56"/>
                <a:gd name="T22" fmla="*/ 22 w 238"/>
                <a:gd name="T23" fmla="*/ 13 h 56"/>
                <a:gd name="T24" fmla="*/ 26 w 238"/>
                <a:gd name="T25" fmla="*/ 16 h 56"/>
                <a:gd name="T26" fmla="*/ 27 w 238"/>
                <a:gd name="T27" fmla="*/ 17 h 56"/>
                <a:gd name="T28" fmla="*/ 29 w 238"/>
                <a:gd name="T29" fmla="*/ 18 h 56"/>
                <a:gd name="T30" fmla="*/ 32 w 238"/>
                <a:gd name="T31" fmla="*/ 18 h 56"/>
                <a:gd name="T32" fmla="*/ 36 w 238"/>
                <a:gd name="T33" fmla="*/ 19 h 56"/>
                <a:gd name="T34" fmla="*/ 39 w 238"/>
                <a:gd name="T35" fmla="*/ 19 h 56"/>
                <a:gd name="T36" fmla="*/ 44 w 238"/>
                <a:gd name="T37" fmla="*/ 20 h 56"/>
                <a:gd name="T38" fmla="*/ 48 w 238"/>
                <a:gd name="T39" fmla="*/ 20 h 56"/>
                <a:gd name="T40" fmla="*/ 53 w 238"/>
                <a:gd name="T41" fmla="*/ 20 h 56"/>
                <a:gd name="T42" fmla="*/ 57 w 238"/>
                <a:gd name="T43" fmla="*/ 19 h 56"/>
                <a:gd name="T44" fmla="*/ 63 w 238"/>
                <a:gd name="T45" fmla="*/ 18 h 56"/>
                <a:gd name="T46" fmla="*/ 66 w 238"/>
                <a:gd name="T47" fmla="*/ 17 h 56"/>
                <a:gd name="T48" fmla="*/ 69 w 238"/>
                <a:gd name="T49" fmla="*/ 14 h 56"/>
                <a:gd name="T50" fmla="*/ 74 w 238"/>
                <a:gd name="T51" fmla="*/ 12 h 56"/>
                <a:gd name="T52" fmla="*/ 77 w 238"/>
                <a:gd name="T53" fmla="*/ 9 h 56"/>
                <a:gd name="T54" fmla="*/ 81 w 238"/>
                <a:gd name="T55" fmla="*/ 9 h 56"/>
                <a:gd name="T56" fmla="*/ 85 w 238"/>
                <a:gd name="T57" fmla="*/ 9 h 56"/>
                <a:gd name="T58" fmla="*/ 88 w 238"/>
                <a:gd name="T59" fmla="*/ 1 h 56"/>
                <a:gd name="T60" fmla="*/ 89 w 238"/>
                <a:gd name="T61" fmla="*/ 0 h 56"/>
                <a:gd name="T62" fmla="*/ 88 w 238"/>
                <a:gd name="T63" fmla="*/ 3 h 56"/>
                <a:gd name="T64" fmla="*/ 86 w 238"/>
                <a:gd name="T65" fmla="*/ 8 h 56"/>
                <a:gd name="T66" fmla="*/ 85 w 238"/>
                <a:gd name="T67" fmla="*/ 9 h 56"/>
                <a:gd name="T68" fmla="*/ 81 w 238"/>
                <a:gd name="T69" fmla="*/ 9 h 56"/>
                <a:gd name="T70" fmla="*/ 77 w 238"/>
                <a:gd name="T71" fmla="*/ 10 h 56"/>
                <a:gd name="T72" fmla="*/ 73 w 238"/>
                <a:gd name="T73" fmla="*/ 13 h 56"/>
                <a:gd name="T74" fmla="*/ 69 w 238"/>
                <a:gd name="T75" fmla="*/ 16 h 56"/>
                <a:gd name="T76" fmla="*/ 66 w 238"/>
                <a:gd name="T77" fmla="*/ 18 h 56"/>
                <a:gd name="T78" fmla="*/ 62 w 238"/>
                <a:gd name="T79" fmla="*/ 19 h 56"/>
                <a:gd name="T80" fmla="*/ 57 w 238"/>
                <a:gd name="T81" fmla="*/ 20 h 56"/>
                <a:gd name="T82" fmla="*/ 52 w 238"/>
                <a:gd name="T83" fmla="*/ 20 h 56"/>
                <a:gd name="T84" fmla="*/ 48 w 238"/>
                <a:gd name="T85" fmla="*/ 21 h 56"/>
                <a:gd name="T86" fmla="*/ 44 w 238"/>
                <a:gd name="T87" fmla="*/ 20 h 56"/>
                <a:gd name="T88" fmla="*/ 39 w 238"/>
                <a:gd name="T89" fmla="*/ 20 h 56"/>
                <a:gd name="T90" fmla="*/ 37 w 238"/>
                <a:gd name="T91" fmla="*/ 20 h 56"/>
                <a:gd name="T92" fmla="*/ 36 w 238"/>
                <a:gd name="T93" fmla="*/ 19 h 56"/>
                <a:gd name="T94" fmla="*/ 33 w 238"/>
                <a:gd name="T95" fmla="*/ 19 h 56"/>
                <a:gd name="T96" fmla="*/ 29 w 238"/>
                <a:gd name="T97" fmla="*/ 18 h 56"/>
                <a:gd name="T98" fmla="*/ 26 w 238"/>
                <a:gd name="T99" fmla="*/ 17 h 56"/>
                <a:gd name="T100" fmla="*/ 23 w 238"/>
                <a:gd name="T101" fmla="*/ 14 h 56"/>
                <a:gd name="T102" fmla="*/ 20 w 238"/>
                <a:gd name="T103" fmla="*/ 12 h 56"/>
                <a:gd name="T104" fmla="*/ 18 w 238"/>
                <a:gd name="T105" fmla="*/ 10 h 56"/>
                <a:gd name="T106" fmla="*/ 17 w 238"/>
                <a:gd name="T107" fmla="*/ 9 h 56"/>
                <a:gd name="T108" fmla="*/ 15 w 238"/>
                <a:gd name="T109" fmla="*/ 10 h 56"/>
                <a:gd name="T110" fmla="*/ 13 w 238"/>
                <a:gd name="T111" fmla="*/ 10 h 56"/>
                <a:gd name="T112" fmla="*/ 10 w 238"/>
                <a:gd name="T113" fmla="*/ 11 h 56"/>
                <a:gd name="T114" fmla="*/ 9 w 238"/>
                <a:gd name="T115" fmla="*/ 12 h 56"/>
                <a:gd name="T116" fmla="*/ 9 w 238"/>
                <a:gd name="T117" fmla="*/ 12 h 56"/>
                <a:gd name="T118" fmla="*/ 7 w 238"/>
                <a:gd name="T119" fmla="*/ 13 h 56"/>
                <a:gd name="T120" fmla="*/ 0 w 238"/>
                <a:gd name="T121" fmla="*/ 13 h 56"/>
                <a:gd name="T122" fmla="*/ 0 w 238"/>
                <a:gd name="T123" fmla="*/ 12 h 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8"/>
                <a:gd name="T187" fmla="*/ 0 h 56"/>
                <a:gd name="T188" fmla="*/ 238 w 238"/>
                <a:gd name="T189" fmla="*/ 56 h 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8" h="56">
                  <a:moveTo>
                    <a:pt x="0" y="34"/>
                  </a:moveTo>
                  <a:lnTo>
                    <a:pt x="8" y="34"/>
                  </a:lnTo>
                  <a:lnTo>
                    <a:pt x="16" y="34"/>
                  </a:lnTo>
                  <a:lnTo>
                    <a:pt x="22" y="33"/>
                  </a:lnTo>
                  <a:lnTo>
                    <a:pt x="30" y="31"/>
                  </a:lnTo>
                  <a:lnTo>
                    <a:pt x="36" y="30"/>
                  </a:lnTo>
                  <a:lnTo>
                    <a:pt x="42" y="28"/>
                  </a:lnTo>
                  <a:lnTo>
                    <a:pt x="45" y="27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8" y="31"/>
                  </a:lnTo>
                  <a:lnTo>
                    <a:pt x="57" y="37"/>
                  </a:lnTo>
                  <a:lnTo>
                    <a:pt x="68" y="42"/>
                  </a:lnTo>
                  <a:lnTo>
                    <a:pt x="73" y="44"/>
                  </a:lnTo>
                  <a:lnTo>
                    <a:pt x="79" y="46"/>
                  </a:lnTo>
                  <a:lnTo>
                    <a:pt x="86" y="48"/>
                  </a:lnTo>
                  <a:lnTo>
                    <a:pt x="95" y="50"/>
                  </a:lnTo>
                  <a:lnTo>
                    <a:pt x="103" y="51"/>
                  </a:lnTo>
                  <a:lnTo>
                    <a:pt x="115" y="52"/>
                  </a:lnTo>
                  <a:lnTo>
                    <a:pt x="128" y="52"/>
                  </a:lnTo>
                  <a:lnTo>
                    <a:pt x="140" y="52"/>
                  </a:lnTo>
                  <a:lnTo>
                    <a:pt x="153" y="50"/>
                  </a:lnTo>
                  <a:lnTo>
                    <a:pt x="165" y="47"/>
                  </a:lnTo>
                  <a:lnTo>
                    <a:pt x="176" y="44"/>
                  </a:lnTo>
                  <a:lnTo>
                    <a:pt x="187" y="39"/>
                  </a:lnTo>
                  <a:lnTo>
                    <a:pt x="198" y="34"/>
                  </a:lnTo>
                  <a:lnTo>
                    <a:pt x="207" y="27"/>
                  </a:lnTo>
                  <a:lnTo>
                    <a:pt x="217" y="20"/>
                  </a:lnTo>
                  <a:lnTo>
                    <a:pt x="226" y="12"/>
                  </a:lnTo>
                  <a:lnTo>
                    <a:pt x="235" y="1"/>
                  </a:lnTo>
                  <a:lnTo>
                    <a:pt x="237" y="0"/>
                  </a:lnTo>
                  <a:lnTo>
                    <a:pt x="235" y="3"/>
                  </a:lnTo>
                  <a:lnTo>
                    <a:pt x="231" y="8"/>
                  </a:lnTo>
                  <a:lnTo>
                    <a:pt x="225" y="16"/>
                  </a:lnTo>
                  <a:lnTo>
                    <a:pt x="216" y="24"/>
                  </a:lnTo>
                  <a:lnTo>
                    <a:pt x="206" y="31"/>
                  </a:lnTo>
                  <a:lnTo>
                    <a:pt x="197" y="36"/>
                  </a:lnTo>
                  <a:lnTo>
                    <a:pt x="185" y="42"/>
                  </a:lnTo>
                  <a:lnTo>
                    <a:pt x="175" y="46"/>
                  </a:lnTo>
                  <a:lnTo>
                    <a:pt x="163" y="49"/>
                  </a:lnTo>
                  <a:lnTo>
                    <a:pt x="152" y="52"/>
                  </a:lnTo>
                  <a:lnTo>
                    <a:pt x="139" y="53"/>
                  </a:lnTo>
                  <a:lnTo>
                    <a:pt x="128" y="55"/>
                  </a:lnTo>
                  <a:lnTo>
                    <a:pt x="115" y="54"/>
                  </a:lnTo>
                  <a:lnTo>
                    <a:pt x="103" y="53"/>
                  </a:lnTo>
                  <a:lnTo>
                    <a:pt x="98" y="52"/>
                  </a:lnTo>
                  <a:lnTo>
                    <a:pt x="94" y="51"/>
                  </a:lnTo>
                  <a:lnTo>
                    <a:pt x="87" y="50"/>
                  </a:lnTo>
                  <a:lnTo>
                    <a:pt x="80" y="48"/>
                  </a:lnTo>
                  <a:lnTo>
                    <a:pt x="68" y="44"/>
                  </a:lnTo>
                  <a:lnTo>
                    <a:pt x="58" y="39"/>
                  </a:lnTo>
                  <a:lnTo>
                    <a:pt x="50" y="35"/>
                  </a:lnTo>
                  <a:lnTo>
                    <a:pt x="45" y="31"/>
                  </a:lnTo>
                  <a:lnTo>
                    <a:pt x="43" y="29"/>
                  </a:lnTo>
                  <a:lnTo>
                    <a:pt x="40" y="30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1" y="35"/>
                  </a:lnTo>
                  <a:lnTo>
                    <a:pt x="15" y="35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2" name="Freeform 741"/>
            <p:cNvSpPr>
              <a:spLocks/>
            </p:cNvSpPr>
            <p:nvPr/>
          </p:nvSpPr>
          <p:spPr bwMode="auto">
            <a:xfrm>
              <a:off x="1450" y="1417"/>
              <a:ext cx="226" cy="53"/>
            </a:xfrm>
            <a:custGeom>
              <a:avLst/>
              <a:gdLst>
                <a:gd name="T0" fmla="*/ 0 w 238"/>
                <a:gd name="T1" fmla="*/ 12 h 56"/>
                <a:gd name="T2" fmla="*/ 8 w 238"/>
                <a:gd name="T3" fmla="*/ 12 h 56"/>
                <a:gd name="T4" fmla="*/ 9 w 238"/>
                <a:gd name="T5" fmla="*/ 12 h 56"/>
                <a:gd name="T6" fmla="*/ 9 w 238"/>
                <a:gd name="T7" fmla="*/ 11 h 56"/>
                <a:gd name="T8" fmla="*/ 10 w 238"/>
                <a:gd name="T9" fmla="*/ 10 h 56"/>
                <a:gd name="T10" fmla="*/ 13 w 238"/>
                <a:gd name="T11" fmla="*/ 10 h 56"/>
                <a:gd name="T12" fmla="*/ 16 w 238"/>
                <a:gd name="T13" fmla="*/ 9 h 56"/>
                <a:gd name="T14" fmla="*/ 18 w 238"/>
                <a:gd name="T15" fmla="*/ 9 h 56"/>
                <a:gd name="T16" fmla="*/ 18 w 238"/>
                <a:gd name="T17" fmla="*/ 9 h 56"/>
                <a:gd name="T18" fmla="*/ 17 w 238"/>
                <a:gd name="T19" fmla="*/ 9 h 56"/>
                <a:gd name="T20" fmla="*/ 19 w 238"/>
                <a:gd name="T21" fmla="*/ 10 h 56"/>
                <a:gd name="T22" fmla="*/ 22 w 238"/>
                <a:gd name="T23" fmla="*/ 13 h 56"/>
                <a:gd name="T24" fmla="*/ 26 w 238"/>
                <a:gd name="T25" fmla="*/ 16 h 56"/>
                <a:gd name="T26" fmla="*/ 27 w 238"/>
                <a:gd name="T27" fmla="*/ 17 h 56"/>
                <a:gd name="T28" fmla="*/ 29 w 238"/>
                <a:gd name="T29" fmla="*/ 18 h 56"/>
                <a:gd name="T30" fmla="*/ 32 w 238"/>
                <a:gd name="T31" fmla="*/ 18 h 56"/>
                <a:gd name="T32" fmla="*/ 36 w 238"/>
                <a:gd name="T33" fmla="*/ 19 h 56"/>
                <a:gd name="T34" fmla="*/ 39 w 238"/>
                <a:gd name="T35" fmla="*/ 19 h 56"/>
                <a:gd name="T36" fmla="*/ 44 w 238"/>
                <a:gd name="T37" fmla="*/ 20 h 56"/>
                <a:gd name="T38" fmla="*/ 48 w 238"/>
                <a:gd name="T39" fmla="*/ 20 h 56"/>
                <a:gd name="T40" fmla="*/ 53 w 238"/>
                <a:gd name="T41" fmla="*/ 20 h 56"/>
                <a:gd name="T42" fmla="*/ 57 w 238"/>
                <a:gd name="T43" fmla="*/ 19 h 56"/>
                <a:gd name="T44" fmla="*/ 63 w 238"/>
                <a:gd name="T45" fmla="*/ 18 h 56"/>
                <a:gd name="T46" fmla="*/ 66 w 238"/>
                <a:gd name="T47" fmla="*/ 17 h 56"/>
                <a:gd name="T48" fmla="*/ 69 w 238"/>
                <a:gd name="T49" fmla="*/ 14 h 56"/>
                <a:gd name="T50" fmla="*/ 74 w 238"/>
                <a:gd name="T51" fmla="*/ 12 h 56"/>
                <a:gd name="T52" fmla="*/ 77 w 238"/>
                <a:gd name="T53" fmla="*/ 9 h 56"/>
                <a:gd name="T54" fmla="*/ 81 w 238"/>
                <a:gd name="T55" fmla="*/ 9 h 56"/>
                <a:gd name="T56" fmla="*/ 85 w 238"/>
                <a:gd name="T57" fmla="*/ 9 h 56"/>
                <a:gd name="T58" fmla="*/ 88 w 238"/>
                <a:gd name="T59" fmla="*/ 1 h 56"/>
                <a:gd name="T60" fmla="*/ 89 w 238"/>
                <a:gd name="T61" fmla="*/ 0 h 56"/>
                <a:gd name="T62" fmla="*/ 88 w 238"/>
                <a:gd name="T63" fmla="*/ 3 h 56"/>
                <a:gd name="T64" fmla="*/ 86 w 238"/>
                <a:gd name="T65" fmla="*/ 8 h 56"/>
                <a:gd name="T66" fmla="*/ 85 w 238"/>
                <a:gd name="T67" fmla="*/ 9 h 56"/>
                <a:gd name="T68" fmla="*/ 81 w 238"/>
                <a:gd name="T69" fmla="*/ 9 h 56"/>
                <a:gd name="T70" fmla="*/ 77 w 238"/>
                <a:gd name="T71" fmla="*/ 10 h 56"/>
                <a:gd name="T72" fmla="*/ 73 w 238"/>
                <a:gd name="T73" fmla="*/ 13 h 56"/>
                <a:gd name="T74" fmla="*/ 69 w 238"/>
                <a:gd name="T75" fmla="*/ 16 h 56"/>
                <a:gd name="T76" fmla="*/ 66 w 238"/>
                <a:gd name="T77" fmla="*/ 18 h 56"/>
                <a:gd name="T78" fmla="*/ 62 w 238"/>
                <a:gd name="T79" fmla="*/ 19 h 56"/>
                <a:gd name="T80" fmla="*/ 57 w 238"/>
                <a:gd name="T81" fmla="*/ 20 h 56"/>
                <a:gd name="T82" fmla="*/ 52 w 238"/>
                <a:gd name="T83" fmla="*/ 20 h 56"/>
                <a:gd name="T84" fmla="*/ 48 w 238"/>
                <a:gd name="T85" fmla="*/ 21 h 56"/>
                <a:gd name="T86" fmla="*/ 44 w 238"/>
                <a:gd name="T87" fmla="*/ 20 h 56"/>
                <a:gd name="T88" fmla="*/ 39 w 238"/>
                <a:gd name="T89" fmla="*/ 20 h 56"/>
                <a:gd name="T90" fmla="*/ 37 w 238"/>
                <a:gd name="T91" fmla="*/ 20 h 56"/>
                <a:gd name="T92" fmla="*/ 36 w 238"/>
                <a:gd name="T93" fmla="*/ 19 h 56"/>
                <a:gd name="T94" fmla="*/ 33 w 238"/>
                <a:gd name="T95" fmla="*/ 19 h 56"/>
                <a:gd name="T96" fmla="*/ 29 w 238"/>
                <a:gd name="T97" fmla="*/ 18 h 56"/>
                <a:gd name="T98" fmla="*/ 26 w 238"/>
                <a:gd name="T99" fmla="*/ 17 h 56"/>
                <a:gd name="T100" fmla="*/ 23 w 238"/>
                <a:gd name="T101" fmla="*/ 14 h 56"/>
                <a:gd name="T102" fmla="*/ 20 w 238"/>
                <a:gd name="T103" fmla="*/ 12 h 56"/>
                <a:gd name="T104" fmla="*/ 18 w 238"/>
                <a:gd name="T105" fmla="*/ 10 h 56"/>
                <a:gd name="T106" fmla="*/ 17 w 238"/>
                <a:gd name="T107" fmla="*/ 9 h 56"/>
                <a:gd name="T108" fmla="*/ 15 w 238"/>
                <a:gd name="T109" fmla="*/ 10 h 56"/>
                <a:gd name="T110" fmla="*/ 13 w 238"/>
                <a:gd name="T111" fmla="*/ 10 h 56"/>
                <a:gd name="T112" fmla="*/ 10 w 238"/>
                <a:gd name="T113" fmla="*/ 11 h 56"/>
                <a:gd name="T114" fmla="*/ 9 w 238"/>
                <a:gd name="T115" fmla="*/ 12 h 56"/>
                <a:gd name="T116" fmla="*/ 9 w 238"/>
                <a:gd name="T117" fmla="*/ 12 h 56"/>
                <a:gd name="T118" fmla="*/ 7 w 238"/>
                <a:gd name="T119" fmla="*/ 13 h 56"/>
                <a:gd name="T120" fmla="*/ 0 w 238"/>
                <a:gd name="T121" fmla="*/ 13 h 56"/>
                <a:gd name="T122" fmla="*/ 0 w 238"/>
                <a:gd name="T123" fmla="*/ 12 h 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8"/>
                <a:gd name="T187" fmla="*/ 0 h 56"/>
                <a:gd name="T188" fmla="*/ 238 w 238"/>
                <a:gd name="T189" fmla="*/ 56 h 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8" h="56">
                  <a:moveTo>
                    <a:pt x="0" y="34"/>
                  </a:moveTo>
                  <a:lnTo>
                    <a:pt x="8" y="34"/>
                  </a:lnTo>
                  <a:lnTo>
                    <a:pt x="16" y="34"/>
                  </a:lnTo>
                  <a:lnTo>
                    <a:pt x="22" y="33"/>
                  </a:lnTo>
                  <a:lnTo>
                    <a:pt x="30" y="31"/>
                  </a:lnTo>
                  <a:lnTo>
                    <a:pt x="36" y="30"/>
                  </a:lnTo>
                  <a:lnTo>
                    <a:pt x="42" y="28"/>
                  </a:lnTo>
                  <a:lnTo>
                    <a:pt x="45" y="27"/>
                  </a:lnTo>
                  <a:lnTo>
                    <a:pt x="45" y="28"/>
                  </a:lnTo>
                  <a:lnTo>
                    <a:pt x="44" y="28"/>
                  </a:lnTo>
                  <a:lnTo>
                    <a:pt x="48" y="31"/>
                  </a:lnTo>
                  <a:lnTo>
                    <a:pt x="57" y="37"/>
                  </a:lnTo>
                  <a:lnTo>
                    <a:pt x="68" y="42"/>
                  </a:lnTo>
                  <a:lnTo>
                    <a:pt x="73" y="44"/>
                  </a:lnTo>
                  <a:lnTo>
                    <a:pt x="79" y="46"/>
                  </a:lnTo>
                  <a:lnTo>
                    <a:pt x="86" y="48"/>
                  </a:lnTo>
                  <a:lnTo>
                    <a:pt x="95" y="50"/>
                  </a:lnTo>
                  <a:lnTo>
                    <a:pt x="103" y="51"/>
                  </a:lnTo>
                  <a:lnTo>
                    <a:pt x="115" y="52"/>
                  </a:lnTo>
                  <a:lnTo>
                    <a:pt x="128" y="52"/>
                  </a:lnTo>
                  <a:lnTo>
                    <a:pt x="140" y="52"/>
                  </a:lnTo>
                  <a:lnTo>
                    <a:pt x="153" y="50"/>
                  </a:lnTo>
                  <a:lnTo>
                    <a:pt x="165" y="47"/>
                  </a:lnTo>
                  <a:lnTo>
                    <a:pt x="176" y="44"/>
                  </a:lnTo>
                  <a:lnTo>
                    <a:pt x="187" y="39"/>
                  </a:lnTo>
                  <a:lnTo>
                    <a:pt x="198" y="34"/>
                  </a:lnTo>
                  <a:lnTo>
                    <a:pt x="207" y="27"/>
                  </a:lnTo>
                  <a:lnTo>
                    <a:pt x="217" y="20"/>
                  </a:lnTo>
                  <a:lnTo>
                    <a:pt x="226" y="12"/>
                  </a:lnTo>
                  <a:lnTo>
                    <a:pt x="235" y="1"/>
                  </a:lnTo>
                  <a:lnTo>
                    <a:pt x="237" y="0"/>
                  </a:lnTo>
                  <a:lnTo>
                    <a:pt x="235" y="3"/>
                  </a:lnTo>
                  <a:lnTo>
                    <a:pt x="231" y="8"/>
                  </a:lnTo>
                  <a:lnTo>
                    <a:pt x="225" y="16"/>
                  </a:lnTo>
                  <a:lnTo>
                    <a:pt x="216" y="24"/>
                  </a:lnTo>
                  <a:lnTo>
                    <a:pt x="206" y="31"/>
                  </a:lnTo>
                  <a:lnTo>
                    <a:pt x="197" y="36"/>
                  </a:lnTo>
                  <a:lnTo>
                    <a:pt x="185" y="42"/>
                  </a:lnTo>
                  <a:lnTo>
                    <a:pt x="175" y="46"/>
                  </a:lnTo>
                  <a:lnTo>
                    <a:pt x="163" y="49"/>
                  </a:lnTo>
                  <a:lnTo>
                    <a:pt x="152" y="52"/>
                  </a:lnTo>
                  <a:lnTo>
                    <a:pt x="139" y="53"/>
                  </a:lnTo>
                  <a:lnTo>
                    <a:pt x="128" y="55"/>
                  </a:lnTo>
                  <a:lnTo>
                    <a:pt x="115" y="54"/>
                  </a:lnTo>
                  <a:lnTo>
                    <a:pt x="103" y="53"/>
                  </a:lnTo>
                  <a:lnTo>
                    <a:pt x="98" y="52"/>
                  </a:lnTo>
                  <a:lnTo>
                    <a:pt x="94" y="51"/>
                  </a:lnTo>
                  <a:lnTo>
                    <a:pt x="87" y="50"/>
                  </a:lnTo>
                  <a:lnTo>
                    <a:pt x="80" y="48"/>
                  </a:lnTo>
                  <a:lnTo>
                    <a:pt x="68" y="44"/>
                  </a:lnTo>
                  <a:lnTo>
                    <a:pt x="58" y="39"/>
                  </a:lnTo>
                  <a:lnTo>
                    <a:pt x="50" y="35"/>
                  </a:lnTo>
                  <a:lnTo>
                    <a:pt x="45" y="31"/>
                  </a:lnTo>
                  <a:lnTo>
                    <a:pt x="43" y="29"/>
                  </a:lnTo>
                  <a:lnTo>
                    <a:pt x="40" y="30"/>
                  </a:lnTo>
                  <a:lnTo>
                    <a:pt x="36" y="31"/>
                  </a:lnTo>
                  <a:lnTo>
                    <a:pt x="29" y="33"/>
                  </a:lnTo>
                  <a:lnTo>
                    <a:pt x="21" y="35"/>
                  </a:lnTo>
                  <a:lnTo>
                    <a:pt x="15" y="35"/>
                  </a:lnTo>
                  <a:lnTo>
                    <a:pt x="7" y="36"/>
                  </a:lnTo>
                  <a:lnTo>
                    <a:pt x="0" y="36"/>
                  </a:lnTo>
                  <a:lnTo>
                    <a:pt x="0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3" name="Freeform 742"/>
            <p:cNvSpPr>
              <a:spLocks/>
            </p:cNvSpPr>
            <p:nvPr/>
          </p:nvSpPr>
          <p:spPr bwMode="auto">
            <a:xfrm>
              <a:off x="1855" y="1358"/>
              <a:ext cx="19" cy="18"/>
            </a:xfrm>
            <a:custGeom>
              <a:avLst/>
              <a:gdLst>
                <a:gd name="T0" fmla="*/ 10 w 20"/>
                <a:gd name="T1" fmla="*/ 0 h 19"/>
                <a:gd name="T2" fmla="*/ 10 w 20"/>
                <a:gd name="T3" fmla="*/ 4 h 19"/>
                <a:gd name="T4" fmla="*/ 10 w 20"/>
                <a:gd name="T5" fmla="*/ 9 h 19"/>
                <a:gd name="T6" fmla="*/ 5 w 20"/>
                <a:gd name="T7" fmla="*/ 9 h 19"/>
                <a:gd name="T8" fmla="*/ 0 w 20"/>
                <a:gd name="T9" fmla="*/ 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"/>
                <a:gd name="T16" fmla="*/ 0 h 19"/>
                <a:gd name="T17" fmla="*/ 20 w 20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" h="19">
                  <a:moveTo>
                    <a:pt x="19" y="0"/>
                  </a:moveTo>
                  <a:lnTo>
                    <a:pt x="15" y="4"/>
                  </a:lnTo>
                  <a:lnTo>
                    <a:pt x="10" y="9"/>
                  </a:lnTo>
                  <a:lnTo>
                    <a:pt x="5" y="14"/>
                  </a:lnTo>
                  <a:lnTo>
                    <a:pt x="0" y="18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4" name="Freeform 743"/>
            <p:cNvSpPr>
              <a:spLocks/>
            </p:cNvSpPr>
            <p:nvPr/>
          </p:nvSpPr>
          <p:spPr bwMode="auto">
            <a:xfrm>
              <a:off x="1792" y="1385"/>
              <a:ext cx="20" cy="82"/>
            </a:xfrm>
            <a:custGeom>
              <a:avLst/>
              <a:gdLst>
                <a:gd name="T0" fmla="*/ 6 w 21"/>
                <a:gd name="T1" fmla="*/ 28 h 87"/>
                <a:gd name="T2" fmla="*/ 9 w 21"/>
                <a:gd name="T3" fmla="*/ 25 h 87"/>
                <a:gd name="T4" fmla="*/ 10 w 21"/>
                <a:gd name="T5" fmla="*/ 24 h 87"/>
                <a:gd name="T6" fmla="*/ 10 w 21"/>
                <a:gd name="T7" fmla="*/ 23 h 87"/>
                <a:gd name="T8" fmla="*/ 10 w 21"/>
                <a:gd name="T9" fmla="*/ 21 h 87"/>
                <a:gd name="T10" fmla="*/ 10 w 21"/>
                <a:gd name="T11" fmla="*/ 19 h 87"/>
                <a:gd name="T12" fmla="*/ 10 w 21"/>
                <a:gd name="T13" fmla="*/ 18 h 87"/>
                <a:gd name="T14" fmla="*/ 10 w 21"/>
                <a:gd name="T15" fmla="*/ 15 h 87"/>
                <a:gd name="T16" fmla="*/ 10 w 21"/>
                <a:gd name="T17" fmla="*/ 13 h 87"/>
                <a:gd name="T18" fmla="*/ 10 w 21"/>
                <a:gd name="T19" fmla="*/ 10 h 87"/>
                <a:gd name="T20" fmla="*/ 10 w 21"/>
                <a:gd name="T21" fmla="*/ 8 h 87"/>
                <a:gd name="T22" fmla="*/ 10 w 21"/>
                <a:gd name="T23" fmla="*/ 8 h 87"/>
                <a:gd name="T24" fmla="*/ 10 w 21"/>
                <a:gd name="T25" fmla="*/ 8 h 87"/>
                <a:gd name="T26" fmla="*/ 8 w 21"/>
                <a:gd name="T27" fmla="*/ 8 h 87"/>
                <a:gd name="T28" fmla="*/ 4 w 21"/>
                <a:gd name="T29" fmla="*/ 4 h 87"/>
                <a:gd name="T30" fmla="*/ 0 w 21"/>
                <a:gd name="T31" fmla="*/ 0 h 8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1"/>
                <a:gd name="T49" fmla="*/ 0 h 87"/>
                <a:gd name="T50" fmla="*/ 21 w 21"/>
                <a:gd name="T51" fmla="*/ 87 h 8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1" h="87">
                  <a:moveTo>
                    <a:pt x="6" y="86"/>
                  </a:moveTo>
                  <a:lnTo>
                    <a:pt x="9" y="80"/>
                  </a:lnTo>
                  <a:lnTo>
                    <a:pt x="13" y="74"/>
                  </a:lnTo>
                  <a:lnTo>
                    <a:pt x="15" y="69"/>
                  </a:lnTo>
                  <a:lnTo>
                    <a:pt x="17" y="63"/>
                  </a:lnTo>
                  <a:lnTo>
                    <a:pt x="19" y="56"/>
                  </a:lnTo>
                  <a:lnTo>
                    <a:pt x="19" y="51"/>
                  </a:lnTo>
                  <a:lnTo>
                    <a:pt x="20" y="44"/>
                  </a:lnTo>
                  <a:lnTo>
                    <a:pt x="19" y="38"/>
                  </a:lnTo>
                  <a:lnTo>
                    <a:pt x="18" y="32"/>
                  </a:lnTo>
                  <a:lnTo>
                    <a:pt x="16" y="26"/>
                  </a:lnTo>
                  <a:lnTo>
                    <a:pt x="14" y="21"/>
                  </a:lnTo>
                  <a:lnTo>
                    <a:pt x="11" y="14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5" name="Freeform 744"/>
            <p:cNvSpPr>
              <a:spLocks/>
            </p:cNvSpPr>
            <p:nvPr/>
          </p:nvSpPr>
          <p:spPr bwMode="auto">
            <a:xfrm>
              <a:off x="1716" y="1373"/>
              <a:ext cx="68" cy="124"/>
            </a:xfrm>
            <a:custGeom>
              <a:avLst/>
              <a:gdLst>
                <a:gd name="T0" fmla="*/ 0 w 72"/>
                <a:gd name="T1" fmla="*/ 45 h 131"/>
                <a:gd name="T2" fmla="*/ 1 w 72"/>
                <a:gd name="T3" fmla="*/ 45 h 131"/>
                <a:gd name="T4" fmla="*/ 8 w 72"/>
                <a:gd name="T5" fmla="*/ 44 h 131"/>
                <a:gd name="T6" fmla="*/ 9 w 72"/>
                <a:gd name="T7" fmla="*/ 44 h 131"/>
                <a:gd name="T8" fmla="*/ 9 w 72"/>
                <a:gd name="T9" fmla="*/ 44 h 131"/>
                <a:gd name="T10" fmla="*/ 9 w 72"/>
                <a:gd name="T11" fmla="*/ 42 h 131"/>
                <a:gd name="T12" fmla="*/ 10 w 72"/>
                <a:gd name="T13" fmla="*/ 42 h 131"/>
                <a:gd name="T14" fmla="*/ 13 w 72"/>
                <a:gd name="T15" fmla="*/ 40 h 131"/>
                <a:gd name="T16" fmla="*/ 16 w 72"/>
                <a:gd name="T17" fmla="*/ 39 h 131"/>
                <a:gd name="T18" fmla="*/ 17 w 72"/>
                <a:gd name="T19" fmla="*/ 38 h 131"/>
                <a:gd name="T20" fmla="*/ 19 w 72"/>
                <a:gd name="T21" fmla="*/ 36 h 131"/>
                <a:gd name="T22" fmla="*/ 20 w 72"/>
                <a:gd name="T23" fmla="*/ 34 h 131"/>
                <a:gd name="T24" fmla="*/ 22 w 72"/>
                <a:gd name="T25" fmla="*/ 32 h 131"/>
                <a:gd name="T26" fmla="*/ 22 w 72"/>
                <a:gd name="T27" fmla="*/ 29 h 131"/>
                <a:gd name="T28" fmla="*/ 23 w 72"/>
                <a:gd name="T29" fmla="*/ 27 h 131"/>
                <a:gd name="T30" fmla="*/ 23 w 72"/>
                <a:gd name="T31" fmla="*/ 25 h 131"/>
                <a:gd name="T32" fmla="*/ 24 w 72"/>
                <a:gd name="T33" fmla="*/ 23 h 131"/>
                <a:gd name="T34" fmla="*/ 24 w 72"/>
                <a:gd name="T35" fmla="*/ 21 h 131"/>
                <a:gd name="T36" fmla="*/ 24 w 72"/>
                <a:gd name="T37" fmla="*/ 19 h 131"/>
                <a:gd name="T38" fmla="*/ 24 w 72"/>
                <a:gd name="T39" fmla="*/ 16 h 131"/>
                <a:gd name="T40" fmla="*/ 24 w 72"/>
                <a:gd name="T41" fmla="*/ 13 h 131"/>
                <a:gd name="T42" fmla="*/ 23 w 72"/>
                <a:gd name="T43" fmla="*/ 9 h 131"/>
                <a:gd name="T44" fmla="*/ 23 w 72"/>
                <a:gd name="T45" fmla="*/ 9 h 131"/>
                <a:gd name="T46" fmla="*/ 22 w 72"/>
                <a:gd name="T47" fmla="*/ 9 h 131"/>
                <a:gd name="T48" fmla="*/ 22 w 72"/>
                <a:gd name="T49" fmla="*/ 9 h 131"/>
                <a:gd name="T50" fmla="*/ 20 w 72"/>
                <a:gd name="T51" fmla="*/ 4 h 131"/>
                <a:gd name="T52" fmla="*/ 19 w 72"/>
                <a:gd name="T53" fmla="*/ 0 h 13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2"/>
                <a:gd name="T82" fmla="*/ 0 h 131"/>
                <a:gd name="T83" fmla="*/ 72 w 72"/>
                <a:gd name="T84" fmla="*/ 131 h 13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2" h="131">
                  <a:moveTo>
                    <a:pt x="0" y="130"/>
                  </a:moveTo>
                  <a:lnTo>
                    <a:pt x="1" y="130"/>
                  </a:lnTo>
                  <a:lnTo>
                    <a:pt x="8" y="128"/>
                  </a:lnTo>
                  <a:lnTo>
                    <a:pt x="15" y="127"/>
                  </a:lnTo>
                  <a:lnTo>
                    <a:pt x="21" y="125"/>
                  </a:lnTo>
                  <a:lnTo>
                    <a:pt x="27" y="122"/>
                  </a:lnTo>
                  <a:lnTo>
                    <a:pt x="33" y="118"/>
                  </a:lnTo>
                  <a:lnTo>
                    <a:pt x="39" y="115"/>
                  </a:lnTo>
                  <a:lnTo>
                    <a:pt x="44" y="110"/>
                  </a:lnTo>
                  <a:lnTo>
                    <a:pt x="49" y="106"/>
                  </a:lnTo>
                  <a:lnTo>
                    <a:pt x="53" y="100"/>
                  </a:lnTo>
                  <a:lnTo>
                    <a:pt x="57" y="95"/>
                  </a:lnTo>
                  <a:lnTo>
                    <a:pt x="61" y="89"/>
                  </a:lnTo>
                  <a:lnTo>
                    <a:pt x="63" y="83"/>
                  </a:lnTo>
                  <a:lnTo>
                    <a:pt x="66" y="77"/>
                  </a:lnTo>
                  <a:lnTo>
                    <a:pt x="68" y="70"/>
                  </a:lnTo>
                  <a:lnTo>
                    <a:pt x="70" y="63"/>
                  </a:lnTo>
                  <a:lnTo>
                    <a:pt x="71" y="56"/>
                  </a:lnTo>
                  <a:lnTo>
                    <a:pt x="71" y="50"/>
                  </a:lnTo>
                  <a:lnTo>
                    <a:pt x="70" y="42"/>
                  </a:lnTo>
                  <a:lnTo>
                    <a:pt x="70" y="36"/>
                  </a:lnTo>
                  <a:lnTo>
                    <a:pt x="68" y="29"/>
                  </a:lnTo>
                  <a:lnTo>
                    <a:pt x="65" y="22"/>
                  </a:lnTo>
                  <a:lnTo>
                    <a:pt x="63" y="16"/>
                  </a:lnTo>
                  <a:lnTo>
                    <a:pt x="61" y="11"/>
                  </a:lnTo>
                  <a:lnTo>
                    <a:pt x="56" y="4"/>
                  </a:lnTo>
                  <a:lnTo>
                    <a:pt x="5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6" name="Freeform 745"/>
            <p:cNvSpPr>
              <a:spLocks/>
            </p:cNvSpPr>
            <p:nvPr/>
          </p:nvSpPr>
          <p:spPr bwMode="auto">
            <a:xfrm>
              <a:off x="1716" y="1374"/>
              <a:ext cx="97" cy="124"/>
            </a:xfrm>
            <a:custGeom>
              <a:avLst/>
              <a:gdLst>
                <a:gd name="T0" fmla="*/ 26 w 102"/>
                <a:gd name="T1" fmla="*/ 10 h 131"/>
                <a:gd name="T2" fmla="*/ 27 w 102"/>
                <a:gd name="T3" fmla="*/ 14 h 131"/>
                <a:gd name="T4" fmla="*/ 27 w 102"/>
                <a:gd name="T5" fmla="*/ 19 h 131"/>
                <a:gd name="T6" fmla="*/ 27 w 102"/>
                <a:gd name="T7" fmla="*/ 22 h 131"/>
                <a:gd name="T8" fmla="*/ 27 w 102"/>
                <a:gd name="T9" fmla="*/ 25 h 131"/>
                <a:gd name="T10" fmla="*/ 26 w 102"/>
                <a:gd name="T11" fmla="*/ 26 h 131"/>
                <a:gd name="T12" fmla="*/ 25 w 102"/>
                <a:gd name="T13" fmla="*/ 28 h 131"/>
                <a:gd name="T14" fmla="*/ 24 w 102"/>
                <a:gd name="T15" fmla="*/ 32 h 131"/>
                <a:gd name="T16" fmla="*/ 22 w 102"/>
                <a:gd name="T17" fmla="*/ 34 h 131"/>
                <a:gd name="T18" fmla="*/ 21 w 102"/>
                <a:gd name="T19" fmla="*/ 37 h 131"/>
                <a:gd name="T20" fmla="*/ 18 w 102"/>
                <a:gd name="T21" fmla="*/ 38 h 131"/>
                <a:gd name="T22" fmla="*/ 15 w 102"/>
                <a:gd name="T23" fmla="*/ 40 h 131"/>
                <a:gd name="T24" fmla="*/ 11 w 102"/>
                <a:gd name="T25" fmla="*/ 42 h 131"/>
                <a:gd name="T26" fmla="*/ 10 w 102"/>
                <a:gd name="T27" fmla="*/ 42 h 131"/>
                <a:gd name="T28" fmla="*/ 10 w 102"/>
                <a:gd name="T29" fmla="*/ 44 h 131"/>
                <a:gd name="T30" fmla="*/ 10 w 102"/>
                <a:gd name="T31" fmla="*/ 44 h 131"/>
                <a:gd name="T32" fmla="*/ 6 w 102"/>
                <a:gd name="T33" fmla="*/ 44 h 131"/>
                <a:gd name="T34" fmla="*/ 0 w 102"/>
                <a:gd name="T35" fmla="*/ 44 h 131"/>
                <a:gd name="T36" fmla="*/ 5 w 102"/>
                <a:gd name="T37" fmla="*/ 44 h 131"/>
                <a:gd name="T38" fmla="*/ 7 w 102"/>
                <a:gd name="T39" fmla="*/ 44 h 131"/>
                <a:gd name="T40" fmla="*/ 10 w 102"/>
                <a:gd name="T41" fmla="*/ 45 h 131"/>
                <a:gd name="T42" fmla="*/ 10 w 102"/>
                <a:gd name="T43" fmla="*/ 45 h 131"/>
                <a:gd name="T44" fmla="*/ 10 w 102"/>
                <a:gd name="T45" fmla="*/ 44 h 131"/>
                <a:gd name="T46" fmla="*/ 12 w 102"/>
                <a:gd name="T47" fmla="*/ 44 h 131"/>
                <a:gd name="T48" fmla="*/ 16 w 102"/>
                <a:gd name="T49" fmla="*/ 44 h 131"/>
                <a:gd name="T50" fmla="*/ 20 w 102"/>
                <a:gd name="T51" fmla="*/ 44 h 131"/>
                <a:gd name="T52" fmla="*/ 23 w 102"/>
                <a:gd name="T53" fmla="*/ 42 h 131"/>
                <a:gd name="T54" fmla="*/ 26 w 102"/>
                <a:gd name="T55" fmla="*/ 42 h 131"/>
                <a:gd name="T56" fmla="*/ 28 w 102"/>
                <a:gd name="T57" fmla="*/ 40 h 131"/>
                <a:gd name="T58" fmla="*/ 30 w 102"/>
                <a:gd name="T59" fmla="*/ 38 h 131"/>
                <a:gd name="T60" fmla="*/ 32 w 102"/>
                <a:gd name="T61" fmla="*/ 36 h 131"/>
                <a:gd name="T62" fmla="*/ 36 w 102"/>
                <a:gd name="T63" fmla="*/ 32 h 131"/>
                <a:gd name="T64" fmla="*/ 37 w 102"/>
                <a:gd name="T65" fmla="*/ 30 h 131"/>
                <a:gd name="T66" fmla="*/ 38 w 102"/>
                <a:gd name="T67" fmla="*/ 27 h 131"/>
                <a:gd name="T68" fmla="*/ 39 w 102"/>
                <a:gd name="T69" fmla="*/ 26 h 131"/>
                <a:gd name="T70" fmla="*/ 39 w 102"/>
                <a:gd name="T71" fmla="*/ 25 h 131"/>
                <a:gd name="T72" fmla="*/ 39 w 102"/>
                <a:gd name="T73" fmla="*/ 23 h 131"/>
                <a:gd name="T74" fmla="*/ 40 w 102"/>
                <a:gd name="T75" fmla="*/ 21 h 131"/>
                <a:gd name="T76" fmla="*/ 39 w 102"/>
                <a:gd name="T77" fmla="*/ 20 h 131"/>
                <a:gd name="T78" fmla="*/ 38 w 102"/>
                <a:gd name="T79" fmla="*/ 15 h 131"/>
                <a:gd name="T80" fmla="*/ 37 w 102"/>
                <a:gd name="T81" fmla="*/ 11 h 131"/>
                <a:gd name="T82" fmla="*/ 36 w 102"/>
                <a:gd name="T83" fmla="*/ 9 h 131"/>
                <a:gd name="T84" fmla="*/ 33 w 102"/>
                <a:gd name="T85" fmla="*/ 9 h 131"/>
                <a:gd name="T86" fmla="*/ 31 w 102"/>
                <a:gd name="T87" fmla="*/ 9 h 131"/>
                <a:gd name="T88" fmla="*/ 30 w 102"/>
                <a:gd name="T89" fmla="*/ 9 h 131"/>
                <a:gd name="T90" fmla="*/ 28 w 102"/>
                <a:gd name="T91" fmla="*/ 9 h 131"/>
                <a:gd name="T92" fmla="*/ 26 w 102"/>
                <a:gd name="T93" fmla="*/ 7 h 131"/>
                <a:gd name="T94" fmla="*/ 24 w 102"/>
                <a:gd name="T95" fmla="*/ 4 h 131"/>
                <a:gd name="T96" fmla="*/ 22 w 102"/>
                <a:gd name="T97" fmla="*/ 0 h 131"/>
                <a:gd name="T98" fmla="*/ 23 w 102"/>
                <a:gd name="T99" fmla="*/ 4 h 131"/>
                <a:gd name="T100" fmla="*/ 24 w 102"/>
                <a:gd name="T101" fmla="*/ 9 h 131"/>
                <a:gd name="T102" fmla="*/ 25 w 102"/>
                <a:gd name="T103" fmla="*/ 9 h 131"/>
                <a:gd name="T104" fmla="*/ 26 w 102"/>
                <a:gd name="T105" fmla="*/ 9 h 131"/>
                <a:gd name="T106" fmla="*/ 26 w 102"/>
                <a:gd name="T107" fmla="*/ 10 h 1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"/>
                <a:gd name="T163" fmla="*/ 0 h 131"/>
                <a:gd name="T164" fmla="*/ 102 w 102"/>
                <a:gd name="T165" fmla="*/ 131 h 1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" h="131">
                  <a:moveTo>
                    <a:pt x="67" y="31"/>
                  </a:moveTo>
                  <a:lnTo>
                    <a:pt x="69" y="39"/>
                  </a:lnTo>
                  <a:lnTo>
                    <a:pt x="70" y="49"/>
                  </a:lnTo>
                  <a:lnTo>
                    <a:pt x="69" y="60"/>
                  </a:lnTo>
                  <a:lnTo>
                    <a:pt x="68" y="69"/>
                  </a:lnTo>
                  <a:lnTo>
                    <a:pt x="67" y="74"/>
                  </a:lnTo>
                  <a:lnTo>
                    <a:pt x="63" y="82"/>
                  </a:lnTo>
                  <a:lnTo>
                    <a:pt x="59" y="91"/>
                  </a:lnTo>
                  <a:lnTo>
                    <a:pt x="54" y="97"/>
                  </a:lnTo>
                  <a:lnTo>
                    <a:pt x="50" y="104"/>
                  </a:lnTo>
                  <a:lnTo>
                    <a:pt x="44" y="109"/>
                  </a:lnTo>
                  <a:lnTo>
                    <a:pt x="38" y="114"/>
                  </a:lnTo>
                  <a:lnTo>
                    <a:pt x="31" y="119"/>
                  </a:lnTo>
                  <a:lnTo>
                    <a:pt x="25" y="122"/>
                  </a:lnTo>
                  <a:lnTo>
                    <a:pt x="18" y="124"/>
                  </a:lnTo>
                  <a:lnTo>
                    <a:pt x="12" y="126"/>
                  </a:lnTo>
                  <a:lnTo>
                    <a:pt x="6" y="127"/>
                  </a:lnTo>
                  <a:lnTo>
                    <a:pt x="0" y="128"/>
                  </a:lnTo>
                  <a:lnTo>
                    <a:pt x="5" y="129"/>
                  </a:lnTo>
                  <a:lnTo>
                    <a:pt x="7" y="129"/>
                  </a:lnTo>
                  <a:lnTo>
                    <a:pt x="13" y="130"/>
                  </a:lnTo>
                  <a:lnTo>
                    <a:pt x="19" y="130"/>
                  </a:lnTo>
                  <a:lnTo>
                    <a:pt x="25" y="129"/>
                  </a:lnTo>
                  <a:lnTo>
                    <a:pt x="33" y="128"/>
                  </a:lnTo>
                  <a:lnTo>
                    <a:pt x="40" y="127"/>
                  </a:lnTo>
                  <a:lnTo>
                    <a:pt x="49" y="125"/>
                  </a:lnTo>
                  <a:lnTo>
                    <a:pt x="58" y="121"/>
                  </a:lnTo>
                  <a:lnTo>
                    <a:pt x="65" y="117"/>
                  </a:lnTo>
                  <a:lnTo>
                    <a:pt x="73" y="112"/>
                  </a:lnTo>
                  <a:lnTo>
                    <a:pt x="79" y="107"/>
                  </a:lnTo>
                  <a:lnTo>
                    <a:pt x="84" y="101"/>
                  </a:lnTo>
                  <a:lnTo>
                    <a:pt x="92" y="90"/>
                  </a:lnTo>
                  <a:lnTo>
                    <a:pt x="95" y="85"/>
                  </a:lnTo>
                  <a:lnTo>
                    <a:pt x="97" y="79"/>
                  </a:lnTo>
                  <a:lnTo>
                    <a:pt x="99" y="74"/>
                  </a:lnTo>
                  <a:lnTo>
                    <a:pt x="100" y="69"/>
                  </a:lnTo>
                  <a:lnTo>
                    <a:pt x="100" y="63"/>
                  </a:lnTo>
                  <a:lnTo>
                    <a:pt x="101" y="57"/>
                  </a:lnTo>
                  <a:lnTo>
                    <a:pt x="100" y="53"/>
                  </a:lnTo>
                  <a:lnTo>
                    <a:pt x="98" y="40"/>
                  </a:lnTo>
                  <a:lnTo>
                    <a:pt x="95" y="32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10"/>
                  </a:lnTo>
                  <a:lnTo>
                    <a:pt x="67" y="7"/>
                  </a:lnTo>
                  <a:lnTo>
                    <a:pt x="61" y="4"/>
                  </a:lnTo>
                  <a:lnTo>
                    <a:pt x="54" y="0"/>
                  </a:lnTo>
                  <a:lnTo>
                    <a:pt x="57" y="4"/>
                  </a:lnTo>
                  <a:lnTo>
                    <a:pt x="60" y="10"/>
                  </a:lnTo>
                  <a:lnTo>
                    <a:pt x="64" y="21"/>
                  </a:lnTo>
                  <a:lnTo>
                    <a:pt x="67" y="26"/>
                  </a:lnTo>
                  <a:lnTo>
                    <a:pt x="67" y="3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7" name="Freeform 746"/>
            <p:cNvSpPr>
              <a:spLocks/>
            </p:cNvSpPr>
            <p:nvPr/>
          </p:nvSpPr>
          <p:spPr bwMode="auto">
            <a:xfrm>
              <a:off x="1716" y="1374"/>
              <a:ext cx="97" cy="124"/>
            </a:xfrm>
            <a:custGeom>
              <a:avLst/>
              <a:gdLst>
                <a:gd name="T0" fmla="*/ 26 w 102"/>
                <a:gd name="T1" fmla="*/ 10 h 131"/>
                <a:gd name="T2" fmla="*/ 27 w 102"/>
                <a:gd name="T3" fmla="*/ 14 h 131"/>
                <a:gd name="T4" fmla="*/ 27 w 102"/>
                <a:gd name="T5" fmla="*/ 19 h 131"/>
                <a:gd name="T6" fmla="*/ 27 w 102"/>
                <a:gd name="T7" fmla="*/ 22 h 131"/>
                <a:gd name="T8" fmla="*/ 27 w 102"/>
                <a:gd name="T9" fmla="*/ 25 h 131"/>
                <a:gd name="T10" fmla="*/ 26 w 102"/>
                <a:gd name="T11" fmla="*/ 26 h 131"/>
                <a:gd name="T12" fmla="*/ 25 w 102"/>
                <a:gd name="T13" fmla="*/ 28 h 131"/>
                <a:gd name="T14" fmla="*/ 24 w 102"/>
                <a:gd name="T15" fmla="*/ 32 h 131"/>
                <a:gd name="T16" fmla="*/ 22 w 102"/>
                <a:gd name="T17" fmla="*/ 34 h 131"/>
                <a:gd name="T18" fmla="*/ 21 w 102"/>
                <a:gd name="T19" fmla="*/ 37 h 131"/>
                <a:gd name="T20" fmla="*/ 18 w 102"/>
                <a:gd name="T21" fmla="*/ 38 h 131"/>
                <a:gd name="T22" fmla="*/ 15 w 102"/>
                <a:gd name="T23" fmla="*/ 40 h 131"/>
                <a:gd name="T24" fmla="*/ 11 w 102"/>
                <a:gd name="T25" fmla="*/ 42 h 131"/>
                <a:gd name="T26" fmla="*/ 10 w 102"/>
                <a:gd name="T27" fmla="*/ 42 h 131"/>
                <a:gd name="T28" fmla="*/ 10 w 102"/>
                <a:gd name="T29" fmla="*/ 44 h 131"/>
                <a:gd name="T30" fmla="*/ 10 w 102"/>
                <a:gd name="T31" fmla="*/ 44 h 131"/>
                <a:gd name="T32" fmla="*/ 6 w 102"/>
                <a:gd name="T33" fmla="*/ 44 h 131"/>
                <a:gd name="T34" fmla="*/ 0 w 102"/>
                <a:gd name="T35" fmla="*/ 44 h 131"/>
                <a:gd name="T36" fmla="*/ 5 w 102"/>
                <a:gd name="T37" fmla="*/ 44 h 131"/>
                <a:gd name="T38" fmla="*/ 7 w 102"/>
                <a:gd name="T39" fmla="*/ 44 h 131"/>
                <a:gd name="T40" fmla="*/ 10 w 102"/>
                <a:gd name="T41" fmla="*/ 45 h 131"/>
                <a:gd name="T42" fmla="*/ 10 w 102"/>
                <a:gd name="T43" fmla="*/ 45 h 131"/>
                <a:gd name="T44" fmla="*/ 10 w 102"/>
                <a:gd name="T45" fmla="*/ 44 h 131"/>
                <a:gd name="T46" fmla="*/ 12 w 102"/>
                <a:gd name="T47" fmla="*/ 44 h 131"/>
                <a:gd name="T48" fmla="*/ 16 w 102"/>
                <a:gd name="T49" fmla="*/ 44 h 131"/>
                <a:gd name="T50" fmla="*/ 20 w 102"/>
                <a:gd name="T51" fmla="*/ 44 h 131"/>
                <a:gd name="T52" fmla="*/ 23 w 102"/>
                <a:gd name="T53" fmla="*/ 42 h 131"/>
                <a:gd name="T54" fmla="*/ 26 w 102"/>
                <a:gd name="T55" fmla="*/ 42 h 131"/>
                <a:gd name="T56" fmla="*/ 28 w 102"/>
                <a:gd name="T57" fmla="*/ 40 h 131"/>
                <a:gd name="T58" fmla="*/ 30 w 102"/>
                <a:gd name="T59" fmla="*/ 38 h 131"/>
                <a:gd name="T60" fmla="*/ 32 w 102"/>
                <a:gd name="T61" fmla="*/ 36 h 131"/>
                <a:gd name="T62" fmla="*/ 36 w 102"/>
                <a:gd name="T63" fmla="*/ 32 h 131"/>
                <a:gd name="T64" fmla="*/ 37 w 102"/>
                <a:gd name="T65" fmla="*/ 30 h 131"/>
                <a:gd name="T66" fmla="*/ 38 w 102"/>
                <a:gd name="T67" fmla="*/ 27 h 131"/>
                <a:gd name="T68" fmla="*/ 39 w 102"/>
                <a:gd name="T69" fmla="*/ 26 h 131"/>
                <a:gd name="T70" fmla="*/ 39 w 102"/>
                <a:gd name="T71" fmla="*/ 25 h 131"/>
                <a:gd name="T72" fmla="*/ 39 w 102"/>
                <a:gd name="T73" fmla="*/ 23 h 131"/>
                <a:gd name="T74" fmla="*/ 40 w 102"/>
                <a:gd name="T75" fmla="*/ 21 h 131"/>
                <a:gd name="T76" fmla="*/ 39 w 102"/>
                <a:gd name="T77" fmla="*/ 20 h 131"/>
                <a:gd name="T78" fmla="*/ 38 w 102"/>
                <a:gd name="T79" fmla="*/ 15 h 131"/>
                <a:gd name="T80" fmla="*/ 37 w 102"/>
                <a:gd name="T81" fmla="*/ 11 h 131"/>
                <a:gd name="T82" fmla="*/ 36 w 102"/>
                <a:gd name="T83" fmla="*/ 9 h 131"/>
                <a:gd name="T84" fmla="*/ 33 w 102"/>
                <a:gd name="T85" fmla="*/ 9 h 131"/>
                <a:gd name="T86" fmla="*/ 31 w 102"/>
                <a:gd name="T87" fmla="*/ 9 h 131"/>
                <a:gd name="T88" fmla="*/ 30 w 102"/>
                <a:gd name="T89" fmla="*/ 9 h 131"/>
                <a:gd name="T90" fmla="*/ 28 w 102"/>
                <a:gd name="T91" fmla="*/ 9 h 131"/>
                <a:gd name="T92" fmla="*/ 26 w 102"/>
                <a:gd name="T93" fmla="*/ 7 h 131"/>
                <a:gd name="T94" fmla="*/ 24 w 102"/>
                <a:gd name="T95" fmla="*/ 4 h 131"/>
                <a:gd name="T96" fmla="*/ 22 w 102"/>
                <a:gd name="T97" fmla="*/ 0 h 131"/>
                <a:gd name="T98" fmla="*/ 23 w 102"/>
                <a:gd name="T99" fmla="*/ 4 h 131"/>
                <a:gd name="T100" fmla="*/ 24 w 102"/>
                <a:gd name="T101" fmla="*/ 9 h 131"/>
                <a:gd name="T102" fmla="*/ 25 w 102"/>
                <a:gd name="T103" fmla="*/ 9 h 131"/>
                <a:gd name="T104" fmla="*/ 26 w 102"/>
                <a:gd name="T105" fmla="*/ 9 h 131"/>
                <a:gd name="T106" fmla="*/ 26 w 102"/>
                <a:gd name="T107" fmla="*/ 10 h 13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02"/>
                <a:gd name="T163" fmla="*/ 0 h 131"/>
                <a:gd name="T164" fmla="*/ 102 w 102"/>
                <a:gd name="T165" fmla="*/ 131 h 13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02" h="131">
                  <a:moveTo>
                    <a:pt x="67" y="31"/>
                  </a:moveTo>
                  <a:lnTo>
                    <a:pt x="69" y="39"/>
                  </a:lnTo>
                  <a:lnTo>
                    <a:pt x="70" y="49"/>
                  </a:lnTo>
                  <a:lnTo>
                    <a:pt x="69" y="60"/>
                  </a:lnTo>
                  <a:lnTo>
                    <a:pt x="68" y="69"/>
                  </a:lnTo>
                  <a:lnTo>
                    <a:pt x="67" y="74"/>
                  </a:lnTo>
                  <a:lnTo>
                    <a:pt x="63" y="82"/>
                  </a:lnTo>
                  <a:lnTo>
                    <a:pt x="59" y="91"/>
                  </a:lnTo>
                  <a:lnTo>
                    <a:pt x="54" y="97"/>
                  </a:lnTo>
                  <a:lnTo>
                    <a:pt x="50" y="104"/>
                  </a:lnTo>
                  <a:lnTo>
                    <a:pt x="44" y="109"/>
                  </a:lnTo>
                  <a:lnTo>
                    <a:pt x="38" y="114"/>
                  </a:lnTo>
                  <a:lnTo>
                    <a:pt x="31" y="119"/>
                  </a:lnTo>
                  <a:lnTo>
                    <a:pt x="25" y="122"/>
                  </a:lnTo>
                  <a:lnTo>
                    <a:pt x="18" y="124"/>
                  </a:lnTo>
                  <a:lnTo>
                    <a:pt x="12" y="126"/>
                  </a:lnTo>
                  <a:lnTo>
                    <a:pt x="6" y="127"/>
                  </a:lnTo>
                  <a:lnTo>
                    <a:pt x="0" y="128"/>
                  </a:lnTo>
                  <a:lnTo>
                    <a:pt x="5" y="129"/>
                  </a:lnTo>
                  <a:lnTo>
                    <a:pt x="7" y="129"/>
                  </a:lnTo>
                  <a:lnTo>
                    <a:pt x="13" y="130"/>
                  </a:lnTo>
                  <a:lnTo>
                    <a:pt x="19" y="130"/>
                  </a:lnTo>
                  <a:lnTo>
                    <a:pt x="25" y="129"/>
                  </a:lnTo>
                  <a:lnTo>
                    <a:pt x="33" y="128"/>
                  </a:lnTo>
                  <a:lnTo>
                    <a:pt x="40" y="127"/>
                  </a:lnTo>
                  <a:lnTo>
                    <a:pt x="49" y="125"/>
                  </a:lnTo>
                  <a:lnTo>
                    <a:pt x="58" y="121"/>
                  </a:lnTo>
                  <a:lnTo>
                    <a:pt x="65" y="117"/>
                  </a:lnTo>
                  <a:lnTo>
                    <a:pt x="73" y="112"/>
                  </a:lnTo>
                  <a:lnTo>
                    <a:pt x="79" y="107"/>
                  </a:lnTo>
                  <a:lnTo>
                    <a:pt x="84" y="101"/>
                  </a:lnTo>
                  <a:lnTo>
                    <a:pt x="92" y="90"/>
                  </a:lnTo>
                  <a:lnTo>
                    <a:pt x="95" y="85"/>
                  </a:lnTo>
                  <a:lnTo>
                    <a:pt x="97" y="79"/>
                  </a:lnTo>
                  <a:lnTo>
                    <a:pt x="99" y="74"/>
                  </a:lnTo>
                  <a:lnTo>
                    <a:pt x="100" y="69"/>
                  </a:lnTo>
                  <a:lnTo>
                    <a:pt x="100" y="63"/>
                  </a:lnTo>
                  <a:lnTo>
                    <a:pt x="101" y="57"/>
                  </a:lnTo>
                  <a:lnTo>
                    <a:pt x="100" y="53"/>
                  </a:lnTo>
                  <a:lnTo>
                    <a:pt x="98" y="40"/>
                  </a:lnTo>
                  <a:lnTo>
                    <a:pt x="95" y="32"/>
                  </a:lnTo>
                  <a:lnTo>
                    <a:pt x="91" y="24"/>
                  </a:lnTo>
                  <a:lnTo>
                    <a:pt x="86" y="17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10"/>
                  </a:lnTo>
                  <a:lnTo>
                    <a:pt x="67" y="7"/>
                  </a:lnTo>
                  <a:lnTo>
                    <a:pt x="61" y="4"/>
                  </a:lnTo>
                  <a:lnTo>
                    <a:pt x="54" y="0"/>
                  </a:lnTo>
                  <a:lnTo>
                    <a:pt x="57" y="4"/>
                  </a:lnTo>
                  <a:lnTo>
                    <a:pt x="60" y="10"/>
                  </a:lnTo>
                  <a:lnTo>
                    <a:pt x="64" y="21"/>
                  </a:lnTo>
                  <a:lnTo>
                    <a:pt x="67" y="26"/>
                  </a:lnTo>
                  <a:lnTo>
                    <a:pt x="67" y="31"/>
                  </a:lnTo>
                </a:path>
              </a:pathLst>
            </a:custGeom>
            <a:solidFill>
              <a:srgbClr val="DDDDDD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8" name="Freeform 747"/>
            <p:cNvSpPr>
              <a:spLocks/>
            </p:cNvSpPr>
            <p:nvPr/>
          </p:nvSpPr>
          <p:spPr bwMode="auto">
            <a:xfrm>
              <a:off x="1715" y="1389"/>
              <a:ext cx="26" cy="109"/>
            </a:xfrm>
            <a:custGeom>
              <a:avLst/>
              <a:gdLst>
                <a:gd name="T0" fmla="*/ 7 w 28"/>
                <a:gd name="T1" fmla="*/ 0 h 115"/>
                <a:gd name="T2" fmla="*/ 7 w 28"/>
                <a:gd name="T3" fmla="*/ 9 h 115"/>
                <a:gd name="T4" fmla="*/ 7 w 28"/>
                <a:gd name="T5" fmla="*/ 12 h 115"/>
                <a:gd name="T6" fmla="*/ 7 w 28"/>
                <a:gd name="T7" fmla="*/ 16 h 115"/>
                <a:gd name="T8" fmla="*/ 7 w 28"/>
                <a:gd name="T9" fmla="*/ 20 h 115"/>
                <a:gd name="T10" fmla="*/ 7 w 28"/>
                <a:gd name="T11" fmla="*/ 25 h 115"/>
                <a:gd name="T12" fmla="*/ 7 w 28"/>
                <a:gd name="T13" fmla="*/ 28 h 115"/>
                <a:gd name="T14" fmla="*/ 7 w 28"/>
                <a:gd name="T15" fmla="*/ 33 h 115"/>
                <a:gd name="T16" fmla="*/ 7 w 28"/>
                <a:gd name="T17" fmla="*/ 37 h 115"/>
                <a:gd name="T18" fmla="*/ 2 w 28"/>
                <a:gd name="T19" fmla="*/ 41 h 115"/>
                <a:gd name="T20" fmla="*/ 0 w 28"/>
                <a:gd name="T21" fmla="*/ 41 h 115"/>
                <a:gd name="T22" fmla="*/ 6 w 28"/>
                <a:gd name="T23" fmla="*/ 37 h 115"/>
                <a:gd name="T24" fmla="*/ 7 w 28"/>
                <a:gd name="T25" fmla="*/ 33 h 115"/>
                <a:gd name="T26" fmla="*/ 7 w 28"/>
                <a:gd name="T27" fmla="*/ 27 h 115"/>
                <a:gd name="T28" fmla="*/ 7 w 28"/>
                <a:gd name="T29" fmla="*/ 24 h 115"/>
                <a:gd name="T30" fmla="*/ 7 w 28"/>
                <a:gd name="T31" fmla="*/ 21 h 115"/>
                <a:gd name="T32" fmla="*/ 7 w 28"/>
                <a:gd name="T33" fmla="*/ 16 h 115"/>
                <a:gd name="T34" fmla="*/ 7 w 28"/>
                <a:gd name="T35" fmla="*/ 13 h 115"/>
                <a:gd name="T36" fmla="*/ 7 w 28"/>
                <a:gd name="T37" fmla="*/ 10 h 115"/>
                <a:gd name="T38" fmla="*/ 7 w 28"/>
                <a:gd name="T39" fmla="*/ 9 h 115"/>
                <a:gd name="T40" fmla="*/ 7 w 28"/>
                <a:gd name="T41" fmla="*/ 0 h 115"/>
                <a:gd name="T42" fmla="*/ 7 w 28"/>
                <a:gd name="T43" fmla="*/ 0 h 1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"/>
                <a:gd name="T67" fmla="*/ 0 h 115"/>
                <a:gd name="T68" fmla="*/ 28 w 28"/>
                <a:gd name="T69" fmla="*/ 115 h 1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" h="115">
                  <a:moveTo>
                    <a:pt x="24" y="0"/>
                  </a:moveTo>
                  <a:lnTo>
                    <a:pt x="26" y="18"/>
                  </a:lnTo>
                  <a:lnTo>
                    <a:pt x="27" y="35"/>
                  </a:lnTo>
                  <a:lnTo>
                    <a:pt x="26" y="43"/>
                  </a:lnTo>
                  <a:lnTo>
                    <a:pt x="25" y="54"/>
                  </a:lnTo>
                  <a:lnTo>
                    <a:pt x="22" y="67"/>
                  </a:lnTo>
                  <a:lnTo>
                    <a:pt x="19" y="79"/>
                  </a:lnTo>
                  <a:lnTo>
                    <a:pt x="13" y="91"/>
                  </a:lnTo>
                  <a:lnTo>
                    <a:pt x="8" y="102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6" y="101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1" y="65"/>
                  </a:lnTo>
                  <a:lnTo>
                    <a:pt x="23" y="55"/>
                  </a:lnTo>
                  <a:lnTo>
                    <a:pt x="25" y="43"/>
                  </a:lnTo>
                  <a:lnTo>
                    <a:pt x="26" y="37"/>
                  </a:lnTo>
                  <a:lnTo>
                    <a:pt x="25" y="30"/>
                  </a:lnTo>
                  <a:lnTo>
                    <a:pt x="25" y="18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29" name="Freeform 748"/>
            <p:cNvSpPr>
              <a:spLocks/>
            </p:cNvSpPr>
            <p:nvPr/>
          </p:nvSpPr>
          <p:spPr bwMode="auto">
            <a:xfrm>
              <a:off x="1715" y="1389"/>
              <a:ext cx="26" cy="109"/>
            </a:xfrm>
            <a:custGeom>
              <a:avLst/>
              <a:gdLst>
                <a:gd name="T0" fmla="*/ 7 w 28"/>
                <a:gd name="T1" fmla="*/ 0 h 115"/>
                <a:gd name="T2" fmla="*/ 7 w 28"/>
                <a:gd name="T3" fmla="*/ 9 h 115"/>
                <a:gd name="T4" fmla="*/ 7 w 28"/>
                <a:gd name="T5" fmla="*/ 12 h 115"/>
                <a:gd name="T6" fmla="*/ 7 w 28"/>
                <a:gd name="T7" fmla="*/ 16 h 115"/>
                <a:gd name="T8" fmla="*/ 7 w 28"/>
                <a:gd name="T9" fmla="*/ 20 h 115"/>
                <a:gd name="T10" fmla="*/ 7 w 28"/>
                <a:gd name="T11" fmla="*/ 25 h 115"/>
                <a:gd name="T12" fmla="*/ 7 w 28"/>
                <a:gd name="T13" fmla="*/ 28 h 115"/>
                <a:gd name="T14" fmla="*/ 7 w 28"/>
                <a:gd name="T15" fmla="*/ 33 h 115"/>
                <a:gd name="T16" fmla="*/ 7 w 28"/>
                <a:gd name="T17" fmla="*/ 37 h 115"/>
                <a:gd name="T18" fmla="*/ 2 w 28"/>
                <a:gd name="T19" fmla="*/ 41 h 115"/>
                <a:gd name="T20" fmla="*/ 0 w 28"/>
                <a:gd name="T21" fmla="*/ 41 h 115"/>
                <a:gd name="T22" fmla="*/ 6 w 28"/>
                <a:gd name="T23" fmla="*/ 37 h 115"/>
                <a:gd name="T24" fmla="*/ 7 w 28"/>
                <a:gd name="T25" fmla="*/ 33 h 115"/>
                <a:gd name="T26" fmla="*/ 7 w 28"/>
                <a:gd name="T27" fmla="*/ 27 h 115"/>
                <a:gd name="T28" fmla="*/ 7 w 28"/>
                <a:gd name="T29" fmla="*/ 24 h 115"/>
                <a:gd name="T30" fmla="*/ 7 w 28"/>
                <a:gd name="T31" fmla="*/ 21 h 115"/>
                <a:gd name="T32" fmla="*/ 7 w 28"/>
                <a:gd name="T33" fmla="*/ 16 h 115"/>
                <a:gd name="T34" fmla="*/ 7 w 28"/>
                <a:gd name="T35" fmla="*/ 13 h 115"/>
                <a:gd name="T36" fmla="*/ 7 w 28"/>
                <a:gd name="T37" fmla="*/ 10 h 115"/>
                <a:gd name="T38" fmla="*/ 7 w 28"/>
                <a:gd name="T39" fmla="*/ 9 h 115"/>
                <a:gd name="T40" fmla="*/ 7 w 28"/>
                <a:gd name="T41" fmla="*/ 0 h 115"/>
                <a:gd name="T42" fmla="*/ 7 w 28"/>
                <a:gd name="T43" fmla="*/ 0 h 11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"/>
                <a:gd name="T67" fmla="*/ 0 h 115"/>
                <a:gd name="T68" fmla="*/ 28 w 28"/>
                <a:gd name="T69" fmla="*/ 115 h 11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" h="115">
                  <a:moveTo>
                    <a:pt x="24" y="0"/>
                  </a:moveTo>
                  <a:lnTo>
                    <a:pt x="26" y="18"/>
                  </a:lnTo>
                  <a:lnTo>
                    <a:pt x="27" y="35"/>
                  </a:lnTo>
                  <a:lnTo>
                    <a:pt x="26" y="43"/>
                  </a:lnTo>
                  <a:lnTo>
                    <a:pt x="25" y="54"/>
                  </a:lnTo>
                  <a:lnTo>
                    <a:pt x="22" y="67"/>
                  </a:lnTo>
                  <a:lnTo>
                    <a:pt x="19" y="79"/>
                  </a:lnTo>
                  <a:lnTo>
                    <a:pt x="13" y="91"/>
                  </a:lnTo>
                  <a:lnTo>
                    <a:pt x="8" y="102"/>
                  </a:lnTo>
                  <a:lnTo>
                    <a:pt x="2" y="111"/>
                  </a:lnTo>
                  <a:lnTo>
                    <a:pt x="0" y="114"/>
                  </a:lnTo>
                  <a:lnTo>
                    <a:pt x="6" y="101"/>
                  </a:lnTo>
                  <a:lnTo>
                    <a:pt x="12" y="90"/>
                  </a:lnTo>
                  <a:lnTo>
                    <a:pt x="17" y="78"/>
                  </a:lnTo>
                  <a:lnTo>
                    <a:pt x="21" y="65"/>
                  </a:lnTo>
                  <a:lnTo>
                    <a:pt x="23" y="55"/>
                  </a:lnTo>
                  <a:lnTo>
                    <a:pt x="25" y="43"/>
                  </a:lnTo>
                  <a:lnTo>
                    <a:pt x="26" y="37"/>
                  </a:lnTo>
                  <a:lnTo>
                    <a:pt x="25" y="30"/>
                  </a:lnTo>
                  <a:lnTo>
                    <a:pt x="25" y="18"/>
                  </a:lnTo>
                  <a:lnTo>
                    <a:pt x="23" y="0"/>
                  </a:lnTo>
                  <a:lnTo>
                    <a:pt x="2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0" name="Freeform 749"/>
            <p:cNvSpPr>
              <a:spLocks/>
            </p:cNvSpPr>
            <p:nvPr/>
          </p:nvSpPr>
          <p:spPr bwMode="auto">
            <a:xfrm>
              <a:off x="1743" y="1343"/>
              <a:ext cx="93" cy="45"/>
            </a:xfrm>
            <a:custGeom>
              <a:avLst/>
              <a:gdLst>
                <a:gd name="T0" fmla="*/ 0 w 98"/>
                <a:gd name="T1" fmla="*/ 0 h 48"/>
                <a:gd name="T2" fmla="*/ 3 w 98"/>
                <a:gd name="T3" fmla="*/ 4 h 48"/>
                <a:gd name="T4" fmla="*/ 6 w 98"/>
                <a:gd name="T5" fmla="*/ 8 h 48"/>
                <a:gd name="T6" fmla="*/ 9 w 98"/>
                <a:gd name="T7" fmla="*/ 8 h 48"/>
                <a:gd name="T8" fmla="*/ 9 w 98"/>
                <a:gd name="T9" fmla="*/ 8 h 48"/>
                <a:gd name="T10" fmla="*/ 9 w 98"/>
                <a:gd name="T11" fmla="*/ 8 h 48"/>
                <a:gd name="T12" fmla="*/ 9 w 98"/>
                <a:gd name="T13" fmla="*/ 8 h 48"/>
                <a:gd name="T14" fmla="*/ 10 w 98"/>
                <a:gd name="T15" fmla="*/ 9 h 48"/>
                <a:gd name="T16" fmla="*/ 13 w 98"/>
                <a:gd name="T17" fmla="*/ 11 h 48"/>
                <a:gd name="T18" fmla="*/ 16 w 98"/>
                <a:gd name="T19" fmla="*/ 12 h 48"/>
                <a:gd name="T20" fmla="*/ 19 w 98"/>
                <a:gd name="T21" fmla="*/ 13 h 48"/>
                <a:gd name="T22" fmla="*/ 22 w 98"/>
                <a:gd name="T23" fmla="*/ 14 h 48"/>
                <a:gd name="T24" fmla="*/ 24 w 98"/>
                <a:gd name="T25" fmla="*/ 14 h 48"/>
                <a:gd name="T26" fmla="*/ 26 w 98"/>
                <a:gd name="T27" fmla="*/ 14 h 48"/>
                <a:gd name="T28" fmla="*/ 27 w 98"/>
                <a:gd name="T29" fmla="*/ 14 h 48"/>
                <a:gd name="T30" fmla="*/ 29 w 98"/>
                <a:gd name="T31" fmla="*/ 14 h 48"/>
                <a:gd name="T32" fmla="*/ 33 w 98"/>
                <a:gd name="T33" fmla="*/ 14 h 48"/>
                <a:gd name="T34" fmla="*/ 37 w 98"/>
                <a:gd name="T35" fmla="*/ 13 h 48"/>
                <a:gd name="T36" fmla="*/ 36 w 98"/>
                <a:gd name="T37" fmla="*/ 14 h 48"/>
                <a:gd name="T38" fmla="*/ 33 w 98"/>
                <a:gd name="T39" fmla="*/ 14 h 48"/>
                <a:gd name="T40" fmla="*/ 29 w 98"/>
                <a:gd name="T41" fmla="*/ 15 h 48"/>
                <a:gd name="T42" fmla="*/ 27 w 98"/>
                <a:gd name="T43" fmla="*/ 15 h 48"/>
                <a:gd name="T44" fmla="*/ 26 w 98"/>
                <a:gd name="T45" fmla="*/ 15 h 48"/>
                <a:gd name="T46" fmla="*/ 23 w 98"/>
                <a:gd name="T47" fmla="*/ 14 h 48"/>
                <a:gd name="T48" fmla="*/ 21 w 98"/>
                <a:gd name="T49" fmla="*/ 14 h 48"/>
                <a:gd name="T50" fmla="*/ 18 w 98"/>
                <a:gd name="T51" fmla="*/ 13 h 48"/>
                <a:gd name="T52" fmla="*/ 15 w 98"/>
                <a:gd name="T53" fmla="*/ 13 h 48"/>
                <a:gd name="T54" fmla="*/ 12 w 98"/>
                <a:gd name="T55" fmla="*/ 12 h 48"/>
                <a:gd name="T56" fmla="*/ 9 w 98"/>
                <a:gd name="T57" fmla="*/ 10 h 48"/>
                <a:gd name="T58" fmla="*/ 9 w 98"/>
                <a:gd name="T59" fmla="*/ 8 h 48"/>
                <a:gd name="T60" fmla="*/ 9 w 98"/>
                <a:gd name="T61" fmla="*/ 8 h 48"/>
                <a:gd name="T62" fmla="*/ 9 w 98"/>
                <a:gd name="T63" fmla="*/ 8 h 48"/>
                <a:gd name="T64" fmla="*/ 9 w 98"/>
                <a:gd name="T65" fmla="*/ 8 h 48"/>
                <a:gd name="T66" fmla="*/ 6 w 98"/>
                <a:gd name="T67" fmla="*/ 8 h 48"/>
                <a:gd name="T68" fmla="*/ 2 w 98"/>
                <a:gd name="T69" fmla="*/ 7 h 48"/>
                <a:gd name="T70" fmla="*/ 0 w 98"/>
                <a:gd name="T71" fmla="*/ 1 h 48"/>
                <a:gd name="T72" fmla="*/ 0 w 98"/>
                <a:gd name="T73" fmla="*/ 0 h 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8"/>
                <a:gd name="T112" fmla="*/ 0 h 48"/>
                <a:gd name="T113" fmla="*/ 98 w 98"/>
                <a:gd name="T114" fmla="*/ 48 h 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8" h="48">
                  <a:moveTo>
                    <a:pt x="0" y="0"/>
                  </a:moveTo>
                  <a:lnTo>
                    <a:pt x="3" y="4"/>
                  </a:lnTo>
                  <a:lnTo>
                    <a:pt x="6" y="10"/>
                  </a:lnTo>
                  <a:lnTo>
                    <a:pt x="10" y="15"/>
                  </a:lnTo>
                  <a:lnTo>
                    <a:pt x="14" y="21"/>
                  </a:lnTo>
                  <a:lnTo>
                    <a:pt x="19" y="25"/>
                  </a:lnTo>
                  <a:lnTo>
                    <a:pt x="24" y="30"/>
                  </a:lnTo>
                  <a:lnTo>
                    <a:pt x="29" y="33"/>
                  </a:lnTo>
                  <a:lnTo>
                    <a:pt x="36" y="36"/>
                  </a:lnTo>
                  <a:lnTo>
                    <a:pt x="41" y="39"/>
                  </a:lnTo>
                  <a:lnTo>
                    <a:pt x="48" y="41"/>
                  </a:lnTo>
                  <a:lnTo>
                    <a:pt x="55" y="43"/>
                  </a:lnTo>
                  <a:lnTo>
                    <a:pt x="61" y="44"/>
                  </a:lnTo>
                  <a:lnTo>
                    <a:pt x="67" y="45"/>
                  </a:lnTo>
                  <a:lnTo>
                    <a:pt x="74" y="45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7" y="42"/>
                  </a:lnTo>
                  <a:lnTo>
                    <a:pt x="96" y="43"/>
                  </a:lnTo>
                  <a:lnTo>
                    <a:pt x="87" y="45"/>
                  </a:lnTo>
                  <a:lnTo>
                    <a:pt x="80" y="46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59" y="45"/>
                  </a:lnTo>
                  <a:lnTo>
                    <a:pt x="53" y="44"/>
                  </a:lnTo>
                  <a:lnTo>
                    <a:pt x="46" y="42"/>
                  </a:lnTo>
                  <a:lnTo>
                    <a:pt x="40" y="40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3" y="31"/>
                  </a:lnTo>
                  <a:lnTo>
                    <a:pt x="18" y="26"/>
                  </a:lnTo>
                  <a:lnTo>
                    <a:pt x="14" y="22"/>
                  </a:lnTo>
                  <a:lnTo>
                    <a:pt x="10" y="17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1" name="Freeform 750"/>
            <p:cNvSpPr>
              <a:spLocks/>
            </p:cNvSpPr>
            <p:nvPr/>
          </p:nvSpPr>
          <p:spPr bwMode="auto">
            <a:xfrm>
              <a:off x="1743" y="1343"/>
              <a:ext cx="93" cy="45"/>
            </a:xfrm>
            <a:custGeom>
              <a:avLst/>
              <a:gdLst>
                <a:gd name="T0" fmla="*/ 0 w 98"/>
                <a:gd name="T1" fmla="*/ 0 h 48"/>
                <a:gd name="T2" fmla="*/ 3 w 98"/>
                <a:gd name="T3" fmla="*/ 4 h 48"/>
                <a:gd name="T4" fmla="*/ 6 w 98"/>
                <a:gd name="T5" fmla="*/ 8 h 48"/>
                <a:gd name="T6" fmla="*/ 9 w 98"/>
                <a:gd name="T7" fmla="*/ 8 h 48"/>
                <a:gd name="T8" fmla="*/ 9 w 98"/>
                <a:gd name="T9" fmla="*/ 8 h 48"/>
                <a:gd name="T10" fmla="*/ 9 w 98"/>
                <a:gd name="T11" fmla="*/ 8 h 48"/>
                <a:gd name="T12" fmla="*/ 9 w 98"/>
                <a:gd name="T13" fmla="*/ 8 h 48"/>
                <a:gd name="T14" fmla="*/ 10 w 98"/>
                <a:gd name="T15" fmla="*/ 9 h 48"/>
                <a:gd name="T16" fmla="*/ 13 w 98"/>
                <a:gd name="T17" fmla="*/ 11 h 48"/>
                <a:gd name="T18" fmla="*/ 16 w 98"/>
                <a:gd name="T19" fmla="*/ 12 h 48"/>
                <a:gd name="T20" fmla="*/ 19 w 98"/>
                <a:gd name="T21" fmla="*/ 13 h 48"/>
                <a:gd name="T22" fmla="*/ 22 w 98"/>
                <a:gd name="T23" fmla="*/ 14 h 48"/>
                <a:gd name="T24" fmla="*/ 24 w 98"/>
                <a:gd name="T25" fmla="*/ 14 h 48"/>
                <a:gd name="T26" fmla="*/ 26 w 98"/>
                <a:gd name="T27" fmla="*/ 14 h 48"/>
                <a:gd name="T28" fmla="*/ 27 w 98"/>
                <a:gd name="T29" fmla="*/ 14 h 48"/>
                <a:gd name="T30" fmla="*/ 29 w 98"/>
                <a:gd name="T31" fmla="*/ 14 h 48"/>
                <a:gd name="T32" fmla="*/ 33 w 98"/>
                <a:gd name="T33" fmla="*/ 14 h 48"/>
                <a:gd name="T34" fmla="*/ 37 w 98"/>
                <a:gd name="T35" fmla="*/ 13 h 48"/>
                <a:gd name="T36" fmla="*/ 36 w 98"/>
                <a:gd name="T37" fmla="*/ 14 h 48"/>
                <a:gd name="T38" fmla="*/ 33 w 98"/>
                <a:gd name="T39" fmla="*/ 14 h 48"/>
                <a:gd name="T40" fmla="*/ 29 w 98"/>
                <a:gd name="T41" fmla="*/ 15 h 48"/>
                <a:gd name="T42" fmla="*/ 27 w 98"/>
                <a:gd name="T43" fmla="*/ 15 h 48"/>
                <a:gd name="T44" fmla="*/ 26 w 98"/>
                <a:gd name="T45" fmla="*/ 15 h 48"/>
                <a:gd name="T46" fmla="*/ 23 w 98"/>
                <a:gd name="T47" fmla="*/ 14 h 48"/>
                <a:gd name="T48" fmla="*/ 21 w 98"/>
                <a:gd name="T49" fmla="*/ 14 h 48"/>
                <a:gd name="T50" fmla="*/ 18 w 98"/>
                <a:gd name="T51" fmla="*/ 13 h 48"/>
                <a:gd name="T52" fmla="*/ 15 w 98"/>
                <a:gd name="T53" fmla="*/ 13 h 48"/>
                <a:gd name="T54" fmla="*/ 12 w 98"/>
                <a:gd name="T55" fmla="*/ 12 h 48"/>
                <a:gd name="T56" fmla="*/ 9 w 98"/>
                <a:gd name="T57" fmla="*/ 10 h 48"/>
                <a:gd name="T58" fmla="*/ 9 w 98"/>
                <a:gd name="T59" fmla="*/ 8 h 48"/>
                <a:gd name="T60" fmla="*/ 9 w 98"/>
                <a:gd name="T61" fmla="*/ 8 h 48"/>
                <a:gd name="T62" fmla="*/ 9 w 98"/>
                <a:gd name="T63" fmla="*/ 8 h 48"/>
                <a:gd name="T64" fmla="*/ 9 w 98"/>
                <a:gd name="T65" fmla="*/ 8 h 48"/>
                <a:gd name="T66" fmla="*/ 6 w 98"/>
                <a:gd name="T67" fmla="*/ 8 h 48"/>
                <a:gd name="T68" fmla="*/ 2 w 98"/>
                <a:gd name="T69" fmla="*/ 7 h 48"/>
                <a:gd name="T70" fmla="*/ 0 w 98"/>
                <a:gd name="T71" fmla="*/ 1 h 48"/>
                <a:gd name="T72" fmla="*/ 0 w 98"/>
                <a:gd name="T73" fmla="*/ 0 h 4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8"/>
                <a:gd name="T112" fmla="*/ 0 h 48"/>
                <a:gd name="T113" fmla="*/ 98 w 98"/>
                <a:gd name="T114" fmla="*/ 48 h 4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8" h="48">
                  <a:moveTo>
                    <a:pt x="0" y="0"/>
                  </a:moveTo>
                  <a:lnTo>
                    <a:pt x="3" y="4"/>
                  </a:lnTo>
                  <a:lnTo>
                    <a:pt x="6" y="10"/>
                  </a:lnTo>
                  <a:lnTo>
                    <a:pt x="10" y="15"/>
                  </a:lnTo>
                  <a:lnTo>
                    <a:pt x="14" y="21"/>
                  </a:lnTo>
                  <a:lnTo>
                    <a:pt x="19" y="25"/>
                  </a:lnTo>
                  <a:lnTo>
                    <a:pt x="24" y="30"/>
                  </a:lnTo>
                  <a:lnTo>
                    <a:pt x="29" y="33"/>
                  </a:lnTo>
                  <a:lnTo>
                    <a:pt x="36" y="36"/>
                  </a:lnTo>
                  <a:lnTo>
                    <a:pt x="41" y="39"/>
                  </a:lnTo>
                  <a:lnTo>
                    <a:pt x="48" y="41"/>
                  </a:lnTo>
                  <a:lnTo>
                    <a:pt x="55" y="43"/>
                  </a:lnTo>
                  <a:lnTo>
                    <a:pt x="61" y="44"/>
                  </a:lnTo>
                  <a:lnTo>
                    <a:pt x="67" y="45"/>
                  </a:lnTo>
                  <a:lnTo>
                    <a:pt x="74" y="45"/>
                  </a:lnTo>
                  <a:lnTo>
                    <a:pt x="81" y="45"/>
                  </a:lnTo>
                  <a:lnTo>
                    <a:pt x="88" y="44"/>
                  </a:lnTo>
                  <a:lnTo>
                    <a:pt x="97" y="42"/>
                  </a:lnTo>
                  <a:lnTo>
                    <a:pt x="96" y="43"/>
                  </a:lnTo>
                  <a:lnTo>
                    <a:pt x="87" y="45"/>
                  </a:lnTo>
                  <a:lnTo>
                    <a:pt x="80" y="46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59" y="45"/>
                  </a:lnTo>
                  <a:lnTo>
                    <a:pt x="53" y="44"/>
                  </a:lnTo>
                  <a:lnTo>
                    <a:pt x="46" y="42"/>
                  </a:lnTo>
                  <a:lnTo>
                    <a:pt x="40" y="40"/>
                  </a:lnTo>
                  <a:lnTo>
                    <a:pt x="34" y="38"/>
                  </a:lnTo>
                  <a:lnTo>
                    <a:pt x="28" y="34"/>
                  </a:lnTo>
                  <a:lnTo>
                    <a:pt x="23" y="31"/>
                  </a:lnTo>
                  <a:lnTo>
                    <a:pt x="18" y="26"/>
                  </a:lnTo>
                  <a:lnTo>
                    <a:pt x="14" y="22"/>
                  </a:lnTo>
                  <a:lnTo>
                    <a:pt x="10" y="17"/>
                  </a:lnTo>
                  <a:lnTo>
                    <a:pt x="6" y="12"/>
                  </a:lnTo>
                  <a:lnTo>
                    <a:pt x="2" y="7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2" name="Freeform 751"/>
            <p:cNvSpPr>
              <a:spLocks/>
            </p:cNvSpPr>
            <p:nvPr/>
          </p:nvSpPr>
          <p:spPr bwMode="auto">
            <a:xfrm>
              <a:off x="1768" y="1257"/>
              <a:ext cx="27" cy="18"/>
            </a:xfrm>
            <a:custGeom>
              <a:avLst/>
              <a:gdLst>
                <a:gd name="T0" fmla="*/ 1 w 29"/>
                <a:gd name="T1" fmla="*/ 9 h 19"/>
                <a:gd name="T2" fmla="*/ 7 w 29"/>
                <a:gd name="T3" fmla="*/ 9 h 19"/>
                <a:gd name="T4" fmla="*/ 7 w 29"/>
                <a:gd name="T5" fmla="*/ 6 h 19"/>
                <a:gd name="T6" fmla="*/ 7 w 29"/>
                <a:gd name="T7" fmla="*/ 0 h 19"/>
                <a:gd name="T8" fmla="*/ 7 w 29"/>
                <a:gd name="T9" fmla="*/ 1 h 19"/>
                <a:gd name="T10" fmla="*/ 7 w 29"/>
                <a:gd name="T11" fmla="*/ 4 h 19"/>
                <a:gd name="T12" fmla="*/ 7 w 29"/>
                <a:gd name="T13" fmla="*/ 8 h 19"/>
                <a:gd name="T14" fmla="*/ 7 w 29"/>
                <a:gd name="T15" fmla="*/ 9 h 19"/>
                <a:gd name="T16" fmla="*/ 2 w 29"/>
                <a:gd name="T17" fmla="*/ 9 h 19"/>
                <a:gd name="T18" fmla="*/ 0 w 29"/>
                <a:gd name="T19" fmla="*/ 9 h 19"/>
                <a:gd name="T20" fmla="*/ 1 w 29"/>
                <a:gd name="T21" fmla="*/ 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9"/>
                <a:gd name="T35" fmla="*/ 29 w 29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9">
                  <a:moveTo>
                    <a:pt x="1" y="15"/>
                  </a:moveTo>
                  <a:lnTo>
                    <a:pt x="9" y="10"/>
                  </a:lnTo>
                  <a:lnTo>
                    <a:pt x="15" y="6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1" y="4"/>
                  </a:lnTo>
                  <a:lnTo>
                    <a:pt x="16" y="8"/>
                  </a:lnTo>
                  <a:lnTo>
                    <a:pt x="10" y="1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1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3" name="Freeform 752"/>
            <p:cNvSpPr>
              <a:spLocks/>
            </p:cNvSpPr>
            <p:nvPr/>
          </p:nvSpPr>
          <p:spPr bwMode="auto">
            <a:xfrm>
              <a:off x="1768" y="1257"/>
              <a:ext cx="27" cy="18"/>
            </a:xfrm>
            <a:custGeom>
              <a:avLst/>
              <a:gdLst>
                <a:gd name="T0" fmla="*/ 1 w 29"/>
                <a:gd name="T1" fmla="*/ 9 h 19"/>
                <a:gd name="T2" fmla="*/ 7 w 29"/>
                <a:gd name="T3" fmla="*/ 9 h 19"/>
                <a:gd name="T4" fmla="*/ 7 w 29"/>
                <a:gd name="T5" fmla="*/ 6 h 19"/>
                <a:gd name="T6" fmla="*/ 7 w 29"/>
                <a:gd name="T7" fmla="*/ 0 h 19"/>
                <a:gd name="T8" fmla="*/ 7 w 29"/>
                <a:gd name="T9" fmla="*/ 1 h 19"/>
                <a:gd name="T10" fmla="*/ 7 w 29"/>
                <a:gd name="T11" fmla="*/ 4 h 19"/>
                <a:gd name="T12" fmla="*/ 7 w 29"/>
                <a:gd name="T13" fmla="*/ 8 h 19"/>
                <a:gd name="T14" fmla="*/ 7 w 29"/>
                <a:gd name="T15" fmla="*/ 9 h 19"/>
                <a:gd name="T16" fmla="*/ 2 w 29"/>
                <a:gd name="T17" fmla="*/ 9 h 19"/>
                <a:gd name="T18" fmla="*/ 0 w 29"/>
                <a:gd name="T19" fmla="*/ 9 h 19"/>
                <a:gd name="T20" fmla="*/ 1 w 29"/>
                <a:gd name="T21" fmla="*/ 9 h 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"/>
                <a:gd name="T34" fmla="*/ 0 h 19"/>
                <a:gd name="T35" fmla="*/ 29 w 29"/>
                <a:gd name="T36" fmla="*/ 19 h 1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" h="19">
                  <a:moveTo>
                    <a:pt x="1" y="15"/>
                  </a:moveTo>
                  <a:lnTo>
                    <a:pt x="9" y="10"/>
                  </a:lnTo>
                  <a:lnTo>
                    <a:pt x="15" y="6"/>
                  </a:lnTo>
                  <a:lnTo>
                    <a:pt x="28" y="0"/>
                  </a:lnTo>
                  <a:lnTo>
                    <a:pt x="27" y="1"/>
                  </a:lnTo>
                  <a:lnTo>
                    <a:pt x="21" y="4"/>
                  </a:lnTo>
                  <a:lnTo>
                    <a:pt x="16" y="8"/>
                  </a:lnTo>
                  <a:lnTo>
                    <a:pt x="10" y="11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1" y="1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4" name="Freeform 753"/>
            <p:cNvSpPr>
              <a:spLocks/>
            </p:cNvSpPr>
            <p:nvPr/>
          </p:nvSpPr>
          <p:spPr bwMode="auto">
            <a:xfrm>
              <a:off x="1852" y="1356"/>
              <a:ext cx="23" cy="22"/>
            </a:xfrm>
            <a:custGeom>
              <a:avLst/>
              <a:gdLst>
                <a:gd name="T0" fmla="*/ 12 w 24"/>
                <a:gd name="T1" fmla="*/ 0 h 23"/>
                <a:gd name="T2" fmla="*/ 12 w 24"/>
                <a:gd name="T3" fmla="*/ 8 h 23"/>
                <a:gd name="T4" fmla="*/ 11 w 24"/>
                <a:gd name="T5" fmla="*/ 11 h 23"/>
                <a:gd name="T6" fmla="*/ 7 w 24"/>
                <a:gd name="T7" fmla="*/ 11 h 23"/>
                <a:gd name="T8" fmla="*/ 2 w 24"/>
                <a:gd name="T9" fmla="*/ 11 h 23"/>
                <a:gd name="T10" fmla="*/ 0 w 24"/>
                <a:gd name="T11" fmla="*/ 11 h 23"/>
                <a:gd name="T12" fmla="*/ 4 w 24"/>
                <a:gd name="T13" fmla="*/ 11 h 23"/>
                <a:gd name="T14" fmla="*/ 9 w 24"/>
                <a:gd name="T15" fmla="*/ 11 h 23"/>
                <a:gd name="T16" fmla="*/ 12 w 24"/>
                <a:gd name="T17" fmla="*/ 11 h 23"/>
                <a:gd name="T18" fmla="*/ 12 w 24"/>
                <a:gd name="T19" fmla="*/ 5 h 23"/>
                <a:gd name="T20" fmla="*/ 12 w 24"/>
                <a:gd name="T21" fmla="*/ 2 h 23"/>
                <a:gd name="T22" fmla="*/ 12 w 24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3"/>
                <a:gd name="T38" fmla="*/ 24 w 2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3">
                  <a:moveTo>
                    <a:pt x="23" y="0"/>
                  </a:moveTo>
                  <a:lnTo>
                    <a:pt x="15" y="8"/>
                  </a:lnTo>
                  <a:lnTo>
                    <a:pt x="11" y="13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9" y="16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2" y="2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5" name="Freeform 754"/>
            <p:cNvSpPr>
              <a:spLocks/>
            </p:cNvSpPr>
            <p:nvPr/>
          </p:nvSpPr>
          <p:spPr bwMode="auto">
            <a:xfrm>
              <a:off x="1852" y="1356"/>
              <a:ext cx="23" cy="22"/>
            </a:xfrm>
            <a:custGeom>
              <a:avLst/>
              <a:gdLst>
                <a:gd name="T0" fmla="*/ 12 w 24"/>
                <a:gd name="T1" fmla="*/ 0 h 23"/>
                <a:gd name="T2" fmla="*/ 12 w 24"/>
                <a:gd name="T3" fmla="*/ 8 h 23"/>
                <a:gd name="T4" fmla="*/ 11 w 24"/>
                <a:gd name="T5" fmla="*/ 11 h 23"/>
                <a:gd name="T6" fmla="*/ 7 w 24"/>
                <a:gd name="T7" fmla="*/ 11 h 23"/>
                <a:gd name="T8" fmla="*/ 2 w 24"/>
                <a:gd name="T9" fmla="*/ 11 h 23"/>
                <a:gd name="T10" fmla="*/ 0 w 24"/>
                <a:gd name="T11" fmla="*/ 11 h 23"/>
                <a:gd name="T12" fmla="*/ 4 w 24"/>
                <a:gd name="T13" fmla="*/ 11 h 23"/>
                <a:gd name="T14" fmla="*/ 9 w 24"/>
                <a:gd name="T15" fmla="*/ 11 h 23"/>
                <a:gd name="T16" fmla="*/ 12 w 24"/>
                <a:gd name="T17" fmla="*/ 11 h 23"/>
                <a:gd name="T18" fmla="*/ 12 w 24"/>
                <a:gd name="T19" fmla="*/ 5 h 23"/>
                <a:gd name="T20" fmla="*/ 12 w 24"/>
                <a:gd name="T21" fmla="*/ 2 h 23"/>
                <a:gd name="T22" fmla="*/ 12 w 24"/>
                <a:gd name="T23" fmla="*/ 0 h 2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23"/>
                <a:gd name="T38" fmla="*/ 24 w 24"/>
                <a:gd name="T39" fmla="*/ 23 h 2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23">
                  <a:moveTo>
                    <a:pt x="23" y="0"/>
                  </a:moveTo>
                  <a:lnTo>
                    <a:pt x="15" y="8"/>
                  </a:lnTo>
                  <a:lnTo>
                    <a:pt x="11" y="13"/>
                  </a:lnTo>
                  <a:lnTo>
                    <a:pt x="7" y="17"/>
                  </a:lnTo>
                  <a:lnTo>
                    <a:pt x="2" y="19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9" y="16"/>
                  </a:lnTo>
                  <a:lnTo>
                    <a:pt x="15" y="11"/>
                  </a:lnTo>
                  <a:lnTo>
                    <a:pt x="20" y="5"/>
                  </a:lnTo>
                  <a:lnTo>
                    <a:pt x="22" y="2"/>
                  </a:lnTo>
                  <a:lnTo>
                    <a:pt x="23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grpSp>
          <p:nvGrpSpPr>
            <p:cNvPr id="197336" name="Group 755"/>
            <p:cNvGrpSpPr>
              <a:grpSpLocks/>
            </p:cNvGrpSpPr>
            <p:nvPr/>
          </p:nvGrpSpPr>
          <p:grpSpPr bwMode="auto">
            <a:xfrm>
              <a:off x="2406" y="641"/>
              <a:ext cx="776" cy="1405"/>
              <a:chOff x="2532" y="672"/>
              <a:chExt cx="818" cy="1489"/>
            </a:xfrm>
          </p:grpSpPr>
          <p:sp>
            <p:nvSpPr>
              <p:cNvPr id="197351" name="Freeform 756" descr="Large confetti"/>
              <p:cNvSpPr>
                <a:spLocks/>
              </p:cNvSpPr>
              <p:nvPr/>
            </p:nvSpPr>
            <p:spPr bwMode="auto">
              <a:xfrm>
                <a:off x="2752" y="1464"/>
                <a:ext cx="53" cy="23"/>
              </a:xfrm>
              <a:custGeom>
                <a:avLst/>
                <a:gdLst>
                  <a:gd name="T0" fmla="*/ 39 w 53"/>
                  <a:gd name="T1" fmla="*/ 0 h 23"/>
                  <a:gd name="T2" fmla="*/ 35 w 53"/>
                  <a:gd name="T3" fmla="*/ 0 h 23"/>
                  <a:gd name="T4" fmla="*/ 32 w 53"/>
                  <a:gd name="T5" fmla="*/ 1 h 23"/>
                  <a:gd name="T6" fmla="*/ 28 w 53"/>
                  <a:gd name="T7" fmla="*/ 2 h 23"/>
                  <a:gd name="T8" fmla="*/ 23 w 53"/>
                  <a:gd name="T9" fmla="*/ 4 h 23"/>
                  <a:gd name="T10" fmla="*/ 19 w 53"/>
                  <a:gd name="T11" fmla="*/ 6 h 23"/>
                  <a:gd name="T12" fmla="*/ 15 w 53"/>
                  <a:gd name="T13" fmla="*/ 6 h 23"/>
                  <a:gd name="T14" fmla="*/ 11 w 53"/>
                  <a:gd name="T15" fmla="*/ 7 h 23"/>
                  <a:gd name="T16" fmla="*/ 7 w 53"/>
                  <a:gd name="T17" fmla="*/ 7 h 23"/>
                  <a:gd name="T18" fmla="*/ 0 w 53"/>
                  <a:gd name="T19" fmla="*/ 6 h 23"/>
                  <a:gd name="T20" fmla="*/ 8 w 53"/>
                  <a:gd name="T21" fmla="*/ 12 h 23"/>
                  <a:gd name="T22" fmla="*/ 15 w 53"/>
                  <a:gd name="T23" fmla="*/ 15 h 23"/>
                  <a:gd name="T24" fmla="*/ 18 w 53"/>
                  <a:gd name="T25" fmla="*/ 17 h 23"/>
                  <a:gd name="T26" fmla="*/ 25 w 53"/>
                  <a:gd name="T27" fmla="*/ 20 h 23"/>
                  <a:gd name="T28" fmla="*/ 30 w 53"/>
                  <a:gd name="T29" fmla="*/ 20 h 23"/>
                  <a:gd name="T30" fmla="*/ 37 w 53"/>
                  <a:gd name="T31" fmla="*/ 22 h 23"/>
                  <a:gd name="T32" fmla="*/ 44 w 53"/>
                  <a:gd name="T33" fmla="*/ 21 h 23"/>
                  <a:gd name="T34" fmla="*/ 52 w 53"/>
                  <a:gd name="T35" fmla="*/ 20 h 23"/>
                  <a:gd name="T36" fmla="*/ 39 w 53"/>
                  <a:gd name="T37" fmla="*/ 0 h 2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3"/>
                  <a:gd name="T58" fmla="*/ 0 h 23"/>
                  <a:gd name="T59" fmla="*/ 53 w 53"/>
                  <a:gd name="T60" fmla="*/ 23 h 2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3" h="23">
                    <a:moveTo>
                      <a:pt x="39" y="0"/>
                    </a:moveTo>
                    <a:lnTo>
                      <a:pt x="35" y="0"/>
                    </a:lnTo>
                    <a:lnTo>
                      <a:pt x="32" y="1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9" y="6"/>
                    </a:lnTo>
                    <a:lnTo>
                      <a:pt x="15" y="6"/>
                    </a:lnTo>
                    <a:lnTo>
                      <a:pt x="11" y="7"/>
                    </a:lnTo>
                    <a:lnTo>
                      <a:pt x="7" y="7"/>
                    </a:lnTo>
                    <a:lnTo>
                      <a:pt x="0" y="6"/>
                    </a:lnTo>
                    <a:lnTo>
                      <a:pt x="8" y="12"/>
                    </a:lnTo>
                    <a:lnTo>
                      <a:pt x="15" y="15"/>
                    </a:lnTo>
                    <a:lnTo>
                      <a:pt x="18" y="17"/>
                    </a:lnTo>
                    <a:lnTo>
                      <a:pt x="25" y="20"/>
                    </a:lnTo>
                    <a:lnTo>
                      <a:pt x="30" y="20"/>
                    </a:lnTo>
                    <a:lnTo>
                      <a:pt x="37" y="22"/>
                    </a:lnTo>
                    <a:lnTo>
                      <a:pt x="44" y="21"/>
                    </a:lnTo>
                    <a:lnTo>
                      <a:pt x="52" y="20"/>
                    </a:lnTo>
                    <a:lnTo>
                      <a:pt x="39" y="0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2" name="Freeform 757" descr="Large confetti"/>
              <p:cNvSpPr>
                <a:spLocks/>
              </p:cNvSpPr>
              <p:nvPr/>
            </p:nvSpPr>
            <p:spPr bwMode="auto">
              <a:xfrm>
                <a:off x="2790" y="1464"/>
                <a:ext cx="93" cy="179"/>
              </a:xfrm>
              <a:custGeom>
                <a:avLst/>
                <a:gdLst>
                  <a:gd name="T0" fmla="*/ 92 w 93"/>
                  <a:gd name="T1" fmla="*/ 114 h 179"/>
                  <a:gd name="T2" fmla="*/ 90 w 93"/>
                  <a:gd name="T3" fmla="*/ 178 h 179"/>
                  <a:gd name="T4" fmla="*/ 62 w 93"/>
                  <a:gd name="T5" fmla="*/ 136 h 179"/>
                  <a:gd name="T6" fmla="*/ 56 w 93"/>
                  <a:gd name="T7" fmla="*/ 128 h 179"/>
                  <a:gd name="T8" fmla="*/ 49 w 93"/>
                  <a:gd name="T9" fmla="*/ 119 h 179"/>
                  <a:gd name="T10" fmla="*/ 45 w 93"/>
                  <a:gd name="T11" fmla="*/ 111 h 179"/>
                  <a:gd name="T12" fmla="*/ 42 w 93"/>
                  <a:gd name="T13" fmla="*/ 107 h 179"/>
                  <a:gd name="T14" fmla="*/ 37 w 93"/>
                  <a:gd name="T15" fmla="*/ 102 h 179"/>
                  <a:gd name="T16" fmla="*/ 32 w 93"/>
                  <a:gd name="T17" fmla="*/ 98 h 179"/>
                  <a:gd name="T18" fmla="*/ 30 w 93"/>
                  <a:gd name="T19" fmla="*/ 95 h 179"/>
                  <a:gd name="T20" fmla="*/ 29 w 93"/>
                  <a:gd name="T21" fmla="*/ 93 h 179"/>
                  <a:gd name="T22" fmla="*/ 26 w 93"/>
                  <a:gd name="T23" fmla="*/ 83 h 179"/>
                  <a:gd name="T24" fmla="*/ 23 w 93"/>
                  <a:gd name="T25" fmla="*/ 73 h 179"/>
                  <a:gd name="T26" fmla="*/ 18 w 93"/>
                  <a:gd name="T27" fmla="*/ 53 h 179"/>
                  <a:gd name="T28" fmla="*/ 16 w 93"/>
                  <a:gd name="T29" fmla="*/ 41 h 179"/>
                  <a:gd name="T30" fmla="*/ 13 w 93"/>
                  <a:gd name="T31" fmla="*/ 27 h 179"/>
                  <a:gd name="T32" fmla="*/ 13 w 93"/>
                  <a:gd name="T33" fmla="*/ 23 h 179"/>
                  <a:gd name="T34" fmla="*/ 11 w 93"/>
                  <a:gd name="T35" fmla="*/ 20 h 179"/>
                  <a:gd name="T36" fmla="*/ 4 w 93"/>
                  <a:gd name="T37" fmla="*/ 9 h 179"/>
                  <a:gd name="T38" fmla="*/ 0 w 93"/>
                  <a:gd name="T39" fmla="*/ 0 h 179"/>
                  <a:gd name="T40" fmla="*/ 9 w 93"/>
                  <a:gd name="T41" fmla="*/ 0 h 179"/>
                  <a:gd name="T42" fmla="*/ 15 w 93"/>
                  <a:gd name="T43" fmla="*/ 0 h 179"/>
                  <a:gd name="T44" fmla="*/ 19 w 93"/>
                  <a:gd name="T45" fmla="*/ 1 h 179"/>
                  <a:gd name="T46" fmla="*/ 23 w 93"/>
                  <a:gd name="T47" fmla="*/ 1 h 179"/>
                  <a:gd name="T48" fmla="*/ 27 w 93"/>
                  <a:gd name="T49" fmla="*/ 3 h 179"/>
                  <a:gd name="T50" fmla="*/ 29 w 93"/>
                  <a:gd name="T51" fmla="*/ 3 h 179"/>
                  <a:gd name="T52" fmla="*/ 32 w 93"/>
                  <a:gd name="T53" fmla="*/ 7 h 179"/>
                  <a:gd name="T54" fmla="*/ 39 w 93"/>
                  <a:gd name="T55" fmla="*/ 14 h 179"/>
                  <a:gd name="T56" fmla="*/ 44 w 93"/>
                  <a:gd name="T57" fmla="*/ 20 h 179"/>
                  <a:gd name="T58" fmla="*/ 51 w 93"/>
                  <a:gd name="T59" fmla="*/ 33 h 179"/>
                  <a:gd name="T60" fmla="*/ 59 w 93"/>
                  <a:gd name="T61" fmla="*/ 47 h 179"/>
                  <a:gd name="T62" fmla="*/ 66 w 93"/>
                  <a:gd name="T63" fmla="*/ 60 h 179"/>
                  <a:gd name="T64" fmla="*/ 68 w 93"/>
                  <a:gd name="T65" fmla="*/ 63 h 179"/>
                  <a:gd name="T66" fmla="*/ 70 w 93"/>
                  <a:gd name="T67" fmla="*/ 65 h 179"/>
                  <a:gd name="T68" fmla="*/ 73 w 93"/>
                  <a:gd name="T69" fmla="*/ 69 h 179"/>
                  <a:gd name="T70" fmla="*/ 74 w 93"/>
                  <a:gd name="T71" fmla="*/ 75 h 179"/>
                  <a:gd name="T72" fmla="*/ 78 w 93"/>
                  <a:gd name="T73" fmla="*/ 84 h 179"/>
                  <a:gd name="T74" fmla="*/ 80 w 93"/>
                  <a:gd name="T75" fmla="*/ 91 h 179"/>
                  <a:gd name="T76" fmla="*/ 83 w 93"/>
                  <a:gd name="T77" fmla="*/ 98 h 179"/>
                  <a:gd name="T78" fmla="*/ 86 w 93"/>
                  <a:gd name="T79" fmla="*/ 102 h 179"/>
                  <a:gd name="T80" fmla="*/ 89 w 93"/>
                  <a:gd name="T81" fmla="*/ 107 h 179"/>
                  <a:gd name="T82" fmla="*/ 90 w 93"/>
                  <a:gd name="T83" fmla="*/ 110 h 179"/>
                  <a:gd name="T84" fmla="*/ 92 w 93"/>
                  <a:gd name="T85" fmla="*/ 110 h 179"/>
                  <a:gd name="T86" fmla="*/ 92 w 93"/>
                  <a:gd name="T87" fmla="*/ 114 h 17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93"/>
                  <a:gd name="T133" fmla="*/ 0 h 179"/>
                  <a:gd name="T134" fmla="*/ 93 w 93"/>
                  <a:gd name="T135" fmla="*/ 179 h 17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93" h="179">
                    <a:moveTo>
                      <a:pt x="92" y="114"/>
                    </a:moveTo>
                    <a:lnTo>
                      <a:pt x="90" y="178"/>
                    </a:lnTo>
                    <a:lnTo>
                      <a:pt x="62" y="136"/>
                    </a:lnTo>
                    <a:lnTo>
                      <a:pt x="56" y="128"/>
                    </a:lnTo>
                    <a:lnTo>
                      <a:pt x="49" y="119"/>
                    </a:lnTo>
                    <a:lnTo>
                      <a:pt x="45" y="111"/>
                    </a:lnTo>
                    <a:lnTo>
                      <a:pt x="42" y="107"/>
                    </a:lnTo>
                    <a:lnTo>
                      <a:pt x="37" y="102"/>
                    </a:lnTo>
                    <a:lnTo>
                      <a:pt x="32" y="98"/>
                    </a:lnTo>
                    <a:lnTo>
                      <a:pt x="30" y="95"/>
                    </a:lnTo>
                    <a:lnTo>
                      <a:pt x="29" y="93"/>
                    </a:lnTo>
                    <a:lnTo>
                      <a:pt x="26" y="83"/>
                    </a:lnTo>
                    <a:lnTo>
                      <a:pt x="23" y="73"/>
                    </a:lnTo>
                    <a:lnTo>
                      <a:pt x="18" y="53"/>
                    </a:lnTo>
                    <a:lnTo>
                      <a:pt x="16" y="41"/>
                    </a:lnTo>
                    <a:lnTo>
                      <a:pt x="13" y="27"/>
                    </a:lnTo>
                    <a:lnTo>
                      <a:pt x="13" y="23"/>
                    </a:lnTo>
                    <a:lnTo>
                      <a:pt x="11" y="20"/>
                    </a:lnTo>
                    <a:lnTo>
                      <a:pt x="4" y="9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15" y="0"/>
                    </a:lnTo>
                    <a:lnTo>
                      <a:pt x="19" y="1"/>
                    </a:lnTo>
                    <a:lnTo>
                      <a:pt x="23" y="1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2" y="7"/>
                    </a:lnTo>
                    <a:lnTo>
                      <a:pt x="39" y="14"/>
                    </a:lnTo>
                    <a:lnTo>
                      <a:pt x="44" y="20"/>
                    </a:lnTo>
                    <a:lnTo>
                      <a:pt x="51" y="33"/>
                    </a:lnTo>
                    <a:lnTo>
                      <a:pt x="59" y="47"/>
                    </a:lnTo>
                    <a:lnTo>
                      <a:pt x="66" y="60"/>
                    </a:lnTo>
                    <a:lnTo>
                      <a:pt x="68" y="63"/>
                    </a:lnTo>
                    <a:lnTo>
                      <a:pt x="70" y="65"/>
                    </a:lnTo>
                    <a:lnTo>
                      <a:pt x="73" y="69"/>
                    </a:lnTo>
                    <a:lnTo>
                      <a:pt x="74" y="75"/>
                    </a:lnTo>
                    <a:lnTo>
                      <a:pt x="78" y="84"/>
                    </a:lnTo>
                    <a:lnTo>
                      <a:pt x="80" y="91"/>
                    </a:lnTo>
                    <a:lnTo>
                      <a:pt x="83" y="98"/>
                    </a:lnTo>
                    <a:lnTo>
                      <a:pt x="86" y="102"/>
                    </a:lnTo>
                    <a:lnTo>
                      <a:pt x="89" y="107"/>
                    </a:lnTo>
                    <a:lnTo>
                      <a:pt x="90" y="110"/>
                    </a:lnTo>
                    <a:lnTo>
                      <a:pt x="92" y="110"/>
                    </a:lnTo>
                    <a:lnTo>
                      <a:pt x="92" y="114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3" name="Freeform 758"/>
              <p:cNvSpPr>
                <a:spLocks/>
              </p:cNvSpPr>
              <p:nvPr/>
            </p:nvSpPr>
            <p:spPr bwMode="auto">
              <a:xfrm>
                <a:off x="2875" y="1565"/>
                <a:ext cx="31" cy="262"/>
              </a:xfrm>
              <a:custGeom>
                <a:avLst/>
                <a:gdLst>
                  <a:gd name="T0" fmla="*/ 1 w 31"/>
                  <a:gd name="T1" fmla="*/ 2 h 262"/>
                  <a:gd name="T2" fmla="*/ 2 w 31"/>
                  <a:gd name="T3" fmla="*/ 3 h 262"/>
                  <a:gd name="T4" fmla="*/ 4 w 31"/>
                  <a:gd name="T5" fmla="*/ 5 h 262"/>
                  <a:gd name="T6" fmla="*/ 6 w 31"/>
                  <a:gd name="T7" fmla="*/ 7 h 262"/>
                  <a:gd name="T8" fmla="*/ 7 w 31"/>
                  <a:gd name="T9" fmla="*/ 8 h 262"/>
                  <a:gd name="T10" fmla="*/ 10 w 31"/>
                  <a:gd name="T11" fmla="*/ 9 h 262"/>
                  <a:gd name="T12" fmla="*/ 13 w 31"/>
                  <a:gd name="T13" fmla="*/ 10 h 262"/>
                  <a:gd name="T14" fmla="*/ 15 w 31"/>
                  <a:gd name="T15" fmla="*/ 11 h 262"/>
                  <a:gd name="T16" fmla="*/ 19 w 31"/>
                  <a:gd name="T17" fmla="*/ 11 h 262"/>
                  <a:gd name="T18" fmla="*/ 24 w 31"/>
                  <a:gd name="T19" fmla="*/ 12 h 262"/>
                  <a:gd name="T20" fmla="*/ 27 w 31"/>
                  <a:gd name="T21" fmla="*/ 12 h 262"/>
                  <a:gd name="T22" fmla="*/ 27 w 31"/>
                  <a:gd name="T23" fmla="*/ 124 h 262"/>
                  <a:gd name="T24" fmla="*/ 29 w 31"/>
                  <a:gd name="T25" fmla="*/ 127 h 262"/>
                  <a:gd name="T26" fmla="*/ 30 w 31"/>
                  <a:gd name="T27" fmla="*/ 129 h 262"/>
                  <a:gd name="T28" fmla="*/ 30 w 31"/>
                  <a:gd name="T29" fmla="*/ 134 h 262"/>
                  <a:gd name="T30" fmla="*/ 29 w 31"/>
                  <a:gd name="T31" fmla="*/ 139 h 262"/>
                  <a:gd name="T32" fmla="*/ 27 w 31"/>
                  <a:gd name="T33" fmla="*/ 142 h 262"/>
                  <a:gd name="T34" fmla="*/ 27 w 31"/>
                  <a:gd name="T35" fmla="*/ 238 h 262"/>
                  <a:gd name="T36" fmla="*/ 27 w 31"/>
                  <a:gd name="T37" fmla="*/ 256 h 262"/>
                  <a:gd name="T38" fmla="*/ 23 w 31"/>
                  <a:gd name="T39" fmla="*/ 257 h 262"/>
                  <a:gd name="T40" fmla="*/ 17 w 31"/>
                  <a:gd name="T41" fmla="*/ 259 h 262"/>
                  <a:gd name="T42" fmla="*/ 11 w 31"/>
                  <a:gd name="T43" fmla="*/ 260 h 262"/>
                  <a:gd name="T44" fmla="*/ 7 w 31"/>
                  <a:gd name="T45" fmla="*/ 261 h 262"/>
                  <a:gd name="T46" fmla="*/ 3 w 31"/>
                  <a:gd name="T47" fmla="*/ 261 h 262"/>
                  <a:gd name="T48" fmla="*/ 1 w 31"/>
                  <a:gd name="T49" fmla="*/ 261 h 262"/>
                  <a:gd name="T50" fmla="*/ 0 w 31"/>
                  <a:gd name="T51" fmla="*/ 158 h 262"/>
                  <a:gd name="T52" fmla="*/ 0 w 31"/>
                  <a:gd name="T53" fmla="*/ 55 h 262"/>
                  <a:gd name="T54" fmla="*/ 0 w 31"/>
                  <a:gd name="T55" fmla="*/ 0 h 262"/>
                  <a:gd name="T56" fmla="*/ 1 w 31"/>
                  <a:gd name="T57" fmla="*/ 1 h 262"/>
                  <a:gd name="T58" fmla="*/ 1 w 31"/>
                  <a:gd name="T59" fmla="*/ 2 h 2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1"/>
                  <a:gd name="T91" fmla="*/ 0 h 262"/>
                  <a:gd name="T92" fmla="*/ 31 w 31"/>
                  <a:gd name="T93" fmla="*/ 262 h 26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1" h="262">
                    <a:moveTo>
                      <a:pt x="1" y="2"/>
                    </a:moveTo>
                    <a:lnTo>
                      <a:pt x="2" y="3"/>
                    </a:lnTo>
                    <a:lnTo>
                      <a:pt x="4" y="5"/>
                    </a:lnTo>
                    <a:lnTo>
                      <a:pt x="6" y="7"/>
                    </a:lnTo>
                    <a:lnTo>
                      <a:pt x="7" y="8"/>
                    </a:lnTo>
                    <a:lnTo>
                      <a:pt x="10" y="9"/>
                    </a:lnTo>
                    <a:lnTo>
                      <a:pt x="13" y="10"/>
                    </a:lnTo>
                    <a:lnTo>
                      <a:pt x="15" y="11"/>
                    </a:lnTo>
                    <a:lnTo>
                      <a:pt x="19" y="11"/>
                    </a:lnTo>
                    <a:lnTo>
                      <a:pt x="24" y="12"/>
                    </a:lnTo>
                    <a:lnTo>
                      <a:pt x="27" y="12"/>
                    </a:lnTo>
                    <a:lnTo>
                      <a:pt x="27" y="124"/>
                    </a:lnTo>
                    <a:lnTo>
                      <a:pt x="29" y="127"/>
                    </a:lnTo>
                    <a:lnTo>
                      <a:pt x="30" y="129"/>
                    </a:lnTo>
                    <a:lnTo>
                      <a:pt x="30" y="134"/>
                    </a:lnTo>
                    <a:lnTo>
                      <a:pt x="29" y="139"/>
                    </a:lnTo>
                    <a:lnTo>
                      <a:pt x="27" y="142"/>
                    </a:lnTo>
                    <a:lnTo>
                      <a:pt x="27" y="238"/>
                    </a:lnTo>
                    <a:lnTo>
                      <a:pt x="27" y="256"/>
                    </a:lnTo>
                    <a:lnTo>
                      <a:pt x="23" y="257"/>
                    </a:lnTo>
                    <a:lnTo>
                      <a:pt x="17" y="259"/>
                    </a:lnTo>
                    <a:lnTo>
                      <a:pt x="11" y="260"/>
                    </a:lnTo>
                    <a:lnTo>
                      <a:pt x="7" y="261"/>
                    </a:lnTo>
                    <a:lnTo>
                      <a:pt x="3" y="261"/>
                    </a:lnTo>
                    <a:lnTo>
                      <a:pt x="1" y="261"/>
                    </a:lnTo>
                    <a:lnTo>
                      <a:pt x="0" y="158"/>
                    </a:lnTo>
                    <a:lnTo>
                      <a:pt x="0" y="55"/>
                    </a:ln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4" name="Freeform 759"/>
              <p:cNvSpPr>
                <a:spLocks/>
              </p:cNvSpPr>
              <p:nvPr/>
            </p:nvSpPr>
            <p:spPr bwMode="auto">
              <a:xfrm>
                <a:off x="3031" y="1319"/>
                <a:ext cx="26" cy="23"/>
              </a:xfrm>
              <a:custGeom>
                <a:avLst/>
                <a:gdLst>
                  <a:gd name="T0" fmla="*/ 2 w 26"/>
                  <a:gd name="T1" fmla="*/ 12 h 23"/>
                  <a:gd name="T2" fmla="*/ 2 w 26"/>
                  <a:gd name="T3" fmla="*/ 5 h 23"/>
                  <a:gd name="T4" fmla="*/ 4 w 26"/>
                  <a:gd name="T5" fmla="*/ 12 h 23"/>
                  <a:gd name="T6" fmla="*/ 8 w 26"/>
                  <a:gd name="T7" fmla="*/ 0 h 23"/>
                  <a:gd name="T8" fmla="*/ 5 w 26"/>
                  <a:gd name="T9" fmla="*/ 9 h 23"/>
                  <a:gd name="T10" fmla="*/ 10 w 26"/>
                  <a:gd name="T11" fmla="*/ 0 h 23"/>
                  <a:gd name="T12" fmla="*/ 6 w 26"/>
                  <a:gd name="T13" fmla="*/ 12 h 23"/>
                  <a:gd name="T14" fmla="*/ 11 w 26"/>
                  <a:gd name="T15" fmla="*/ 3 h 23"/>
                  <a:gd name="T16" fmla="*/ 7 w 26"/>
                  <a:gd name="T17" fmla="*/ 12 h 23"/>
                  <a:gd name="T18" fmla="*/ 15 w 26"/>
                  <a:gd name="T19" fmla="*/ 4 h 23"/>
                  <a:gd name="T20" fmla="*/ 7 w 26"/>
                  <a:gd name="T21" fmla="*/ 12 h 23"/>
                  <a:gd name="T22" fmla="*/ 15 w 26"/>
                  <a:gd name="T23" fmla="*/ 7 h 23"/>
                  <a:gd name="T24" fmla="*/ 8 w 26"/>
                  <a:gd name="T25" fmla="*/ 12 h 23"/>
                  <a:gd name="T26" fmla="*/ 16 w 26"/>
                  <a:gd name="T27" fmla="*/ 10 h 23"/>
                  <a:gd name="T28" fmla="*/ 9 w 26"/>
                  <a:gd name="T29" fmla="*/ 13 h 23"/>
                  <a:gd name="T30" fmla="*/ 20 w 26"/>
                  <a:gd name="T31" fmla="*/ 12 h 23"/>
                  <a:gd name="T32" fmla="*/ 10 w 26"/>
                  <a:gd name="T33" fmla="*/ 13 h 23"/>
                  <a:gd name="T34" fmla="*/ 25 w 26"/>
                  <a:gd name="T35" fmla="*/ 16 h 23"/>
                  <a:gd name="T36" fmla="*/ 15 w 26"/>
                  <a:gd name="T37" fmla="*/ 15 h 23"/>
                  <a:gd name="T38" fmla="*/ 0 w 26"/>
                  <a:gd name="T39" fmla="*/ 22 h 23"/>
                  <a:gd name="T40" fmla="*/ 2 w 26"/>
                  <a:gd name="T41" fmla="*/ 12 h 2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6"/>
                  <a:gd name="T64" fmla="*/ 0 h 23"/>
                  <a:gd name="T65" fmla="*/ 26 w 26"/>
                  <a:gd name="T66" fmla="*/ 23 h 2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6" h="23">
                    <a:moveTo>
                      <a:pt x="2" y="12"/>
                    </a:moveTo>
                    <a:lnTo>
                      <a:pt x="2" y="5"/>
                    </a:lnTo>
                    <a:lnTo>
                      <a:pt x="4" y="12"/>
                    </a:lnTo>
                    <a:lnTo>
                      <a:pt x="8" y="0"/>
                    </a:lnTo>
                    <a:lnTo>
                      <a:pt x="5" y="9"/>
                    </a:lnTo>
                    <a:lnTo>
                      <a:pt x="10" y="0"/>
                    </a:lnTo>
                    <a:lnTo>
                      <a:pt x="6" y="12"/>
                    </a:lnTo>
                    <a:lnTo>
                      <a:pt x="11" y="3"/>
                    </a:lnTo>
                    <a:lnTo>
                      <a:pt x="7" y="12"/>
                    </a:lnTo>
                    <a:lnTo>
                      <a:pt x="15" y="4"/>
                    </a:lnTo>
                    <a:lnTo>
                      <a:pt x="7" y="12"/>
                    </a:lnTo>
                    <a:lnTo>
                      <a:pt x="15" y="7"/>
                    </a:lnTo>
                    <a:lnTo>
                      <a:pt x="8" y="12"/>
                    </a:lnTo>
                    <a:lnTo>
                      <a:pt x="16" y="10"/>
                    </a:lnTo>
                    <a:lnTo>
                      <a:pt x="9" y="13"/>
                    </a:lnTo>
                    <a:lnTo>
                      <a:pt x="20" y="12"/>
                    </a:lnTo>
                    <a:lnTo>
                      <a:pt x="10" y="13"/>
                    </a:lnTo>
                    <a:lnTo>
                      <a:pt x="25" y="16"/>
                    </a:lnTo>
                    <a:lnTo>
                      <a:pt x="15" y="15"/>
                    </a:lnTo>
                    <a:lnTo>
                      <a:pt x="0" y="22"/>
                    </a:lnTo>
                    <a:lnTo>
                      <a:pt x="2" y="12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5" name="Freeform 760"/>
              <p:cNvSpPr>
                <a:spLocks/>
              </p:cNvSpPr>
              <p:nvPr/>
            </p:nvSpPr>
            <p:spPr bwMode="auto">
              <a:xfrm>
                <a:off x="3020" y="1135"/>
                <a:ext cx="40" cy="27"/>
              </a:xfrm>
              <a:custGeom>
                <a:avLst/>
                <a:gdLst>
                  <a:gd name="T0" fmla="*/ 3 w 40"/>
                  <a:gd name="T1" fmla="*/ 0 h 27"/>
                  <a:gd name="T2" fmla="*/ 7 w 40"/>
                  <a:gd name="T3" fmla="*/ 4 h 27"/>
                  <a:gd name="T4" fmla="*/ 11 w 40"/>
                  <a:gd name="T5" fmla="*/ 9 h 27"/>
                  <a:gd name="T6" fmla="*/ 15 w 40"/>
                  <a:gd name="T7" fmla="*/ 13 h 27"/>
                  <a:gd name="T8" fmla="*/ 20 w 40"/>
                  <a:gd name="T9" fmla="*/ 17 h 27"/>
                  <a:gd name="T10" fmla="*/ 26 w 40"/>
                  <a:gd name="T11" fmla="*/ 21 h 27"/>
                  <a:gd name="T12" fmla="*/ 32 w 40"/>
                  <a:gd name="T13" fmla="*/ 22 h 27"/>
                  <a:gd name="T14" fmla="*/ 39 w 40"/>
                  <a:gd name="T15" fmla="*/ 24 h 27"/>
                  <a:gd name="T16" fmla="*/ 20 w 40"/>
                  <a:gd name="T17" fmla="*/ 26 h 27"/>
                  <a:gd name="T18" fmla="*/ 13 w 40"/>
                  <a:gd name="T19" fmla="*/ 24 h 27"/>
                  <a:gd name="T20" fmla="*/ 7 w 40"/>
                  <a:gd name="T21" fmla="*/ 22 h 27"/>
                  <a:gd name="T22" fmla="*/ 2 w 40"/>
                  <a:gd name="T23" fmla="*/ 21 h 27"/>
                  <a:gd name="T24" fmla="*/ 0 w 40"/>
                  <a:gd name="T25" fmla="*/ 18 h 27"/>
                  <a:gd name="T26" fmla="*/ 3 w 40"/>
                  <a:gd name="T27" fmla="*/ 0 h 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"/>
                  <a:gd name="T43" fmla="*/ 0 h 27"/>
                  <a:gd name="T44" fmla="*/ 40 w 40"/>
                  <a:gd name="T45" fmla="*/ 27 h 2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" h="27">
                    <a:moveTo>
                      <a:pt x="3" y="0"/>
                    </a:moveTo>
                    <a:lnTo>
                      <a:pt x="7" y="4"/>
                    </a:lnTo>
                    <a:lnTo>
                      <a:pt x="11" y="9"/>
                    </a:lnTo>
                    <a:lnTo>
                      <a:pt x="15" y="13"/>
                    </a:lnTo>
                    <a:lnTo>
                      <a:pt x="20" y="17"/>
                    </a:lnTo>
                    <a:lnTo>
                      <a:pt x="26" y="21"/>
                    </a:lnTo>
                    <a:lnTo>
                      <a:pt x="32" y="22"/>
                    </a:lnTo>
                    <a:lnTo>
                      <a:pt x="39" y="24"/>
                    </a:lnTo>
                    <a:lnTo>
                      <a:pt x="20" y="26"/>
                    </a:lnTo>
                    <a:lnTo>
                      <a:pt x="13" y="24"/>
                    </a:lnTo>
                    <a:lnTo>
                      <a:pt x="7" y="22"/>
                    </a:lnTo>
                    <a:lnTo>
                      <a:pt x="2" y="21"/>
                    </a:lnTo>
                    <a:lnTo>
                      <a:pt x="0" y="18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6" name="Freeform 761"/>
              <p:cNvSpPr>
                <a:spLocks/>
              </p:cNvSpPr>
              <p:nvPr/>
            </p:nvSpPr>
            <p:spPr bwMode="auto">
              <a:xfrm>
                <a:off x="2880" y="1130"/>
                <a:ext cx="147" cy="214"/>
              </a:xfrm>
              <a:custGeom>
                <a:avLst/>
                <a:gdLst>
                  <a:gd name="T0" fmla="*/ 0 w 147"/>
                  <a:gd name="T1" fmla="*/ 204 h 214"/>
                  <a:gd name="T2" fmla="*/ 3 w 147"/>
                  <a:gd name="T3" fmla="*/ 194 h 214"/>
                  <a:gd name="T4" fmla="*/ 4 w 147"/>
                  <a:gd name="T5" fmla="*/ 192 h 214"/>
                  <a:gd name="T6" fmla="*/ 7 w 147"/>
                  <a:gd name="T7" fmla="*/ 189 h 214"/>
                  <a:gd name="T8" fmla="*/ 13 w 147"/>
                  <a:gd name="T9" fmla="*/ 183 h 214"/>
                  <a:gd name="T10" fmla="*/ 20 w 147"/>
                  <a:gd name="T11" fmla="*/ 178 h 214"/>
                  <a:gd name="T12" fmla="*/ 26 w 147"/>
                  <a:gd name="T13" fmla="*/ 171 h 214"/>
                  <a:gd name="T14" fmla="*/ 36 w 147"/>
                  <a:gd name="T15" fmla="*/ 160 h 214"/>
                  <a:gd name="T16" fmla="*/ 47 w 147"/>
                  <a:gd name="T17" fmla="*/ 142 h 214"/>
                  <a:gd name="T18" fmla="*/ 53 w 147"/>
                  <a:gd name="T19" fmla="*/ 132 h 214"/>
                  <a:gd name="T20" fmla="*/ 55 w 147"/>
                  <a:gd name="T21" fmla="*/ 127 h 214"/>
                  <a:gd name="T22" fmla="*/ 56 w 147"/>
                  <a:gd name="T23" fmla="*/ 119 h 214"/>
                  <a:gd name="T24" fmla="*/ 60 w 147"/>
                  <a:gd name="T25" fmla="*/ 104 h 214"/>
                  <a:gd name="T26" fmla="*/ 62 w 147"/>
                  <a:gd name="T27" fmla="*/ 97 h 214"/>
                  <a:gd name="T28" fmla="*/ 64 w 147"/>
                  <a:gd name="T29" fmla="*/ 88 h 214"/>
                  <a:gd name="T30" fmla="*/ 74 w 147"/>
                  <a:gd name="T31" fmla="*/ 63 h 214"/>
                  <a:gd name="T32" fmla="*/ 78 w 147"/>
                  <a:gd name="T33" fmla="*/ 55 h 214"/>
                  <a:gd name="T34" fmla="*/ 84 w 147"/>
                  <a:gd name="T35" fmla="*/ 47 h 214"/>
                  <a:gd name="T36" fmla="*/ 89 w 147"/>
                  <a:gd name="T37" fmla="*/ 43 h 214"/>
                  <a:gd name="T38" fmla="*/ 99 w 147"/>
                  <a:gd name="T39" fmla="*/ 34 h 214"/>
                  <a:gd name="T40" fmla="*/ 103 w 147"/>
                  <a:gd name="T41" fmla="*/ 29 h 214"/>
                  <a:gd name="T42" fmla="*/ 109 w 147"/>
                  <a:gd name="T43" fmla="*/ 21 h 214"/>
                  <a:gd name="T44" fmla="*/ 114 w 147"/>
                  <a:gd name="T45" fmla="*/ 15 h 214"/>
                  <a:gd name="T46" fmla="*/ 124 w 147"/>
                  <a:gd name="T47" fmla="*/ 1 h 214"/>
                  <a:gd name="T48" fmla="*/ 127 w 147"/>
                  <a:gd name="T49" fmla="*/ 0 h 214"/>
                  <a:gd name="T50" fmla="*/ 129 w 147"/>
                  <a:gd name="T51" fmla="*/ 0 h 214"/>
                  <a:gd name="T52" fmla="*/ 132 w 147"/>
                  <a:gd name="T53" fmla="*/ 0 h 214"/>
                  <a:gd name="T54" fmla="*/ 143 w 147"/>
                  <a:gd name="T55" fmla="*/ 4 h 214"/>
                  <a:gd name="T56" fmla="*/ 145 w 147"/>
                  <a:gd name="T57" fmla="*/ 6 h 214"/>
                  <a:gd name="T58" fmla="*/ 145 w 147"/>
                  <a:gd name="T59" fmla="*/ 9 h 214"/>
                  <a:gd name="T60" fmla="*/ 146 w 147"/>
                  <a:gd name="T61" fmla="*/ 29 h 214"/>
                  <a:gd name="T62" fmla="*/ 145 w 147"/>
                  <a:gd name="T63" fmla="*/ 32 h 214"/>
                  <a:gd name="T64" fmla="*/ 127 w 147"/>
                  <a:gd name="T65" fmla="*/ 101 h 214"/>
                  <a:gd name="T66" fmla="*/ 125 w 147"/>
                  <a:gd name="T67" fmla="*/ 105 h 214"/>
                  <a:gd name="T68" fmla="*/ 120 w 147"/>
                  <a:gd name="T69" fmla="*/ 117 h 214"/>
                  <a:gd name="T70" fmla="*/ 115 w 147"/>
                  <a:gd name="T71" fmla="*/ 127 h 214"/>
                  <a:gd name="T72" fmla="*/ 113 w 147"/>
                  <a:gd name="T73" fmla="*/ 132 h 214"/>
                  <a:gd name="T74" fmla="*/ 107 w 147"/>
                  <a:gd name="T75" fmla="*/ 139 h 214"/>
                  <a:gd name="T76" fmla="*/ 99 w 147"/>
                  <a:gd name="T77" fmla="*/ 146 h 214"/>
                  <a:gd name="T78" fmla="*/ 93 w 147"/>
                  <a:gd name="T79" fmla="*/ 150 h 214"/>
                  <a:gd name="T80" fmla="*/ 88 w 147"/>
                  <a:gd name="T81" fmla="*/ 154 h 214"/>
                  <a:gd name="T82" fmla="*/ 84 w 147"/>
                  <a:gd name="T83" fmla="*/ 158 h 214"/>
                  <a:gd name="T84" fmla="*/ 82 w 147"/>
                  <a:gd name="T85" fmla="*/ 162 h 214"/>
                  <a:gd name="T86" fmla="*/ 78 w 147"/>
                  <a:gd name="T87" fmla="*/ 166 h 214"/>
                  <a:gd name="T88" fmla="*/ 65 w 147"/>
                  <a:gd name="T89" fmla="*/ 193 h 214"/>
                  <a:gd name="T90" fmla="*/ 32 w 147"/>
                  <a:gd name="T91" fmla="*/ 209 h 214"/>
                  <a:gd name="T92" fmla="*/ 4 w 147"/>
                  <a:gd name="T93" fmla="*/ 213 h 214"/>
                  <a:gd name="T94" fmla="*/ 4 w 147"/>
                  <a:gd name="T95" fmla="*/ 212 h 214"/>
                  <a:gd name="T96" fmla="*/ 0 w 147"/>
                  <a:gd name="T97" fmla="*/ 204 h 21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7"/>
                  <a:gd name="T148" fmla="*/ 0 h 214"/>
                  <a:gd name="T149" fmla="*/ 147 w 147"/>
                  <a:gd name="T150" fmla="*/ 214 h 21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7" h="214">
                    <a:moveTo>
                      <a:pt x="0" y="204"/>
                    </a:moveTo>
                    <a:lnTo>
                      <a:pt x="3" y="194"/>
                    </a:lnTo>
                    <a:lnTo>
                      <a:pt x="4" y="192"/>
                    </a:lnTo>
                    <a:lnTo>
                      <a:pt x="7" y="189"/>
                    </a:lnTo>
                    <a:lnTo>
                      <a:pt x="13" y="183"/>
                    </a:lnTo>
                    <a:lnTo>
                      <a:pt x="20" y="178"/>
                    </a:lnTo>
                    <a:lnTo>
                      <a:pt x="26" y="171"/>
                    </a:lnTo>
                    <a:lnTo>
                      <a:pt x="36" y="160"/>
                    </a:lnTo>
                    <a:lnTo>
                      <a:pt x="47" y="142"/>
                    </a:lnTo>
                    <a:lnTo>
                      <a:pt x="53" y="132"/>
                    </a:lnTo>
                    <a:lnTo>
                      <a:pt x="55" y="127"/>
                    </a:lnTo>
                    <a:lnTo>
                      <a:pt x="56" y="119"/>
                    </a:lnTo>
                    <a:lnTo>
                      <a:pt x="60" y="104"/>
                    </a:lnTo>
                    <a:lnTo>
                      <a:pt x="62" y="97"/>
                    </a:lnTo>
                    <a:lnTo>
                      <a:pt x="64" y="88"/>
                    </a:lnTo>
                    <a:lnTo>
                      <a:pt x="74" y="63"/>
                    </a:lnTo>
                    <a:lnTo>
                      <a:pt x="78" y="55"/>
                    </a:lnTo>
                    <a:lnTo>
                      <a:pt x="84" y="47"/>
                    </a:lnTo>
                    <a:lnTo>
                      <a:pt x="89" y="43"/>
                    </a:lnTo>
                    <a:lnTo>
                      <a:pt x="99" y="34"/>
                    </a:lnTo>
                    <a:lnTo>
                      <a:pt x="103" y="29"/>
                    </a:lnTo>
                    <a:lnTo>
                      <a:pt x="109" y="21"/>
                    </a:lnTo>
                    <a:lnTo>
                      <a:pt x="114" y="15"/>
                    </a:lnTo>
                    <a:lnTo>
                      <a:pt x="124" y="1"/>
                    </a:lnTo>
                    <a:lnTo>
                      <a:pt x="127" y="0"/>
                    </a:lnTo>
                    <a:lnTo>
                      <a:pt x="129" y="0"/>
                    </a:lnTo>
                    <a:lnTo>
                      <a:pt x="132" y="0"/>
                    </a:lnTo>
                    <a:lnTo>
                      <a:pt x="143" y="4"/>
                    </a:lnTo>
                    <a:lnTo>
                      <a:pt x="145" y="6"/>
                    </a:lnTo>
                    <a:lnTo>
                      <a:pt x="145" y="9"/>
                    </a:lnTo>
                    <a:lnTo>
                      <a:pt x="146" y="29"/>
                    </a:lnTo>
                    <a:lnTo>
                      <a:pt x="145" y="32"/>
                    </a:lnTo>
                    <a:lnTo>
                      <a:pt x="127" y="101"/>
                    </a:lnTo>
                    <a:lnTo>
                      <a:pt x="125" y="105"/>
                    </a:lnTo>
                    <a:lnTo>
                      <a:pt x="120" y="117"/>
                    </a:lnTo>
                    <a:lnTo>
                      <a:pt x="115" y="127"/>
                    </a:lnTo>
                    <a:lnTo>
                      <a:pt x="113" y="132"/>
                    </a:lnTo>
                    <a:lnTo>
                      <a:pt x="107" y="139"/>
                    </a:lnTo>
                    <a:lnTo>
                      <a:pt x="99" y="146"/>
                    </a:lnTo>
                    <a:lnTo>
                      <a:pt x="93" y="150"/>
                    </a:lnTo>
                    <a:lnTo>
                      <a:pt x="88" y="154"/>
                    </a:lnTo>
                    <a:lnTo>
                      <a:pt x="84" y="158"/>
                    </a:lnTo>
                    <a:lnTo>
                      <a:pt x="82" y="162"/>
                    </a:lnTo>
                    <a:lnTo>
                      <a:pt x="78" y="166"/>
                    </a:lnTo>
                    <a:lnTo>
                      <a:pt x="65" y="193"/>
                    </a:lnTo>
                    <a:lnTo>
                      <a:pt x="32" y="209"/>
                    </a:lnTo>
                    <a:lnTo>
                      <a:pt x="4" y="213"/>
                    </a:lnTo>
                    <a:lnTo>
                      <a:pt x="4" y="212"/>
                    </a:lnTo>
                    <a:lnTo>
                      <a:pt x="0" y="204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7" name="Freeform 762"/>
              <p:cNvSpPr>
                <a:spLocks/>
              </p:cNvSpPr>
              <p:nvPr/>
            </p:nvSpPr>
            <p:spPr bwMode="auto">
              <a:xfrm>
                <a:off x="2876" y="1209"/>
                <a:ext cx="22" cy="166"/>
              </a:xfrm>
              <a:custGeom>
                <a:avLst/>
                <a:gdLst>
                  <a:gd name="T0" fmla="*/ 0 w 22"/>
                  <a:gd name="T1" fmla="*/ 157 h 166"/>
                  <a:gd name="T2" fmla="*/ 5 w 22"/>
                  <a:gd name="T3" fmla="*/ 0 h 166"/>
                  <a:gd name="T4" fmla="*/ 18 w 22"/>
                  <a:gd name="T5" fmla="*/ 1 h 166"/>
                  <a:gd name="T6" fmla="*/ 21 w 22"/>
                  <a:gd name="T7" fmla="*/ 165 h 166"/>
                  <a:gd name="T8" fmla="*/ 0 w 22"/>
                  <a:gd name="T9" fmla="*/ 157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166"/>
                  <a:gd name="T17" fmla="*/ 22 w 22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166">
                    <a:moveTo>
                      <a:pt x="0" y="157"/>
                    </a:moveTo>
                    <a:lnTo>
                      <a:pt x="5" y="0"/>
                    </a:lnTo>
                    <a:lnTo>
                      <a:pt x="18" y="1"/>
                    </a:lnTo>
                    <a:lnTo>
                      <a:pt x="21" y="165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8" name="Freeform 763"/>
              <p:cNvSpPr>
                <a:spLocks/>
              </p:cNvSpPr>
              <p:nvPr/>
            </p:nvSpPr>
            <p:spPr bwMode="auto">
              <a:xfrm>
                <a:off x="2880" y="999"/>
                <a:ext cx="17" cy="153"/>
              </a:xfrm>
              <a:custGeom>
                <a:avLst/>
                <a:gdLst>
                  <a:gd name="T0" fmla="*/ 0 w 17"/>
                  <a:gd name="T1" fmla="*/ 143 h 153"/>
                  <a:gd name="T2" fmla="*/ 0 w 17"/>
                  <a:gd name="T3" fmla="*/ 0 h 153"/>
                  <a:gd name="T4" fmla="*/ 12 w 17"/>
                  <a:gd name="T5" fmla="*/ 0 h 153"/>
                  <a:gd name="T6" fmla="*/ 16 w 17"/>
                  <a:gd name="T7" fmla="*/ 152 h 153"/>
                  <a:gd name="T8" fmla="*/ 0 w 17"/>
                  <a:gd name="T9" fmla="*/ 143 h 1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3"/>
                  <a:gd name="T17" fmla="*/ 17 w 17"/>
                  <a:gd name="T18" fmla="*/ 153 h 1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3">
                    <a:moveTo>
                      <a:pt x="0" y="143"/>
                    </a:moveTo>
                    <a:lnTo>
                      <a:pt x="0" y="0"/>
                    </a:lnTo>
                    <a:lnTo>
                      <a:pt x="12" y="0"/>
                    </a:lnTo>
                    <a:lnTo>
                      <a:pt x="16" y="152"/>
                    </a:lnTo>
                    <a:lnTo>
                      <a:pt x="0" y="143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59" name="Freeform 764"/>
              <p:cNvSpPr>
                <a:spLocks/>
              </p:cNvSpPr>
              <p:nvPr/>
            </p:nvSpPr>
            <p:spPr bwMode="auto">
              <a:xfrm>
                <a:off x="2924" y="990"/>
                <a:ext cx="138" cy="90"/>
              </a:xfrm>
              <a:custGeom>
                <a:avLst/>
                <a:gdLst>
                  <a:gd name="T0" fmla="*/ 1 w 138"/>
                  <a:gd name="T1" fmla="*/ 85 h 90"/>
                  <a:gd name="T2" fmla="*/ 12 w 138"/>
                  <a:gd name="T3" fmla="*/ 82 h 90"/>
                  <a:gd name="T4" fmla="*/ 22 w 138"/>
                  <a:gd name="T5" fmla="*/ 77 h 90"/>
                  <a:gd name="T6" fmla="*/ 27 w 138"/>
                  <a:gd name="T7" fmla="*/ 74 h 90"/>
                  <a:gd name="T8" fmla="*/ 37 w 138"/>
                  <a:gd name="T9" fmla="*/ 67 h 90"/>
                  <a:gd name="T10" fmla="*/ 59 w 138"/>
                  <a:gd name="T11" fmla="*/ 43 h 90"/>
                  <a:gd name="T12" fmla="*/ 64 w 138"/>
                  <a:gd name="T13" fmla="*/ 36 h 90"/>
                  <a:gd name="T14" fmla="*/ 68 w 138"/>
                  <a:gd name="T15" fmla="*/ 30 h 90"/>
                  <a:gd name="T16" fmla="*/ 73 w 138"/>
                  <a:gd name="T17" fmla="*/ 23 h 90"/>
                  <a:gd name="T18" fmla="*/ 78 w 138"/>
                  <a:gd name="T19" fmla="*/ 18 h 90"/>
                  <a:gd name="T20" fmla="*/ 88 w 138"/>
                  <a:gd name="T21" fmla="*/ 12 h 90"/>
                  <a:gd name="T22" fmla="*/ 98 w 138"/>
                  <a:gd name="T23" fmla="*/ 7 h 90"/>
                  <a:gd name="T24" fmla="*/ 107 w 138"/>
                  <a:gd name="T25" fmla="*/ 4 h 90"/>
                  <a:gd name="T26" fmla="*/ 117 w 138"/>
                  <a:gd name="T27" fmla="*/ 2 h 90"/>
                  <a:gd name="T28" fmla="*/ 137 w 138"/>
                  <a:gd name="T29" fmla="*/ 0 h 90"/>
                  <a:gd name="T30" fmla="*/ 112 w 138"/>
                  <a:gd name="T31" fmla="*/ 15 h 90"/>
                  <a:gd name="T32" fmla="*/ 104 w 138"/>
                  <a:gd name="T33" fmla="*/ 20 h 90"/>
                  <a:gd name="T34" fmla="*/ 98 w 138"/>
                  <a:gd name="T35" fmla="*/ 26 h 90"/>
                  <a:gd name="T36" fmla="*/ 93 w 138"/>
                  <a:gd name="T37" fmla="*/ 32 h 90"/>
                  <a:gd name="T38" fmla="*/ 74 w 138"/>
                  <a:gd name="T39" fmla="*/ 63 h 90"/>
                  <a:gd name="T40" fmla="*/ 68 w 138"/>
                  <a:gd name="T41" fmla="*/ 70 h 90"/>
                  <a:gd name="T42" fmla="*/ 64 w 138"/>
                  <a:gd name="T43" fmla="*/ 73 h 90"/>
                  <a:gd name="T44" fmla="*/ 57 w 138"/>
                  <a:gd name="T45" fmla="*/ 77 h 90"/>
                  <a:gd name="T46" fmla="*/ 51 w 138"/>
                  <a:gd name="T47" fmla="*/ 80 h 90"/>
                  <a:gd name="T48" fmla="*/ 46 w 138"/>
                  <a:gd name="T49" fmla="*/ 82 h 90"/>
                  <a:gd name="T50" fmla="*/ 38 w 138"/>
                  <a:gd name="T51" fmla="*/ 83 h 90"/>
                  <a:gd name="T52" fmla="*/ 24 w 138"/>
                  <a:gd name="T53" fmla="*/ 84 h 90"/>
                  <a:gd name="T54" fmla="*/ 13 w 138"/>
                  <a:gd name="T55" fmla="*/ 85 h 90"/>
                  <a:gd name="T56" fmla="*/ 4 w 138"/>
                  <a:gd name="T57" fmla="*/ 88 h 90"/>
                  <a:gd name="T58" fmla="*/ 0 w 138"/>
                  <a:gd name="T59" fmla="*/ 89 h 90"/>
                  <a:gd name="T60" fmla="*/ 1 w 138"/>
                  <a:gd name="T61" fmla="*/ 85 h 9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38"/>
                  <a:gd name="T94" fmla="*/ 0 h 90"/>
                  <a:gd name="T95" fmla="*/ 138 w 138"/>
                  <a:gd name="T96" fmla="*/ 90 h 9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38" h="90">
                    <a:moveTo>
                      <a:pt x="1" y="85"/>
                    </a:moveTo>
                    <a:lnTo>
                      <a:pt x="12" y="82"/>
                    </a:lnTo>
                    <a:lnTo>
                      <a:pt x="22" y="77"/>
                    </a:lnTo>
                    <a:lnTo>
                      <a:pt x="27" y="74"/>
                    </a:lnTo>
                    <a:lnTo>
                      <a:pt x="37" y="67"/>
                    </a:lnTo>
                    <a:lnTo>
                      <a:pt x="59" y="43"/>
                    </a:lnTo>
                    <a:lnTo>
                      <a:pt x="64" y="36"/>
                    </a:lnTo>
                    <a:lnTo>
                      <a:pt x="68" y="30"/>
                    </a:lnTo>
                    <a:lnTo>
                      <a:pt x="73" y="23"/>
                    </a:lnTo>
                    <a:lnTo>
                      <a:pt x="78" y="18"/>
                    </a:lnTo>
                    <a:lnTo>
                      <a:pt x="88" y="12"/>
                    </a:lnTo>
                    <a:lnTo>
                      <a:pt x="98" y="7"/>
                    </a:lnTo>
                    <a:lnTo>
                      <a:pt x="107" y="4"/>
                    </a:lnTo>
                    <a:lnTo>
                      <a:pt x="117" y="2"/>
                    </a:lnTo>
                    <a:lnTo>
                      <a:pt x="137" y="0"/>
                    </a:lnTo>
                    <a:lnTo>
                      <a:pt x="112" y="15"/>
                    </a:lnTo>
                    <a:lnTo>
                      <a:pt x="104" y="20"/>
                    </a:lnTo>
                    <a:lnTo>
                      <a:pt x="98" y="26"/>
                    </a:lnTo>
                    <a:lnTo>
                      <a:pt x="93" y="32"/>
                    </a:lnTo>
                    <a:lnTo>
                      <a:pt x="74" y="63"/>
                    </a:lnTo>
                    <a:lnTo>
                      <a:pt x="68" y="70"/>
                    </a:lnTo>
                    <a:lnTo>
                      <a:pt x="64" y="73"/>
                    </a:lnTo>
                    <a:lnTo>
                      <a:pt x="57" y="77"/>
                    </a:lnTo>
                    <a:lnTo>
                      <a:pt x="51" y="80"/>
                    </a:lnTo>
                    <a:lnTo>
                      <a:pt x="46" y="82"/>
                    </a:lnTo>
                    <a:lnTo>
                      <a:pt x="38" y="83"/>
                    </a:lnTo>
                    <a:lnTo>
                      <a:pt x="24" y="84"/>
                    </a:lnTo>
                    <a:lnTo>
                      <a:pt x="13" y="85"/>
                    </a:lnTo>
                    <a:lnTo>
                      <a:pt x="4" y="88"/>
                    </a:lnTo>
                    <a:lnTo>
                      <a:pt x="0" y="89"/>
                    </a:lnTo>
                    <a:lnTo>
                      <a:pt x="1" y="85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0" name="Freeform 765"/>
              <p:cNvSpPr>
                <a:spLocks/>
              </p:cNvSpPr>
              <p:nvPr/>
            </p:nvSpPr>
            <p:spPr bwMode="auto">
              <a:xfrm>
                <a:off x="2946" y="889"/>
                <a:ext cx="75" cy="77"/>
              </a:xfrm>
              <a:custGeom>
                <a:avLst/>
                <a:gdLst>
                  <a:gd name="T0" fmla="*/ 0 w 75"/>
                  <a:gd name="T1" fmla="*/ 0 h 77"/>
                  <a:gd name="T2" fmla="*/ 11 w 75"/>
                  <a:gd name="T3" fmla="*/ 0 h 77"/>
                  <a:gd name="T4" fmla="*/ 22 w 75"/>
                  <a:gd name="T5" fmla="*/ 0 h 77"/>
                  <a:gd name="T6" fmla="*/ 29 w 75"/>
                  <a:gd name="T7" fmla="*/ 1 h 77"/>
                  <a:gd name="T8" fmla="*/ 39 w 75"/>
                  <a:gd name="T9" fmla="*/ 3 h 77"/>
                  <a:gd name="T10" fmla="*/ 45 w 75"/>
                  <a:gd name="T11" fmla="*/ 6 h 77"/>
                  <a:gd name="T12" fmla="*/ 53 w 75"/>
                  <a:gd name="T13" fmla="*/ 11 h 77"/>
                  <a:gd name="T14" fmla="*/ 60 w 75"/>
                  <a:gd name="T15" fmla="*/ 15 h 77"/>
                  <a:gd name="T16" fmla="*/ 65 w 75"/>
                  <a:gd name="T17" fmla="*/ 22 h 77"/>
                  <a:gd name="T18" fmla="*/ 69 w 75"/>
                  <a:gd name="T19" fmla="*/ 31 h 77"/>
                  <a:gd name="T20" fmla="*/ 71 w 75"/>
                  <a:gd name="T21" fmla="*/ 40 h 77"/>
                  <a:gd name="T22" fmla="*/ 71 w 75"/>
                  <a:gd name="T23" fmla="*/ 52 h 77"/>
                  <a:gd name="T24" fmla="*/ 71 w 75"/>
                  <a:gd name="T25" fmla="*/ 58 h 77"/>
                  <a:gd name="T26" fmla="*/ 71 w 75"/>
                  <a:gd name="T27" fmla="*/ 62 h 77"/>
                  <a:gd name="T28" fmla="*/ 72 w 75"/>
                  <a:gd name="T29" fmla="*/ 68 h 77"/>
                  <a:gd name="T30" fmla="*/ 74 w 75"/>
                  <a:gd name="T31" fmla="*/ 76 h 77"/>
                  <a:gd name="T32" fmla="*/ 66 w 75"/>
                  <a:gd name="T33" fmla="*/ 55 h 77"/>
                  <a:gd name="T34" fmla="*/ 64 w 75"/>
                  <a:gd name="T35" fmla="*/ 45 h 77"/>
                  <a:gd name="T36" fmla="*/ 62 w 75"/>
                  <a:gd name="T37" fmla="*/ 39 h 77"/>
                  <a:gd name="T38" fmla="*/ 60 w 75"/>
                  <a:gd name="T39" fmla="*/ 32 h 77"/>
                  <a:gd name="T40" fmla="*/ 56 w 75"/>
                  <a:gd name="T41" fmla="*/ 26 h 77"/>
                  <a:gd name="T42" fmla="*/ 49 w 75"/>
                  <a:gd name="T43" fmla="*/ 19 h 77"/>
                  <a:gd name="T44" fmla="*/ 43 w 75"/>
                  <a:gd name="T45" fmla="*/ 13 h 77"/>
                  <a:gd name="T46" fmla="*/ 37 w 75"/>
                  <a:gd name="T47" fmla="*/ 9 h 77"/>
                  <a:gd name="T48" fmla="*/ 29 w 75"/>
                  <a:gd name="T49" fmla="*/ 6 h 77"/>
                  <a:gd name="T50" fmla="*/ 19 w 75"/>
                  <a:gd name="T51" fmla="*/ 1 h 77"/>
                  <a:gd name="T52" fmla="*/ 9 w 75"/>
                  <a:gd name="T53" fmla="*/ 0 h 77"/>
                  <a:gd name="T54" fmla="*/ 3 w 75"/>
                  <a:gd name="T55" fmla="*/ 1 h 77"/>
                  <a:gd name="T56" fmla="*/ 0 w 75"/>
                  <a:gd name="T57" fmla="*/ 0 h 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5"/>
                  <a:gd name="T88" fmla="*/ 0 h 77"/>
                  <a:gd name="T89" fmla="*/ 75 w 75"/>
                  <a:gd name="T90" fmla="*/ 77 h 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5" h="77">
                    <a:moveTo>
                      <a:pt x="0" y="0"/>
                    </a:moveTo>
                    <a:lnTo>
                      <a:pt x="11" y="0"/>
                    </a:lnTo>
                    <a:lnTo>
                      <a:pt x="22" y="0"/>
                    </a:lnTo>
                    <a:lnTo>
                      <a:pt x="29" y="1"/>
                    </a:lnTo>
                    <a:lnTo>
                      <a:pt x="39" y="3"/>
                    </a:lnTo>
                    <a:lnTo>
                      <a:pt x="45" y="6"/>
                    </a:lnTo>
                    <a:lnTo>
                      <a:pt x="53" y="11"/>
                    </a:lnTo>
                    <a:lnTo>
                      <a:pt x="60" y="15"/>
                    </a:lnTo>
                    <a:lnTo>
                      <a:pt x="65" y="22"/>
                    </a:lnTo>
                    <a:lnTo>
                      <a:pt x="69" y="31"/>
                    </a:lnTo>
                    <a:lnTo>
                      <a:pt x="71" y="40"/>
                    </a:lnTo>
                    <a:lnTo>
                      <a:pt x="71" y="52"/>
                    </a:lnTo>
                    <a:lnTo>
                      <a:pt x="71" y="58"/>
                    </a:lnTo>
                    <a:lnTo>
                      <a:pt x="71" y="62"/>
                    </a:lnTo>
                    <a:lnTo>
                      <a:pt x="72" y="68"/>
                    </a:lnTo>
                    <a:lnTo>
                      <a:pt x="74" y="76"/>
                    </a:lnTo>
                    <a:lnTo>
                      <a:pt x="66" y="55"/>
                    </a:lnTo>
                    <a:lnTo>
                      <a:pt x="64" y="45"/>
                    </a:lnTo>
                    <a:lnTo>
                      <a:pt x="62" y="39"/>
                    </a:lnTo>
                    <a:lnTo>
                      <a:pt x="60" y="32"/>
                    </a:lnTo>
                    <a:lnTo>
                      <a:pt x="56" y="26"/>
                    </a:lnTo>
                    <a:lnTo>
                      <a:pt x="49" y="19"/>
                    </a:lnTo>
                    <a:lnTo>
                      <a:pt x="43" y="13"/>
                    </a:lnTo>
                    <a:lnTo>
                      <a:pt x="37" y="9"/>
                    </a:lnTo>
                    <a:lnTo>
                      <a:pt x="29" y="6"/>
                    </a:lnTo>
                    <a:lnTo>
                      <a:pt x="19" y="1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1" name="Freeform 766"/>
              <p:cNvSpPr>
                <a:spLocks/>
              </p:cNvSpPr>
              <p:nvPr/>
            </p:nvSpPr>
            <p:spPr bwMode="auto">
              <a:xfrm>
                <a:off x="2797" y="672"/>
                <a:ext cx="172" cy="249"/>
              </a:xfrm>
              <a:custGeom>
                <a:avLst/>
                <a:gdLst>
                  <a:gd name="T0" fmla="*/ 84 w 172"/>
                  <a:gd name="T1" fmla="*/ 245 h 249"/>
                  <a:gd name="T2" fmla="*/ 84 w 172"/>
                  <a:gd name="T3" fmla="*/ 212 h 249"/>
                  <a:gd name="T4" fmla="*/ 21 w 172"/>
                  <a:gd name="T5" fmla="*/ 141 h 249"/>
                  <a:gd name="T6" fmla="*/ 20 w 172"/>
                  <a:gd name="T7" fmla="*/ 138 h 249"/>
                  <a:gd name="T8" fmla="*/ 20 w 172"/>
                  <a:gd name="T9" fmla="*/ 136 h 249"/>
                  <a:gd name="T10" fmla="*/ 21 w 172"/>
                  <a:gd name="T11" fmla="*/ 134 h 249"/>
                  <a:gd name="T12" fmla="*/ 22 w 172"/>
                  <a:gd name="T13" fmla="*/ 134 h 249"/>
                  <a:gd name="T14" fmla="*/ 24 w 172"/>
                  <a:gd name="T15" fmla="*/ 135 h 249"/>
                  <a:gd name="T16" fmla="*/ 26 w 172"/>
                  <a:gd name="T17" fmla="*/ 138 h 249"/>
                  <a:gd name="T18" fmla="*/ 84 w 172"/>
                  <a:gd name="T19" fmla="*/ 201 h 249"/>
                  <a:gd name="T20" fmla="*/ 84 w 172"/>
                  <a:gd name="T21" fmla="*/ 165 h 249"/>
                  <a:gd name="T22" fmla="*/ 0 w 172"/>
                  <a:gd name="T23" fmla="*/ 77 h 249"/>
                  <a:gd name="T24" fmla="*/ 0 w 172"/>
                  <a:gd name="T25" fmla="*/ 76 h 249"/>
                  <a:gd name="T26" fmla="*/ 0 w 172"/>
                  <a:gd name="T27" fmla="*/ 75 h 249"/>
                  <a:gd name="T28" fmla="*/ 1 w 172"/>
                  <a:gd name="T29" fmla="*/ 74 h 249"/>
                  <a:gd name="T30" fmla="*/ 2 w 172"/>
                  <a:gd name="T31" fmla="*/ 73 h 249"/>
                  <a:gd name="T32" fmla="*/ 4 w 172"/>
                  <a:gd name="T33" fmla="*/ 73 h 249"/>
                  <a:gd name="T34" fmla="*/ 6 w 172"/>
                  <a:gd name="T35" fmla="*/ 74 h 249"/>
                  <a:gd name="T36" fmla="*/ 83 w 172"/>
                  <a:gd name="T37" fmla="*/ 154 h 249"/>
                  <a:gd name="T38" fmla="*/ 83 w 172"/>
                  <a:gd name="T39" fmla="*/ 57 h 249"/>
                  <a:gd name="T40" fmla="*/ 83 w 172"/>
                  <a:gd name="T41" fmla="*/ 4 h 249"/>
                  <a:gd name="T42" fmla="*/ 83 w 172"/>
                  <a:gd name="T43" fmla="*/ 1 h 249"/>
                  <a:gd name="T44" fmla="*/ 85 w 172"/>
                  <a:gd name="T45" fmla="*/ 0 h 249"/>
                  <a:gd name="T46" fmla="*/ 87 w 172"/>
                  <a:gd name="T47" fmla="*/ 0 h 249"/>
                  <a:gd name="T48" fmla="*/ 89 w 172"/>
                  <a:gd name="T49" fmla="*/ 0 h 249"/>
                  <a:gd name="T50" fmla="*/ 91 w 172"/>
                  <a:gd name="T51" fmla="*/ 0 h 249"/>
                  <a:gd name="T52" fmla="*/ 91 w 172"/>
                  <a:gd name="T53" fmla="*/ 1 h 249"/>
                  <a:gd name="T54" fmla="*/ 93 w 172"/>
                  <a:gd name="T55" fmla="*/ 3 h 249"/>
                  <a:gd name="T56" fmla="*/ 92 w 172"/>
                  <a:gd name="T57" fmla="*/ 129 h 249"/>
                  <a:gd name="T58" fmla="*/ 105 w 172"/>
                  <a:gd name="T59" fmla="*/ 88 h 249"/>
                  <a:gd name="T60" fmla="*/ 106 w 172"/>
                  <a:gd name="T61" fmla="*/ 86 h 249"/>
                  <a:gd name="T62" fmla="*/ 108 w 172"/>
                  <a:gd name="T63" fmla="*/ 85 h 249"/>
                  <a:gd name="T64" fmla="*/ 110 w 172"/>
                  <a:gd name="T65" fmla="*/ 85 h 249"/>
                  <a:gd name="T66" fmla="*/ 111 w 172"/>
                  <a:gd name="T67" fmla="*/ 85 h 249"/>
                  <a:gd name="T68" fmla="*/ 112 w 172"/>
                  <a:gd name="T69" fmla="*/ 86 h 249"/>
                  <a:gd name="T70" fmla="*/ 112 w 172"/>
                  <a:gd name="T71" fmla="*/ 89 h 249"/>
                  <a:gd name="T72" fmla="*/ 93 w 172"/>
                  <a:gd name="T73" fmla="*/ 162 h 249"/>
                  <a:gd name="T74" fmla="*/ 164 w 172"/>
                  <a:gd name="T75" fmla="*/ 77 h 249"/>
                  <a:gd name="T76" fmla="*/ 166 w 172"/>
                  <a:gd name="T77" fmla="*/ 77 h 249"/>
                  <a:gd name="T78" fmla="*/ 168 w 172"/>
                  <a:gd name="T79" fmla="*/ 77 h 249"/>
                  <a:gd name="T80" fmla="*/ 169 w 172"/>
                  <a:gd name="T81" fmla="*/ 78 h 249"/>
                  <a:gd name="T82" fmla="*/ 170 w 172"/>
                  <a:gd name="T83" fmla="*/ 79 h 249"/>
                  <a:gd name="T84" fmla="*/ 171 w 172"/>
                  <a:gd name="T85" fmla="*/ 81 h 249"/>
                  <a:gd name="T86" fmla="*/ 171 w 172"/>
                  <a:gd name="T87" fmla="*/ 82 h 249"/>
                  <a:gd name="T88" fmla="*/ 96 w 172"/>
                  <a:gd name="T89" fmla="*/ 170 h 249"/>
                  <a:gd name="T90" fmla="*/ 96 w 172"/>
                  <a:gd name="T91" fmla="*/ 173 h 249"/>
                  <a:gd name="T92" fmla="*/ 95 w 172"/>
                  <a:gd name="T93" fmla="*/ 179 h 249"/>
                  <a:gd name="T94" fmla="*/ 94 w 172"/>
                  <a:gd name="T95" fmla="*/ 189 h 249"/>
                  <a:gd name="T96" fmla="*/ 149 w 172"/>
                  <a:gd name="T97" fmla="*/ 140 h 249"/>
                  <a:gd name="T98" fmla="*/ 151 w 172"/>
                  <a:gd name="T99" fmla="*/ 139 h 249"/>
                  <a:gd name="T100" fmla="*/ 153 w 172"/>
                  <a:gd name="T101" fmla="*/ 140 h 249"/>
                  <a:gd name="T102" fmla="*/ 154 w 172"/>
                  <a:gd name="T103" fmla="*/ 141 h 249"/>
                  <a:gd name="T104" fmla="*/ 155 w 172"/>
                  <a:gd name="T105" fmla="*/ 142 h 249"/>
                  <a:gd name="T106" fmla="*/ 155 w 172"/>
                  <a:gd name="T107" fmla="*/ 145 h 249"/>
                  <a:gd name="T108" fmla="*/ 154 w 172"/>
                  <a:gd name="T109" fmla="*/ 146 h 249"/>
                  <a:gd name="T110" fmla="*/ 98 w 172"/>
                  <a:gd name="T111" fmla="*/ 196 h 249"/>
                  <a:gd name="T112" fmla="*/ 94 w 172"/>
                  <a:gd name="T113" fmla="*/ 248 h 249"/>
                  <a:gd name="T114" fmla="*/ 84 w 172"/>
                  <a:gd name="T115" fmla="*/ 245 h 24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2"/>
                  <a:gd name="T175" fmla="*/ 0 h 249"/>
                  <a:gd name="T176" fmla="*/ 172 w 172"/>
                  <a:gd name="T177" fmla="*/ 249 h 24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2" h="249">
                    <a:moveTo>
                      <a:pt x="84" y="245"/>
                    </a:moveTo>
                    <a:lnTo>
                      <a:pt x="84" y="212"/>
                    </a:lnTo>
                    <a:lnTo>
                      <a:pt x="21" y="141"/>
                    </a:lnTo>
                    <a:lnTo>
                      <a:pt x="20" y="138"/>
                    </a:lnTo>
                    <a:lnTo>
                      <a:pt x="20" y="136"/>
                    </a:lnTo>
                    <a:lnTo>
                      <a:pt x="21" y="134"/>
                    </a:lnTo>
                    <a:lnTo>
                      <a:pt x="22" y="134"/>
                    </a:lnTo>
                    <a:lnTo>
                      <a:pt x="24" y="135"/>
                    </a:lnTo>
                    <a:lnTo>
                      <a:pt x="26" y="138"/>
                    </a:lnTo>
                    <a:lnTo>
                      <a:pt x="84" y="201"/>
                    </a:lnTo>
                    <a:lnTo>
                      <a:pt x="84" y="165"/>
                    </a:lnTo>
                    <a:lnTo>
                      <a:pt x="0" y="77"/>
                    </a:lnTo>
                    <a:lnTo>
                      <a:pt x="0" y="76"/>
                    </a:lnTo>
                    <a:lnTo>
                      <a:pt x="0" y="75"/>
                    </a:lnTo>
                    <a:lnTo>
                      <a:pt x="1" y="74"/>
                    </a:lnTo>
                    <a:lnTo>
                      <a:pt x="2" y="73"/>
                    </a:lnTo>
                    <a:lnTo>
                      <a:pt x="4" y="73"/>
                    </a:lnTo>
                    <a:lnTo>
                      <a:pt x="6" y="74"/>
                    </a:lnTo>
                    <a:lnTo>
                      <a:pt x="83" y="154"/>
                    </a:lnTo>
                    <a:lnTo>
                      <a:pt x="83" y="57"/>
                    </a:lnTo>
                    <a:lnTo>
                      <a:pt x="83" y="4"/>
                    </a:lnTo>
                    <a:lnTo>
                      <a:pt x="83" y="1"/>
                    </a:lnTo>
                    <a:lnTo>
                      <a:pt x="85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1" y="0"/>
                    </a:lnTo>
                    <a:lnTo>
                      <a:pt x="91" y="1"/>
                    </a:lnTo>
                    <a:lnTo>
                      <a:pt x="93" y="3"/>
                    </a:lnTo>
                    <a:lnTo>
                      <a:pt x="92" y="129"/>
                    </a:lnTo>
                    <a:lnTo>
                      <a:pt x="105" y="88"/>
                    </a:lnTo>
                    <a:lnTo>
                      <a:pt x="106" y="86"/>
                    </a:lnTo>
                    <a:lnTo>
                      <a:pt x="108" y="85"/>
                    </a:lnTo>
                    <a:lnTo>
                      <a:pt x="110" y="85"/>
                    </a:lnTo>
                    <a:lnTo>
                      <a:pt x="111" y="85"/>
                    </a:lnTo>
                    <a:lnTo>
                      <a:pt x="112" y="86"/>
                    </a:lnTo>
                    <a:lnTo>
                      <a:pt x="112" y="89"/>
                    </a:lnTo>
                    <a:lnTo>
                      <a:pt x="93" y="162"/>
                    </a:lnTo>
                    <a:lnTo>
                      <a:pt x="164" y="77"/>
                    </a:lnTo>
                    <a:lnTo>
                      <a:pt x="166" y="77"/>
                    </a:lnTo>
                    <a:lnTo>
                      <a:pt x="168" y="77"/>
                    </a:lnTo>
                    <a:lnTo>
                      <a:pt x="169" y="78"/>
                    </a:lnTo>
                    <a:lnTo>
                      <a:pt x="170" y="79"/>
                    </a:lnTo>
                    <a:lnTo>
                      <a:pt x="171" y="81"/>
                    </a:lnTo>
                    <a:lnTo>
                      <a:pt x="171" y="82"/>
                    </a:lnTo>
                    <a:lnTo>
                      <a:pt x="96" y="170"/>
                    </a:lnTo>
                    <a:lnTo>
                      <a:pt x="96" y="173"/>
                    </a:lnTo>
                    <a:lnTo>
                      <a:pt x="95" y="179"/>
                    </a:lnTo>
                    <a:lnTo>
                      <a:pt x="94" y="189"/>
                    </a:lnTo>
                    <a:lnTo>
                      <a:pt x="149" y="140"/>
                    </a:lnTo>
                    <a:lnTo>
                      <a:pt x="151" y="139"/>
                    </a:lnTo>
                    <a:lnTo>
                      <a:pt x="153" y="140"/>
                    </a:lnTo>
                    <a:lnTo>
                      <a:pt x="154" y="141"/>
                    </a:lnTo>
                    <a:lnTo>
                      <a:pt x="155" y="142"/>
                    </a:lnTo>
                    <a:lnTo>
                      <a:pt x="155" y="145"/>
                    </a:lnTo>
                    <a:lnTo>
                      <a:pt x="154" y="146"/>
                    </a:lnTo>
                    <a:lnTo>
                      <a:pt x="98" y="196"/>
                    </a:lnTo>
                    <a:lnTo>
                      <a:pt x="94" y="248"/>
                    </a:lnTo>
                    <a:lnTo>
                      <a:pt x="84" y="245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rgbClr val="99993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2" name="Freeform 767"/>
              <p:cNvSpPr>
                <a:spLocks/>
              </p:cNvSpPr>
              <p:nvPr/>
            </p:nvSpPr>
            <p:spPr bwMode="auto">
              <a:xfrm>
                <a:off x="2812" y="895"/>
                <a:ext cx="60" cy="20"/>
              </a:xfrm>
              <a:custGeom>
                <a:avLst/>
                <a:gdLst>
                  <a:gd name="T0" fmla="*/ 43 w 60"/>
                  <a:gd name="T1" fmla="*/ 7 h 20"/>
                  <a:gd name="T2" fmla="*/ 36 w 60"/>
                  <a:gd name="T3" fmla="*/ 4 h 20"/>
                  <a:gd name="T4" fmla="*/ 31 w 60"/>
                  <a:gd name="T5" fmla="*/ 2 h 20"/>
                  <a:gd name="T6" fmla="*/ 25 w 60"/>
                  <a:gd name="T7" fmla="*/ 1 h 20"/>
                  <a:gd name="T8" fmla="*/ 19 w 60"/>
                  <a:gd name="T9" fmla="*/ 0 h 20"/>
                  <a:gd name="T10" fmla="*/ 11 w 60"/>
                  <a:gd name="T11" fmla="*/ 1 h 20"/>
                  <a:gd name="T12" fmla="*/ 5 w 60"/>
                  <a:gd name="T13" fmla="*/ 3 h 20"/>
                  <a:gd name="T14" fmla="*/ 0 w 60"/>
                  <a:gd name="T15" fmla="*/ 6 h 20"/>
                  <a:gd name="T16" fmla="*/ 17 w 60"/>
                  <a:gd name="T17" fmla="*/ 4 h 20"/>
                  <a:gd name="T18" fmla="*/ 26 w 60"/>
                  <a:gd name="T19" fmla="*/ 5 h 20"/>
                  <a:gd name="T20" fmla="*/ 34 w 60"/>
                  <a:gd name="T21" fmla="*/ 6 h 20"/>
                  <a:gd name="T22" fmla="*/ 39 w 60"/>
                  <a:gd name="T23" fmla="*/ 8 h 20"/>
                  <a:gd name="T24" fmla="*/ 47 w 60"/>
                  <a:gd name="T25" fmla="*/ 12 h 20"/>
                  <a:gd name="T26" fmla="*/ 59 w 60"/>
                  <a:gd name="T27" fmla="*/ 19 h 20"/>
                  <a:gd name="T28" fmla="*/ 43 w 60"/>
                  <a:gd name="T29" fmla="*/ 7 h 2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60"/>
                  <a:gd name="T46" fmla="*/ 0 h 20"/>
                  <a:gd name="T47" fmla="*/ 60 w 60"/>
                  <a:gd name="T48" fmla="*/ 20 h 2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60" h="20">
                    <a:moveTo>
                      <a:pt x="43" y="7"/>
                    </a:moveTo>
                    <a:lnTo>
                      <a:pt x="36" y="4"/>
                    </a:lnTo>
                    <a:lnTo>
                      <a:pt x="31" y="2"/>
                    </a:lnTo>
                    <a:lnTo>
                      <a:pt x="25" y="1"/>
                    </a:lnTo>
                    <a:lnTo>
                      <a:pt x="19" y="0"/>
                    </a:lnTo>
                    <a:lnTo>
                      <a:pt x="11" y="1"/>
                    </a:lnTo>
                    <a:lnTo>
                      <a:pt x="5" y="3"/>
                    </a:lnTo>
                    <a:lnTo>
                      <a:pt x="0" y="6"/>
                    </a:lnTo>
                    <a:lnTo>
                      <a:pt x="17" y="4"/>
                    </a:lnTo>
                    <a:lnTo>
                      <a:pt x="26" y="5"/>
                    </a:lnTo>
                    <a:lnTo>
                      <a:pt x="34" y="6"/>
                    </a:lnTo>
                    <a:lnTo>
                      <a:pt x="39" y="8"/>
                    </a:lnTo>
                    <a:lnTo>
                      <a:pt x="47" y="12"/>
                    </a:lnTo>
                    <a:lnTo>
                      <a:pt x="59" y="19"/>
                    </a:lnTo>
                    <a:lnTo>
                      <a:pt x="43" y="7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3" name="Freeform 768"/>
              <p:cNvSpPr>
                <a:spLocks/>
              </p:cNvSpPr>
              <p:nvPr/>
            </p:nvSpPr>
            <p:spPr bwMode="auto">
              <a:xfrm>
                <a:off x="2788" y="1028"/>
                <a:ext cx="96" cy="173"/>
              </a:xfrm>
              <a:custGeom>
                <a:avLst/>
                <a:gdLst>
                  <a:gd name="T0" fmla="*/ 0 w 96"/>
                  <a:gd name="T1" fmla="*/ 0 h 173"/>
                  <a:gd name="T2" fmla="*/ 21 w 96"/>
                  <a:gd name="T3" fmla="*/ 14 h 173"/>
                  <a:gd name="T4" fmla="*/ 29 w 96"/>
                  <a:gd name="T5" fmla="*/ 20 h 173"/>
                  <a:gd name="T6" fmla="*/ 36 w 96"/>
                  <a:gd name="T7" fmla="*/ 26 h 173"/>
                  <a:gd name="T8" fmla="*/ 44 w 96"/>
                  <a:gd name="T9" fmla="*/ 33 h 173"/>
                  <a:gd name="T10" fmla="*/ 52 w 96"/>
                  <a:gd name="T11" fmla="*/ 42 h 173"/>
                  <a:gd name="T12" fmla="*/ 58 w 96"/>
                  <a:gd name="T13" fmla="*/ 50 h 173"/>
                  <a:gd name="T14" fmla="*/ 63 w 96"/>
                  <a:gd name="T15" fmla="*/ 58 h 173"/>
                  <a:gd name="T16" fmla="*/ 70 w 96"/>
                  <a:gd name="T17" fmla="*/ 69 h 173"/>
                  <a:gd name="T18" fmla="*/ 74 w 96"/>
                  <a:gd name="T19" fmla="*/ 77 h 173"/>
                  <a:gd name="T20" fmla="*/ 78 w 96"/>
                  <a:gd name="T21" fmla="*/ 89 h 173"/>
                  <a:gd name="T22" fmla="*/ 80 w 96"/>
                  <a:gd name="T23" fmla="*/ 97 h 173"/>
                  <a:gd name="T24" fmla="*/ 82 w 96"/>
                  <a:gd name="T25" fmla="*/ 102 h 173"/>
                  <a:gd name="T26" fmla="*/ 85 w 96"/>
                  <a:gd name="T27" fmla="*/ 105 h 173"/>
                  <a:gd name="T28" fmla="*/ 90 w 96"/>
                  <a:gd name="T29" fmla="*/ 113 h 173"/>
                  <a:gd name="T30" fmla="*/ 95 w 96"/>
                  <a:gd name="T31" fmla="*/ 119 h 173"/>
                  <a:gd name="T32" fmla="*/ 95 w 96"/>
                  <a:gd name="T33" fmla="*/ 172 h 173"/>
                  <a:gd name="T34" fmla="*/ 78 w 96"/>
                  <a:gd name="T35" fmla="*/ 143 h 173"/>
                  <a:gd name="T36" fmla="*/ 73 w 96"/>
                  <a:gd name="T37" fmla="*/ 135 h 173"/>
                  <a:gd name="T38" fmla="*/ 70 w 96"/>
                  <a:gd name="T39" fmla="*/ 130 h 173"/>
                  <a:gd name="T40" fmla="*/ 65 w 96"/>
                  <a:gd name="T41" fmla="*/ 126 h 173"/>
                  <a:gd name="T42" fmla="*/ 58 w 96"/>
                  <a:gd name="T43" fmla="*/ 120 h 173"/>
                  <a:gd name="T44" fmla="*/ 54 w 96"/>
                  <a:gd name="T45" fmla="*/ 116 h 173"/>
                  <a:gd name="T46" fmla="*/ 49 w 96"/>
                  <a:gd name="T47" fmla="*/ 109 h 173"/>
                  <a:gd name="T48" fmla="*/ 45 w 96"/>
                  <a:gd name="T49" fmla="*/ 99 h 173"/>
                  <a:gd name="T50" fmla="*/ 40 w 96"/>
                  <a:gd name="T51" fmla="*/ 83 h 173"/>
                  <a:gd name="T52" fmla="*/ 37 w 96"/>
                  <a:gd name="T53" fmla="*/ 71 h 173"/>
                  <a:gd name="T54" fmla="*/ 34 w 96"/>
                  <a:gd name="T55" fmla="*/ 60 h 173"/>
                  <a:gd name="T56" fmla="*/ 31 w 96"/>
                  <a:gd name="T57" fmla="*/ 52 h 173"/>
                  <a:gd name="T58" fmla="*/ 29 w 96"/>
                  <a:gd name="T59" fmla="*/ 44 h 173"/>
                  <a:gd name="T60" fmla="*/ 25 w 96"/>
                  <a:gd name="T61" fmla="*/ 35 h 173"/>
                  <a:gd name="T62" fmla="*/ 19 w 96"/>
                  <a:gd name="T63" fmla="*/ 23 h 173"/>
                  <a:gd name="T64" fmla="*/ 18 w 96"/>
                  <a:gd name="T65" fmla="*/ 21 h 173"/>
                  <a:gd name="T66" fmla="*/ 11 w 96"/>
                  <a:gd name="T67" fmla="*/ 13 h 173"/>
                  <a:gd name="T68" fmla="*/ 4 w 96"/>
                  <a:gd name="T69" fmla="*/ 3 h 173"/>
                  <a:gd name="T70" fmla="*/ 0 w 96"/>
                  <a:gd name="T71" fmla="*/ 0 h 17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96"/>
                  <a:gd name="T109" fmla="*/ 0 h 173"/>
                  <a:gd name="T110" fmla="*/ 96 w 96"/>
                  <a:gd name="T111" fmla="*/ 173 h 17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96" h="173">
                    <a:moveTo>
                      <a:pt x="0" y="0"/>
                    </a:moveTo>
                    <a:lnTo>
                      <a:pt x="21" y="14"/>
                    </a:lnTo>
                    <a:lnTo>
                      <a:pt x="29" y="20"/>
                    </a:lnTo>
                    <a:lnTo>
                      <a:pt x="36" y="26"/>
                    </a:lnTo>
                    <a:lnTo>
                      <a:pt x="44" y="33"/>
                    </a:lnTo>
                    <a:lnTo>
                      <a:pt x="52" y="42"/>
                    </a:lnTo>
                    <a:lnTo>
                      <a:pt x="58" y="50"/>
                    </a:lnTo>
                    <a:lnTo>
                      <a:pt x="63" y="58"/>
                    </a:lnTo>
                    <a:lnTo>
                      <a:pt x="70" y="69"/>
                    </a:lnTo>
                    <a:lnTo>
                      <a:pt x="74" y="77"/>
                    </a:lnTo>
                    <a:lnTo>
                      <a:pt x="78" y="89"/>
                    </a:lnTo>
                    <a:lnTo>
                      <a:pt x="80" y="97"/>
                    </a:lnTo>
                    <a:lnTo>
                      <a:pt x="82" y="102"/>
                    </a:lnTo>
                    <a:lnTo>
                      <a:pt x="85" y="105"/>
                    </a:lnTo>
                    <a:lnTo>
                      <a:pt x="90" y="113"/>
                    </a:lnTo>
                    <a:lnTo>
                      <a:pt x="95" y="119"/>
                    </a:lnTo>
                    <a:lnTo>
                      <a:pt x="95" y="172"/>
                    </a:lnTo>
                    <a:lnTo>
                      <a:pt x="78" y="143"/>
                    </a:lnTo>
                    <a:lnTo>
                      <a:pt x="73" y="135"/>
                    </a:lnTo>
                    <a:lnTo>
                      <a:pt x="70" y="130"/>
                    </a:lnTo>
                    <a:lnTo>
                      <a:pt x="65" y="126"/>
                    </a:lnTo>
                    <a:lnTo>
                      <a:pt x="58" y="120"/>
                    </a:lnTo>
                    <a:lnTo>
                      <a:pt x="54" y="116"/>
                    </a:lnTo>
                    <a:lnTo>
                      <a:pt x="49" y="109"/>
                    </a:lnTo>
                    <a:lnTo>
                      <a:pt x="45" y="99"/>
                    </a:lnTo>
                    <a:lnTo>
                      <a:pt x="40" y="83"/>
                    </a:lnTo>
                    <a:lnTo>
                      <a:pt x="37" y="71"/>
                    </a:lnTo>
                    <a:lnTo>
                      <a:pt x="34" y="60"/>
                    </a:lnTo>
                    <a:lnTo>
                      <a:pt x="31" y="52"/>
                    </a:lnTo>
                    <a:lnTo>
                      <a:pt x="29" y="44"/>
                    </a:lnTo>
                    <a:lnTo>
                      <a:pt x="25" y="35"/>
                    </a:lnTo>
                    <a:lnTo>
                      <a:pt x="19" y="23"/>
                    </a:lnTo>
                    <a:lnTo>
                      <a:pt x="18" y="21"/>
                    </a:lnTo>
                    <a:lnTo>
                      <a:pt x="11" y="13"/>
                    </a:lnTo>
                    <a:lnTo>
                      <a:pt x="4" y="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4" name="Freeform 769"/>
              <p:cNvSpPr>
                <a:spLocks/>
              </p:cNvSpPr>
              <p:nvPr/>
            </p:nvSpPr>
            <p:spPr bwMode="auto">
              <a:xfrm>
                <a:off x="2906" y="1329"/>
                <a:ext cx="143" cy="105"/>
              </a:xfrm>
              <a:custGeom>
                <a:avLst/>
                <a:gdLst>
                  <a:gd name="T0" fmla="*/ 56 w 143"/>
                  <a:gd name="T1" fmla="*/ 98 h 105"/>
                  <a:gd name="T2" fmla="*/ 68 w 143"/>
                  <a:gd name="T3" fmla="*/ 89 h 105"/>
                  <a:gd name="T4" fmla="*/ 76 w 143"/>
                  <a:gd name="T5" fmla="*/ 82 h 105"/>
                  <a:gd name="T6" fmla="*/ 84 w 143"/>
                  <a:gd name="T7" fmla="*/ 74 h 105"/>
                  <a:gd name="T8" fmla="*/ 93 w 143"/>
                  <a:gd name="T9" fmla="*/ 66 h 105"/>
                  <a:gd name="T10" fmla="*/ 100 w 143"/>
                  <a:gd name="T11" fmla="*/ 59 h 105"/>
                  <a:gd name="T12" fmla="*/ 109 w 143"/>
                  <a:gd name="T13" fmla="*/ 48 h 105"/>
                  <a:gd name="T14" fmla="*/ 118 w 143"/>
                  <a:gd name="T15" fmla="*/ 37 h 105"/>
                  <a:gd name="T16" fmla="*/ 123 w 143"/>
                  <a:gd name="T17" fmla="*/ 29 h 105"/>
                  <a:gd name="T18" fmla="*/ 125 w 143"/>
                  <a:gd name="T19" fmla="*/ 24 h 105"/>
                  <a:gd name="T20" fmla="*/ 126 w 143"/>
                  <a:gd name="T21" fmla="*/ 19 h 105"/>
                  <a:gd name="T22" fmla="*/ 128 w 143"/>
                  <a:gd name="T23" fmla="*/ 15 h 105"/>
                  <a:gd name="T24" fmla="*/ 130 w 143"/>
                  <a:gd name="T25" fmla="*/ 12 h 105"/>
                  <a:gd name="T26" fmla="*/ 132 w 143"/>
                  <a:gd name="T27" fmla="*/ 9 h 105"/>
                  <a:gd name="T28" fmla="*/ 135 w 143"/>
                  <a:gd name="T29" fmla="*/ 8 h 105"/>
                  <a:gd name="T30" fmla="*/ 142 w 143"/>
                  <a:gd name="T31" fmla="*/ 4 h 105"/>
                  <a:gd name="T32" fmla="*/ 130 w 143"/>
                  <a:gd name="T33" fmla="*/ 7 h 105"/>
                  <a:gd name="T34" fmla="*/ 128 w 143"/>
                  <a:gd name="T35" fmla="*/ 7 h 105"/>
                  <a:gd name="T36" fmla="*/ 127 w 143"/>
                  <a:gd name="T37" fmla="*/ 5 h 105"/>
                  <a:gd name="T38" fmla="*/ 127 w 143"/>
                  <a:gd name="T39" fmla="*/ 4 h 105"/>
                  <a:gd name="T40" fmla="*/ 126 w 143"/>
                  <a:gd name="T41" fmla="*/ 0 h 105"/>
                  <a:gd name="T42" fmla="*/ 124 w 143"/>
                  <a:gd name="T43" fmla="*/ 6 h 105"/>
                  <a:gd name="T44" fmla="*/ 121 w 143"/>
                  <a:gd name="T45" fmla="*/ 10 h 105"/>
                  <a:gd name="T46" fmla="*/ 119 w 143"/>
                  <a:gd name="T47" fmla="*/ 11 h 105"/>
                  <a:gd name="T48" fmla="*/ 115 w 143"/>
                  <a:gd name="T49" fmla="*/ 14 h 105"/>
                  <a:gd name="T50" fmla="*/ 110 w 143"/>
                  <a:gd name="T51" fmla="*/ 16 h 105"/>
                  <a:gd name="T52" fmla="*/ 102 w 143"/>
                  <a:gd name="T53" fmla="*/ 18 h 105"/>
                  <a:gd name="T54" fmla="*/ 85 w 143"/>
                  <a:gd name="T55" fmla="*/ 23 h 105"/>
                  <a:gd name="T56" fmla="*/ 74 w 143"/>
                  <a:gd name="T57" fmla="*/ 25 h 105"/>
                  <a:gd name="T58" fmla="*/ 65 w 143"/>
                  <a:gd name="T59" fmla="*/ 28 h 105"/>
                  <a:gd name="T60" fmla="*/ 59 w 143"/>
                  <a:gd name="T61" fmla="*/ 30 h 105"/>
                  <a:gd name="T62" fmla="*/ 50 w 143"/>
                  <a:gd name="T63" fmla="*/ 33 h 105"/>
                  <a:gd name="T64" fmla="*/ 43 w 143"/>
                  <a:gd name="T65" fmla="*/ 37 h 105"/>
                  <a:gd name="T66" fmla="*/ 36 w 143"/>
                  <a:gd name="T67" fmla="*/ 43 h 105"/>
                  <a:gd name="T68" fmla="*/ 29 w 143"/>
                  <a:gd name="T69" fmla="*/ 51 h 105"/>
                  <a:gd name="T70" fmla="*/ 23 w 143"/>
                  <a:gd name="T71" fmla="*/ 61 h 105"/>
                  <a:gd name="T72" fmla="*/ 16 w 143"/>
                  <a:gd name="T73" fmla="*/ 73 h 105"/>
                  <a:gd name="T74" fmla="*/ 11 w 143"/>
                  <a:gd name="T75" fmla="*/ 84 h 105"/>
                  <a:gd name="T76" fmla="*/ 5 w 143"/>
                  <a:gd name="T77" fmla="*/ 95 h 105"/>
                  <a:gd name="T78" fmla="*/ 0 w 143"/>
                  <a:gd name="T79" fmla="*/ 104 h 105"/>
                  <a:gd name="T80" fmla="*/ 56 w 143"/>
                  <a:gd name="T81" fmla="*/ 98 h 1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3"/>
                  <a:gd name="T124" fmla="*/ 0 h 105"/>
                  <a:gd name="T125" fmla="*/ 143 w 143"/>
                  <a:gd name="T126" fmla="*/ 105 h 10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3" h="105">
                    <a:moveTo>
                      <a:pt x="56" y="98"/>
                    </a:moveTo>
                    <a:lnTo>
                      <a:pt x="68" y="89"/>
                    </a:lnTo>
                    <a:lnTo>
                      <a:pt x="76" y="82"/>
                    </a:lnTo>
                    <a:lnTo>
                      <a:pt x="84" y="74"/>
                    </a:lnTo>
                    <a:lnTo>
                      <a:pt x="93" y="66"/>
                    </a:lnTo>
                    <a:lnTo>
                      <a:pt x="100" y="59"/>
                    </a:lnTo>
                    <a:lnTo>
                      <a:pt x="109" y="48"/>
                    </a:lnTo>
                    <a:lnTo>
                      <a:pt x="118" y="37"/>
                    </a:lnTo>
                    <a:lnTo>
                      <a:pt x="123" y="29"/>
                    </a:lnTo>
                    <a:lnTo>
                      <a:pt x="125" y="24"/>
                    </a:lnTo>
                    <a:lnTo>
                      <a:pt x="126" y="19"/>
                    </a:lnTo>
                    <a:lnTo>
                      <a:pt x="128" y="15"/>
                    </a:lnTo>
                    <a:lnTo>
                      <a:pt x="130" y="12"/>
                    </a:lnTo>
                    <a:lnTo>
                      <a:pt x="132" y="9"/>
                    </a:lnTo>
                    <a:lnTo>
                      <a:pt x="135" y="8"/>
                    </a:lnTo>
                    <a:lnTo>
                      <a:pt x="142" y="4"/>
                    </a:lnTo>
                    <a:lnTo>
                      <a:pt x="130" y="7"/>
                    </a:lnTo>
                    <a:lnTo>
                      <a:pt x="128" y="7"/>
                    </a:lnTo>
                    <a:lnTo>
                      <a:pt x="127" y="5"/>
                    </a:lnTo>
                    <a:lnTo>
                      <a:pt x="127" y="4"/>
                    </a:lnTo>
                    <a:lnTo>
                      <a:pt x="126" y="0"/>
                    </a:lnTo>
                    <a:lnTo>
                      <a:pt x="124" y="6"/>
                    </a:lnTo>
                    <a:lnTo>
                      <a:pt x="121" y="10"/>
                    </a:lnTo>
                    <a:lnTo>
                      <a:pt x="119" y="11"/>
                    </a:lnTo>
                    <a:lnTo>
                      <a:pt x="115" y="14"/>
                    </a:lnTo>
                    <a:lnTo>
                      <a:pt x="110" y="16"/>
                    </a:lnTo>
                    <a:lnTo>
                      <a:pt x="102" y="18"/>
                    </a:lnTo>
                    <a:lnTo>
                      <a:pt x="85" y="23"/>
                    </a:lnTo>
                    <a:lnTo>
                      <a:pt x="74" y="25"/>
                    </a:lnTo>
                    <a:lnTo>
                      <a:pt x="65" y="28"/>
                    </a:lnTo>
                    <a:lnTo>
                      <a:pt x="59" y="30"/>
                    </a:lnTo>
                    <a:lnTo>
                      <a:pt x="50" y="33"/>
                    </a:lnTo>
                    <a:lnTo>
                      <a:pt x="43" y="37"/>
                    </a:lnTo>
                    <a:lnTo>
                      <a:pt x="36" y="43"/>
                    </a:lnTo>
                    <a:lnTo>
                      <a:pt x="29" y="51"/>
                    </a:lnTo>
                    <a:lnTo>
                      <a:pt x="23" y="61"/>
                    </a:lnTo>
                    <a:lnTo>
                      <a:pt x="16" y="73"/>
                    </a:lnTo>
                    <a:lnTo>
                      <a:pt x="11" y="84"/>
                    </a:lnTo>
                    <a:lnTo>
                      <a:pt x="5" y="95"/>
                    </a:lnTo>
                    <a:lnTo>
                      <a:pt x="0" y="104"/>
                    </a:lnTo>
                    <a:lnTo>
                      <a:pt x="56" y="98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5" name="Freeform 770" descr="Large confetti"/>
              <p:cNvSpPr>
                <a:spLocks/>
              </p:cNvSpPr>
              <p:nvPr/>
            </p:nvSpPr>
            <p:spPr bwMode="auto">
              <a:xfrm>
                <a:off x="3004" y="1662"/>
                <a:ext cx="61" cy="33"/>
              </a:xfrm>
              <a:custGeom>
                <a:avLst/>
                <a:gdLst>
                  <a:gd name="T0" fmla="*/ 0 w 61"/>
                  <a:gd name="T1" fmla="*/ 14 h 33"/>
                  <a:gd name="T2" fmla="*/ 3 w 61"/>
                  <a:gd name="T3" fmla="*/ 11 h 33"/>
                  <a:gd name="T4" fmla="*/ 9 w 61"/>
                  <a:gd name="T5" fmla="*/ 5 h 33"/>
                  <a:gd name="T6" fmla="*/ 13 w 61"/>
                  <a:gd name="T7" fmla="*/ 2 h 33"/>
                  <a:gd name="T8" fmla="*/ 17 w 61"/>
                  <a:gd name="T9" fmla="*/ 0 h 33"/>
                  <a:gd name="T10" fmla="*/ 20 w 61"/>
                  <a:gd name="T11" fmla="*/ 0 h 33"/>
                  <a:gd name="T12" fmla="*/ 26 w 61"/>
                  <a:gd name="T13" fmla="*/ 9 h 33"/>
                  <a:gd name="T14" fmla="*/ 28 w 61"/>
                  <a:gd name="T15" fmla="*/ 13 h 33"/>
                  <a:gd name="T16" fmla="*/ 31 w 61"/>
                  <a:gd name="T17" fmla="*/ 15 h 33"/>
                  <a:gd name="T18" fmla="*/ 35 w 61"/>
                  <a:gd name="T19" fmla="*/ 18 h 33"/>
                  <a:gd name="T20" fmla="*/ 41 w 61"/>
                  <a:gd name="T21" fmla="*/ 21 h 33"/>
                  <a:gd name="T22" fmla="*/ 46 w 61"/>
                  <a:gd name="T23" fmla="*/ 23 h 33"/>
                  <a:gd name="T24" fmla="*/ 50 w 61"/>
                  <a:gd name="T25" fmla="*/ 24 h 33"/>
                  <a:gd name="T26" fmla="*/ 55 w 61"/>
                  <a:gd name="T27" fmla="*/ 25 h 33"/>
                  <a:gd name="T28" fmla="*/ 60 w 61"/>
                  <a:gd name="T29" fmla="*/ 26 h 33"/>
                  <a:gd name="T30" fmla="*/ 46 w 61"/>
                  <a:gd name="T31" fmla="*/ 31 h 33"/>
                  <a:gd name="T32" fmla="*/ 43 w 61"/>
                  <a:gd name="T33" fmla="*/ 32 h 33"/>
                  <a:gd name="T34" fmla="*/ 36 w 61"/>
                  <a:gd name="T35" fmla="*/ 32 h 33"/>
                  <a:gd name="T36" fmla="*/ 33 w 61"/>
                  <a:gd name="T37" fmla="*/ 32 h 33"/>
                  <a:gd name="T38" fmla="*/ 28 w 61"/>
                  <a:gd name="T39" fmla="*/ 30 h 33"/>
                  <a:gd name="T40" fmla="*/ 23 w 61"/>
                  <a:gd name="T41" fmla="*/ 29 h 33"/>
                  <a:gd name="T42" fmla="*/ 18 w 61"/>
                  <a:gd name="T43" fmla="*/ 27 h 33"/>
                  <a:gd name="T44" fmla="*/ 13 w 61"/>
                  <a:gd name="T45" fmla="*/ 25 h 33"/>
                  <a:gd name="T46" fmla="*/ 7 w 61"/>
                  <a:gd name="T47" fmla="*/ 21 h 33"/>
                  <a:gd name="T48" fmla="*/ 2 w 61"/>
                  <a:gd name="T49" fmla="*/ 17 h 33"/>
                  <a:gd name="T50" fmla="*/ 0 w 61"/>
                  <a:gd name="T51" fmla="*/ 14 h 3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1"/>
                  <a:gd name="T79" fmla="*/ 0 h 33"/>
                  <a:gd name="T80" fmla="*/ 61 w 61"/>
                  <a:gd name="T81" fmla="*/ 33 h 3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1" h="33">
                    <a:moveTo>
                      <a:pt x="0" y="14"/>
                    </a:moveTo>
                    <a:lnTo>
                      <a:pt x="3" y="11"/>
                    </a:lnTo>
                    <a:lnTo>
                      <a:pt x="9" y="5"/>
                    </a:lnTo>
                    <a:lnTo>
                      <a:pt x="13" y="2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6" y="9"/>
                    </a:lnTo>
                    <a:lnTo>
                      <a:pt x="28" y="13"/>
                    </a:lnTo>
                    <a:lnTo>
                      <a:pt x="31" y="15"/>
                    </a:lnTo>
                    <a:lnTo>
                      <a:pt x="35" y="18"/>
                    </a:lnTo>
                    <a:lnTo>
                      <a:pt x="41" y="21"/>
                    </a:lnTo>
                    <a:lnTo>
                      <a:pt x="46" y="23"/>
                    </a:lnTo>
                    <a:lnTo>
                      <a:pt x="50" y="24"/>
                    </a:lnTo>
                    <a:lnTo>
                      <a:pt x="55" y="25"/>
                    </a:lnTo>
                    <a:lnTo>
                      <a:pt x="60" y="26"/>
                    </a:lnTo>
                    <a:lnTo>
                      <a:pt x="46" y="31"/>
                    </a:lnTo>
                    <a:lnTo>
                      <a:pt x="43" y="32"/>
                    </a:lnTo>
                    <a:lnTo>
                      <a:pt x="36" y="32"/>
                    </a:lnTo>
                    <a:lnTo>
                      <a:pt x="33" y="32"/>
                    </a:lnTo>
                    <a:lnTo>
                      <a:pt x="28" y="30"/>
                    </a:lnTo>
                    <a:lnTo>
                      <a:pt x="23" y="29"/>
                    </a:lnTo>
                    <a:lnTo>
                      <a:pt x="18" y="27"/>
                    </a:lnTo>
                    <a:lnTo>
                      <a:pt x="13" y="25"/>
                    </a:lnTo>
                    <a:lnTo>
                      <a:pt x="7" y="21"/>
                    </a:lnTo>
                    <a:lnTo>
                      <a:pt x="2" y="17"/>
                    </a:lnTo>
                    <a:lnTo>
                      <a:pt x="0" y="14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6" name="Freeform 771" descr="Large confetti"/>
              <p:cNvSpPr>
                <a:spLocks/>
              </p:cNvSpPr>
              <p:nvPr/>
            </p:nvSpPr>
            <p:spPr bwMode="auto">
              <a:xfrm>
                <a:off x="2900" y="1655"/>
                <a:ext cx="126" cy="185"/>
              </a:xfrm>
              <a:custGeom>
                <a:avLst/>
                <a:gdLst>
                  <a:gd name="T0" fmla="*/ 0 w 126"/>
                  <a:gd name="T1" fmla="*/ 123 h 185"/>
                  <a:gd name="T2" fmla="*/ 5 w 126"/>
                  <a:gd name="T3" fmla="*/ 112 h 185"/>
                  <a:gd name="T4" fmla="*/ 8 w 126"/>
                  <a:gd name="T5" fmla="*/ 107 h 185"/>
                  <a:gd name="T6" fmla="*/ 11 w 126"/>
                  <a:gd name="T7" fmla="*/ 100 h 185"/>
                  <a:gd name="T8" fmla="*/ 14 w 126"/>
                  <a:gd name="T9" fmla="*/ 94 h 185"/>
                  <a:gd name="T10" fmla="*/ 16 w 126"/>
                  <a:gd name="T11" fmla="*/ 88 h 185"/>
                  <a:gd name="T12" fmla="*/ 20 w 126"/>
                  <a:gd name="T13" fmla="*/ 80 h 185"/>
                  <a:gd name="T14" fmla="*/ 23 w 126"/>
                  <a:gd name="T15" fmla="*/ 73 h 185"/>
                  <a:gd name="T16" fmla="*/ 28 w 126"/>
                  <a:gd name="T17" fmla="*/ 66 h 185"/>
                  <a:gd name="T18" fmla="*/ 32 w 126"/>
                  <a:gd name="T19" fmla="*/ 58 h 185"/>
                  <a:gd name="T20" fmla="*/ 37 w 126"/>
                  <a:gd name="T21" fmla="*/ 52 h 185"/>
                  <a:gd name="T22" fmla="*/ 42 w 126"/>
                  <a:gd name="T23" fmla="*/ 49 h 185"/>
                  <a:gd name="T24" fmla="*/ 45 w 126"/>
                  <a:gd name="T25" fmla="*/ 46 h 185"/>
                  <a:gd name="T26" fmla="*/ 50 w 126"/>
                  <a:gd name="T27" fmla="*/ 43 h 185"/>
                  <a:gd name="T28" fmla="*/ 56 w 126"/>
                  <a:gd name="T29" fmla="*/ 41 h 185"/>
                  <a:gd name="T30" fmla="*/ 62 w 126"/>
                  <a:gd name="T31" fmla="*/ 37 h 185"/>
                  <a:gd name="T32" fmla="*/ 66 w 126"/>
                  <a:gd name="T33" fmla="*/ 34 h 185"/>
                  <a:gd name="T34" fmla="*/ 71 w 126"/>
                  <a:gd name="T35" fmla="*/ 29 h 185"/>
                  <a:gd name="T36" fmla="*/ 76 w 126"/>
                  <a:gd name="T37" fmla="*/ 25 h 185"/>
                  <a:gd name="T38" fmla="*/ 81 w 126"/>
                  <a:gd name="T39" fmla="*/ 18 h 185"/>
                  <a:gd name="T40" fmla="*/ 86 w 126"/>
                  <a:gd name="T41" fmla="*/ 11 h 185"/>
                  <a:gd name="T42" fmla="*/ 90 w 126"/>
                  <a:gd name="T43" fmla="*/ 4 h 185"/>
                  <a:gd name="T44" fmla="*/ 91 w 126"/>
                  <a:gd name="T45" fmla="*/ 3 h 185"/>
                  <a:gd name="T46" fmla="*/ 95 w 126"/>
                  <a:gd name="T47" fmla="*/ 1 h 185"/>
                  <a:gd name="T48" fmla="*/ 99 w 126"/>
                  <a:gd name="T49" fmla="*/ 0 h 185"/>
                  <a:gd name="T50" fmla="*/ 106 w 126"/>
                  <a:gd name="T51" fmla="*/ 0 h 185"/>
                  <a:gd name="T52" fmla="*/ 112 w 126"/>
                  <a:gd name="T53" fmla="*/ 1 h 185"/>
                  <a:gd name="T54" fmla="*/ 117 w 126"/>
                  <a:gd name="T55" fmla="*/ 2 h 185"/>
                  <a:gd name="T56" fmla="*/ 121 w 126"/>
                  <a:gd name="T57" fmla="*/ 4 h 185"/>
                  <a:gd name="T58" fmla="*/ 125 w 126"/>
                  <a:gd name="T59" fmla="*/ 6 h 185"/>
                  <a:gd name="T60" fmla="*/ 122 w 126"/>
                  <a:gd name="T61" fmla="*/ 7 h 185"/>
                  <a:gd name="T62" fmla="*/ 117 w 126"/>
                  <a:gd name="T63" fmla="*/ 9 h 185"/>
                  <a:gd name="T64" fmla="*/ 115 w 126"/>
                  <a:gd name="T65" fmla="*/ 11 h 185"/>
                  <a:gd name="T66" fmla="*/ 112 w 126"/>
                  <a:gd name="T67" fmla="*/ 14 h 185"/>
                  <a:gd name="T68" fmla="*/ 109 w 126"/>
                  <a:gd name="T69" fmla="*/ 18 h 185"/>
                  <a:gd name="T70" fmla="*/ 106 w 126"/>
                  <a:gd name="T71" fmla="*/ 22 h 185"/>
                  <a:gd name="T72" fmla="*/ 97 w 126"/>
                  <a:gd name="T73" fmla="*/ 36 h 185"/>
                  <a:gd name="T74" fmla="*/ 93 w 126"/>
                  <a:gd name="T75" fmla="*/ 43 h 185"/>
                  <a:gd name="T76" fmla="*/ 86 w 126"/>
                  <a:gd name="T77" fmla="*/ 54 h 185"/>
                  <a:gd name="T78" fmla="*/ 83 w 126"/>
                  <a:gd name="T79" fmla="*/ 58 h 185"/>
                  <a:gd name="T80" fmla="*/ 81 w 126"/>
                  <a:gd name="T81" fmla="*/ 65 h 185"/>
                  <a:gd name="T82" fmla="*/ 79 w 126"/>
                  <a:gd name="T83" fmla="*/ 69 h 185"/>
                  <a:gd name="T84" fmla="*/ 77 w 126"/>
                  <a:gd name="T85" fmla="*/ 76 h 185"/>
                  <a:gd name="T86" fmla="*/ 76 w 126"/>
                  <a:gd name="T87" fmla="*/ 83 h 185"/>
                  <a:gd name="T88" fmla="*/ 75 w 126"/>
                  <a:gd name="T89" fmla="*/ 90 h 185"/>
                  <a:gd name="T90" fmla="*/ 73 w 126"/>
                  <a:gd name="T91" fmla="*/ 97 h 185"/>
                  <a:gd name="T92" fmla="*/ 71 w 126"/>
                  <a:gd name="T93" fmla="*/ 104 h 185"/>
                  <a:gd name="T94" fmla="*/ 68 w 126"/>
                  <a:gd name="T95" fmla="*/ 111 h 185"/>
                  <a:gd name="T96" fmla="*/ 65 w 126"/>
                  <a:gd name="T97" fmla="*/ 116 h 185"/>
                  <a:gd name="T98" fmla="*/ 61 w 126"/>
                  <a:gd name="T99" fmla="*/ 122 h 185"/>
                  <a:gd name="T100" fmla="*/ 53 w 126"/>
                  <a:gd name="T101" fmla="*/ 130 h 185"/>
                  <a:gd name="T102" fmla="*/ 47 w 126"/>
                  <a:gd name="T103" fmla="*/ 138 h 185"/>
                  <a:gd name="T104" fmla="*/ 42 w 126"/>
                  <a:gd name="T105" fmla="*/ 144 h 185"/>
                  <a:gd name="T106" fmla="*/ 38 w 126"/>
                  <a:gd name="T107" fmla="*/ 150 h 185"/>
                  <a:gd name="T108" fmla="*/ 33 w 126"/>
                  <a:gd name="T109" fmla="*/ 160 h 185"/>
                  <a:gd name="T110" fmla="*/ 30 w 126"/>
                  <a:gd name="T111" fmla="*/ 167 h 185"/>
                  <a:gd name="T112" fmla="*/ 26 w 126"/>
                  <a:gd name="T113" fmla="*/ 174 h 185"/>
                  <a:gd name="T114" fmla="*/ 25 w 126"/>
                  <a:gd name="T115" fmla="*/ 177 h 185"/>
                  <a:gd name="T116" fmla="*/ 0 w 126"/>
                  <a:gd name="T117" fmla="*/ 184 h 185"/>
                  <a:gd name="T118" fmla="*/ 0 w 126"/>
                  <a:gd name="T119" fmla="*/ 123 h 18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6"/>
                  <a:gd name="T181" fmla="*/ 0 h 185"/>
                  <a:gd name="T182" fmla="*/ 126 w 126"/>
                  <a:gd name="T183" fmla="*/ 185 h 18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6" h="185">
                    <a:moveTo>
                      <a:pt x="0" y="123"/>
                    </a:moveTo>
                    <a:lnTo>
                      <a:pt x="5" y="112"/>
                    </a:lnTo>
                    <a:lnTo>
                      <a:pt x="8" y="107"/>
                    </a:lnTo>
                    <a:lnTo>
                      <a:pt x="11" y="100"/>
                    </a:lnTo>
                    <a:lnTo>
                      <a:pt x="14" y="94"/>
                    </a:lnTo>
                    <a:lnTo>
                      <a:pt x="16" y="88"/>
                    </a:lnTo>
                    <a:lnTo>
                      <a:pt x="20" y="80"/>
                    </a:lnTo>
                    <a:lnTo>
                      <a:pt x="23" y="73"/>
                    </a:lnTo>
                    <a:lnTo>
                      <a:pt x="28" y="66"/>
                    </a:lnTo>
                    <a:lnTo>
                      <a:pt x="32" y="58"/>
                    </a:lnTo>
                    <a:lnTo>
                      <a:pt x="37" y="52"/>
                    </a:lnTo>
                    <a:lnTo>
                      <a:pt x="42" y="49"/>
                    </a:lnTo>
                    <a:lnTo>
                      <a:pt x="45" y="46"/>
                    </a:lnTo>
                    <a:lnTo>
                      <a:pt x="50" y="43"/>
                    </a:lnTo>
                    <a:lnTo>
                      <a:pt x="56" y="41"/>
                    </a:lnTo>
                    <a:lnTo>
                      <a:pt x="62" y="37"/>
                    </a:lnTo>
                    <a:lnTo>
                      <a:pt x="66" y="34"/>
                    </a:lnTo>
                    <a:lnTo>
                      <a:pt x="71" y="29"/>
                    </a:lnTo>
                    <a:lnTo>
                      <a:pt x="76" y="25"/>
                    </a:lnTo>
                    <a:lnTo>
                      <a:pt x="81" y="18"/>
                    </a:lnTo>
                    <a:lnTo>
                      <a:pt x="86" y="11"/>
                    </a:lnTo>
                    <a:lnTo>
                      <a:pt x="90" y="4"/>
                    </a:lnTo>
                    <a:lnTo>
                      <a:pt x="91" y="3"/>
                    </a:lnTo>
                    <a:lnTo>
                      <a:pt x="95" y="1"/>
                    </a:lnTo>
                    <a:lnTo>
                      <a:pt x="99" y="0"/>
                    </a:lnTo>
                    <a:lnTo>
                      <a:pt x="106" y="0"/>
                    </a:lnTo>
                    <a:lnTo>
                      <a:pt x="112" y="1"/>
                    </a:lnTo>
                    <a:lnTo>
                      <a:pt x="117" y="2"/>
                    </a:lnTo>
                    <a:lnTo>
                      <a:pt x="121" y="4"/>
                    </a:lnTo>
                    <a:lnTo>
                      <a:pt x="125" y="6"/>
                    </a:lnTo>
                    <a:lnTo>
                      <a:pt x="122" y="7"/>
                    </a:lnTo>
                    <a:lnTo>
                      <a:pt x="117" y="9"/>
                    </a:lnTo>
                    <a:lnTo>
                      <a:pt x="115" y="11"/>
                    </a:lnTo>
                    <a:lnTo>
                      <a:pt x="112" y="14"/>
                    </a:lnTo>
                    <a:lnTo>
                      <a:pt x="109" y="18"/>
                    </a:lnTo>
                    <a:lnTo>
                      <a:pt x="106" y="22"/>
                    </a:lnTo>
                    <a:lnTo>
                      <a:pt x="97" y="36"/>
                    </a:lnTo>
                    <a:lnTo>
                      <a:pt x="93" y="43"/>
                    </a:lnTo>
                    <a:lnTo>
                      <a:pt x="86" y="54"/>
                    </a:lnTo>
                    <a:lnTo>
                      <a:pt x="83" y="58"/>
                    </a:lnTo>
                    <a:lnTo>
                      <a:pt x="81" y="65"/>
                    </a:lnTo>
                    <a:lnTo>
                      <a:pt x="79" y="69"/>
                    </a:lnTo>
                    <a:lnTo>
                      <a:pt x="77" y="76"/>
                    </a:lnTo>
                    <a:lnTo>
                      <a:pt x="76" y="83"/>
                    </a:lnTo>
                    <a:lnTo>
                      <a:pt x="75" y="90"/>
                    </a:lnTo>
                    <a:lnTo>
                      <a:pt x="73" y="97"/>
                    </a:lnTo>
                    <a:lnTo>
                      <a:pt x="71" y="104"/>
                    </a:lnTo>
                    <a:lnTo>
                      <a:pt x="68" y="111"/>
                    </a:lnTo>
                    <a:lnTo>
                      <a:pt x="65" y="116"/>
                    </a:lnTo>
                    <a:lnTo>
                      <a:pt x="61" y="122"/>
                    </a:lnTo>
                    <a:lnTo>
                      <a:pt x="53" y="130"/>
                    </a:lnTo>
                    <a:lnTo>
                      <a:pt x="47" y="138"/>
                    </a:lnTo>
                    <a:lnTo>
                      <a:pt x="42" y="144"/>
                    </a:lnTo>
                    <a:lnTo>
                      <a:pt x="38" y="150"/>
                    </a:lnTo>
                    <a:lnTo>
                      <a:pt x="33" y="160"/>
                    </a:lnTo>
                    <a:lnTo>
                      <a:pt x="30" y="167"/>
                    </a:lnTo>
                    <a:lnTo>
                      <a:pt x="26" y="174"/>
                    </a:lnTo>
                    <a:lnTo>
                      <a:pt x="25" y="177"/>
                    </a:lnTo>
                    <a:lnTo>
                      <a:pt x="0" y="184"/>
                    </a:lnTo>
                    <a:lnTo>
                      <a:pt x="0" y="123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7" name="Freeform 772" descr="Large confetti"/>
              <p:cNvSpPr>
                <a:spLocks/>
              </p:cNvSpPr>
              <p:nvPr/>
            </p:nvSpPr>
            <p:spPr bwMode="auto">
              <a:xfrm>
                <a:off x="2634" y="1843"/>
                <a:ext cx="242" cy="136"/>
              </a:xfrm>
              <a:custGeom>
                <a:avLst/>
                <a:gdLst>
                  <a:gd name="T0" fmla="*/ 221 w 242"/>
                  <a:gd name="T1" fmla="*/ 109 h 136"/>
                  <a:gd name="T2" fmla="*/ 209 w 242"/>
                  <a:gd name="T3" fmla="*/ 100 h 136"/>
                  <a:gd name="T4" fmla="*/ 198 w 242"/>
                  <a:gd name="T5" fmla="*/ 92 h 136"/>
                  <a:gd name="T6" fmla="*/ 183 w 242"/>
                  <a:gd name="T7" fmla="*/ 80 h 136"/>
                  <a:gd name="T8" fmla="*/ 162 w 242"/>
                  <a:gd name="T9" fmla="*/ 61 h 136"/>
                  <a:gd name="T10" fmla="*/ 153 w 242"/>
                  <a:gd name="T11" fmla="*/ 52 h 136"/>
                  <a:gd name="T12" fmla="*/ 125 w 242"/>
                  <a:gd name="T13" fmla="*/ 28 h 136"/>
                  <a:gd name="T14" fmla="*/ 115 w 242"/>
                  <a:gd name="T15" fmla="*/ 20 h 136"/>
                  <a:gd name="T16" fmla="*/ 108 w 242"/>
                  <a:gd name="T17" fmla="*/ 15 h 136"/>
                  <a:gd name="T18" fmla="*/ 105 w 242"/>
                  <a:gd name="T19" fmla="*/ 12 h 136"/>
                  <a:gd name="T20" fmla="*/ 99 w 242"/>
                  <a:gd name="T21" fmla="*/ 9 h 136"/>
                  <a:gd name="T22" fmla="*/ 87 w 242"/>
                  <a:gd name="T23" fmla="*/ 7 h 136"/>
                  <a:gd name="T24" fmla="*/ 71 w 242"/>
                  <a:gd name="T25" fmla="*/ 3 h 136"/>
                  <a:gd name="T26" fmla="*/ 54 w 242"/>
                  <a:gd name="T27" fmla="*/ 1 h 136"/>
                  <a:gd name="T28" fmla="*/ 34 w 242"/>
                  <a:gd name="T29" fmla="*/ 1 h 136"/>
                  <a:gd name="T30" fmla="*/ 23 w 242"/>
                  <a:gd name="T31" fmla="*/ 0 h 136"/>
                  <a:gd name="T32" fmla="*/ 18 w 242"/>
                  <a:gd name="T33" fmla="*/ 0 h 136"/>
                  <a:gd name="T34" fmla="*/ 15 w 242"/>
                  <a:gd name="T35" fmla="*/ 0 h 136"/>
                  <a:gd name="T36" fmla="*/ 2 w 242"/>
                  <a:gd name="T37" fmla="*/ 11 h 136"/>
                  <a:gd name="T38" fmla="*/ 0 w 242"/>
                  <a:gd name="T39" fmla="*/ 22 h 136"/>
                  <a:gd name="T40" fmla="*/ 1 w 242"/>
                  <a:gd name="T41" fmla="*/ 44 h 136"/>
                  <a:gd name="T42" fmla="*/ 59 w 242"/>
                  <a:gd name="T43" fmla="*/ 80 h 136"/>
                  <a:gd name="T44" fmla="*/ 74 w 242"/>
                  <a:gd name="T45" fmla="*/ 89 h 136"/>
                  <a:gd name="T46" fmla="*/ 85 w 242"/>
                  <a:gd name="T47" fmla="*/ 94 h 136"/>
                  <a:gd name="T48" fmla="*/ 97 w 242"/>
                  <a:gd name="T49" fmla="*/ 101 h 136"/>
                  <a:gd name="T50" fmla="*/ 107 w 242"/>
                  <a:gd name="T51" fmla="*/ 105 h 136"/>
                  <a:gd name="T52" fmla="*/ 118 w 242"/>
                  <a:gd name="T53" fmla="*/ 110 h 136"/>
                  <a:gd name="T54" fmla="*/ 140 w 242"/>
                  <a:gd name="T55" fmla="*/ 118 h 136"/>
                  <a:gd name="T56" fmla="*/ 167 w 242"/>
                  <a:gd name="T57" fmla="*/ 127 h 136"/>
                  <a:gd name="T58" fmla="*/ 174 w 242"/>
                  <a:gd name="T59" fmla="*/ 130 h 136"/>
                  <a:gd name="T60" fmla="*/ 188 w 242"/>
                  <a:gd name="T61" fmla="*/ 131 h 136"/>
                  <a:gd name="T62" fmla="*/ 208 w 242"/>
                  <a:gd name="T63" fmla="*/ 134 h 136"/>
                  <a:gd name="T64" fmla="*/ 216 w 242"/>
                  <a:gd name="T65" fmla="*/ 135 h 136"/>
                  <a:gd name="T66" fmla="*/ 222 w 242"/>
                  <a:gd name="T67" fmla="*/ 134 h 136"/>
                  <a:gd name="T68" fmla="*/ 230 w 242"/>
                  <a:gd name="T69" fmla="*/ 133 h 136"/>
                  <a:gd name="T70" fmla="*/ 236 w 242"/>
                  <a:gd name="T71" fmla="*/ 133 h 136"/>
                  <a:gd name="T72" fmla="*/ 241 w 242"/>
                  <a:gd name="T73" fmla="*/ 131 h 136"/>
                  <a:gd name="T74" fmla="*/ 230 w 242"/>
                  <a:gd name="T75" fmla="*/ 111 h 136"/>
                  <a:gd name="T76" fmla="*/ 225 w 242"/>
                  <a:gd name="T77" fmla="*/ 109 h 136"/>
                  <a:gd name="T78" fmla="*/ 221 w 242"/>
                  <a:gd name="T79" fmla="*/ 109 h 1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2"/>
                  <a:gd name="T121" fmla="*/ 0 h 136"/>
                  <a:gd name="T122" fmla="*/ 242 w 242"/>
                  <a:gd name="T123" fmla="*/ 136 h 1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2" h="136">
                    <a:moveTo>
                      <a:pt x="221" y="109"/>
                    </a:moveTo>
                    <a:lnTo>
                      <a:pt x="209" y="100"/>
                    </a:lnTo>
                    <a:lnTo>
                      <a:pt x="198" y="92"/>
                    </a:lnTo>
                    <a:lnTo>
                      <a:pt x="183" y="80"/>
                    </a:lnTo>
                    <a:lnTo>
                      <a:pt x="162" y="61"/>
                    </a:lnTo>
                    <a:lnTo>
                      <a:pt x="153" y="52"/>
                    </a:lnTo>
                    <a:lnTo>
                      <a:pt x="125" y="28"/>
                    </a:lnTo>
                    <a:lnTo>
                      <a:pt x="115" y="20"/>
                    </a:lnTo>
                    <a:lnTo>
                      <a:pt x="108" y="15"/>
                    </a:lnTo>
                    <a:lnTo>
                      <a:pt x="105" y="12"/>
                    </a:lnTo>
                    <a:lnTo>
                      <a:pt x="99" y="9"/>
                    </a:lnTo>
                    <a:lnTo>
                      <a:pt x="87" y="7"/>
                    </a:lnTo>
                    <a:lnTo>
                      <a:pt x="71" y="3"/>
                    </a:lnTo>
                    <a:lnTo>
                      <a:pt x="54" y="1"/>
                    </a:lnTo>
                    <a:lnTo>
                      <a:pt x="34" y="1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2" y="11"/>
                    </a:lnTo>
                    <a:lnTo>
                      <a:pt x="0" y="22"/>
                    </a:lnTo>
                    <a:lnTo>
                      <a:pt x="1" y="44"/>
                    </a:lnTo>
                    <a:lnTo>
                      <a:pt x="59" y="80"/>
                    </a:lnTo>
                    <a:lnTo>
                      <a:pt x="74" y="89"/>
                    </a:lnTo>
                    <a:lnTo>
                      <a:pt x="85" y="94"/>
                    </a:lnTo>
                    <a:lnTo>
                      <a:pt x="97" y="101"/>
                    </a:lnTo>
                    <a:lnTo>
                      <a:pt x="107" y="105"/>
                    </a:lnTo>
                    <a:lnTo>
                      <a:pt x="118" y="110"/>
                    </a:lnTo>
                    <a:lnTo>
                      <a:pt x="140" y="118"/>
                    </a:lnTo>
                    <a:lnTo>
                      <a:pt x="167" y="127"/>
                    </a:lnTo>
                    <a:lnTo>
                      <a:pt x="174" y="130"/>
                    </a:lnTo>
                    <a:lnTo>
                      <a:pt x="188" y="131"/>
                    </a:lnTo>
                    <a:lnTo>
                      <a:pt x="208" y="134"/>
                    </a:lnTo>
                    <a:lnTo>
                      <a:pt x="216" y="135"/>
                    </a:lnTo>
                    <a:lnTo>
                      <a:pt x="222" y="134"/>
                    </a:lnTo>
                    <a:lnTo>
                      <a:pt x="230" y="133"/>
                    </a:lnTo>
                    <a:lnTo>
                      <a:pt x="236" y="133"/>
                    </a:lnTo>
                    <a:lnTo>
                      <a:pt x="241" y="131"/>
                    </a:lnTo>
                    <a:lnTo>
                      <a:pt x="230" y="111"/>
                    </a:lnTo>
                    <a:lnTo>
                      <a:pt x="225" y="109"/>
                    </a:lnTo>
                    <a:lnTo>
                      <a:pt x="221" y="109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8" name="Freeform 773" descr="Large confetti"/>
              <p:cNvSpPr>
                <a:spLocks/>
              </p:cNvSpPr>
              <p:nvPr/>
            </p:nvSpPr>
            <p:spPr bwMode="auto">
              <a:xfrm>
                <a:off x="2793" y="2029"/>
                <a:ext cx="80" cy="91"/>
              </a:xfrm>
              <a:custGeom>
                <a:avLst/>
                <a:gdLst>
                  <a:gd name="T0" fmla="*/ 62 w 80"/>
                  <a:gd name="T1" fmla="*/ 17 h 91"/>
                  <a:gd name="T2" fmla="*/ 57 w 80"/>
                  <a:gd name="T3" fmla="*/ 15 h 91"/>
                  <a:gd name="T4" fmla="*/ 55 w 80"/>
                  <a:gd name="T5" fmla="*/ 15 h 91"/>
                  <a:gd name="T6" fmla="*/ 49 w 80"/>
                  <a:gd name="T7" fmla="*/ 9 h 91"/>
                  <a:gd name="T8" fmla="*/ 39 w 80"/>
                  <a:gd name="T9" fmla="*/ 2 h 91"/>
                  <a:gd name="T10" fmla="*/ 36 w 80"/>
                  <a:gd name="T11" fmla="*/ 0 h 91"/>
                  <a:gd name="T12" fmla="*/ 30 w 80"/>
                  <a:gd name="T13" fmla="*/ 0 h 91"/>
                  <a:gd name="T14" fmla="*/ 25 w 80"/>
                  <a:gd name="T15" fmla="*/ 1 h 91"/>
                  <a:gd name="T16" fmla="*/ 23 w 80"/>
                  <a:gd name="T17" fmla="*/ 4 h 91"/>
                  <a:gd name="T18" fmla="*/ 19 w 80"/>
                  <a:gd name="T19" fmla="*/ 9 h 91"/>
                  <a:gd name="T20" fmla="*/ 18 w 80"/>
                  <a:gd name="T21" fmla="*/ 15 h 91"/>
                  <a:gd name="T22" fmla="*/ 17 w 80"/>
                  <a:gd name="T23" fmla="*/ 22 h 91"/>
                  <a:gd name="T24" fmla="*/ 17 w 80"/>
                  <a:gd name="T25" fmla="*/ 37 h 91"/>
                  <a:gd name="T26" fmla="*/ 16 w 80"/>
                  <a:gd name="T27" fmla="*/ 50 h 91"/>
                  <a:gd name="T28" fmla="*/ 14 w 80"/>
                  <a:gd name="T29" fmla="*/ 61 h 91"/>
                  <a:gd name="T30" fmla="*/ 12 w 80"/>
                  <a:gd name="T31" fmla="*/ 69 h 91"/>
                  <a:gd name="T32" fmla="*/ 8 w 80"/>
                  <a:gd name="T33" fmla="*/ 77 h 91"/>
                  <a:gd name="T34" fmla="*/ 0 w 80"/>
                  <a:gd name="T35" fmla="*/ 90 h 91"/>
                  <a:gd name="T36" fmla="*/ 13 w 80"/>
                  <a:gd name="T37" fmla="*/ 82 h 91"/>
                  <a:gd name="T38" fmla="*/ 18 w 80"/>
                  <a:gd name="T39" fmla="*/ 78 h 91"/>
                  <a:gd name="T40" fmla="*/ 22 w 80"/>
                  <a:gd name="T41" fmla="*/ 73 h 91"/>
                  <a:gd name="T42" fmla="*/ 26 w 80"/>
                  <a:gd name="T43" fmla="*/ 67 h 91"/>
                  <a:gd name="T44" fmla="*/ 28 w 80"/>
                  <a:gd name="T45" fmla="*/ 64 h 91"/>
                  <a:gd name="T46" fmla="*/ 30 w 80"/>
                  <a:gd name="T47" fmla="*/ 61 h 91"/>
                  <a:gd name="T48" fmla="*/ 32 w 80"/>
                  <a:gd name="T49" fmla="*/ 56 h 91"/>
                  <a:gd name="T50" fmla="*/ 35 w 80"/>
                  <a:gd name="T51" fmla="*/ 49 h 91"/>
                  <a:gd name="T52" fmla="*/ 37 w 80"/>
                  <a:gd name="T53" fmla="*/ 43 h 91"/>
                  <a:gd name="T54" fmla="*/ 40 w 80"/>
                  <a:gd name="T55" fmla="*/ 39 h 91"/>
                  <a:gd name="T56" fmla="*/ 43 w 80"/>
                  <a:gd name="T57" fmla="*/ 35 h 91"/>
                  <a:gd name="T58" fmla="*/ 45 w 80"/>
                  <a:gd name="T59" fmla="*/ 31 h 91"/>
                  <a:gd name="T60" fmla="*/ 47 w 80"/>
                  <a:gd name="T61" fmla="*/ 26 h 91"/>
                  <a:gd name="T62" fmla="*/ 49 w 80"/>
                  <a:gd name="T63" fmla="*/ 20 h 91"/>
                  <a:gd name="T64" fmla="*/ 50 w 80"/>
                  <a:gd name="T65" fmla="*/ 16 h 91"/>
                  <a:gd name="T66" fmla="*/ 79 w 80"/>
                  <a:gd name="T67" fmla="*/ 37 h 91"/>
                  <a:gd name="T68" fmla="*/ 72 w 80"/>
                  <a:gd name="T69" fmla="*/ 27 h 91"/>
                  <a:gd name="T70" fmla="*/ 62 w 80"/>
                  <a:gd name="T71" fmla="*/ 19 h 91"/>
                  <a:gd name="T72" fmla="*/ 62 w 80"/>
                  <a:gd name="T73" fmla="*/ 17 h 9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0"/>
                  <a:gd name="T112" fmla="*/ 0 h 91"/>
                  <a:gd name="T113" fmla="*/ 80 w 80"/>
                  <a:gd name="T114" fmla="*/ 91 h 9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0" h="91">
                    <a:moveTo>
                      <a:pt x="62" y="17"/>
                    </a:moveTo>
                    <a:lnTo>
                      <a:pt x="57" y="15"/>
                    </a:lnTo>
                    <a:lnTo>
                      <a:pt x="55" y="15"/>
                    </a:lnTo>
                    <a:lnTo>
                      <a:pt x="49" y="9"/>
                    </a:lnTo>
                    <a:lnTo>
                      <a:pt x="39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1"/>
                    </a:lnTo>
                    <a:lnTo>
                      <a:pt x="23" y="4"/>
                    </a:lnTo>
                    <a:lnTo>
                      <a:pt x="19" y="9"/>
                    </a:lnTo>
                    <a:lnTo>
                      <a:pt x="18" y="15"/>
                    </a:lnTo>
                    <a:lnTo>
                      <a:pt x="17" y="22"/>
                    </a:lnTo>
                    <a:lnTo>
                      <a:pt x="17" y="37"/>
                    </a:lnTo>
                    <a:lnTo>
                      <a:pt x="16" y="50"/>
                    </a:lnTo>
                    <a:lnTo>
                      <a:pt x="14" y="61"/>
                    </a:lnTo>
                    <a:lnTo>
                      <a:pt x="12" y="69"/>
                    </a:lnTo>
                    <a:lnTo>
                      <a:pt x="8" y="77"/>
                    </a:lnTo>
                    <a:lnTo>
                      <a:pt x="0" y="90"/>
                    </a:lnTo>
                    <a:lnTo>
                      <a:pt x="13" y="82"/>
                    </a:lnTo>
                    <a:lnTo>
                      <a:pt x="18" y="78"/>
                    </a:lnTo>
                    <a:lnTo>
                      <a:pt x="22" y="73"/>
                    </a:lnTo>
                    <a:lnTo>
                      <a:pt x="26" y="67"/>
                    </a:lnTo>
                    <a:lnTo>
                      <a:pt x="28" y="64"/>
                    </a:lnTo>
                    <a:lnTo>
                      <a:pt x="30" y="61"/>
                    </a:lnTo>
                    <a:lnTo>
                      <a:pt x="32" y="56"/>
                    </a:lnTo>
                    <a:lnTo>
                      <a:pt x="35" y="49"/>
                    </a:lnTo>
                    <a:lnTo>
                      <a:pt x="37" y="43"/>
                    </a:lnTo>
                    <a:lnTo>
                      <a:pt x="40" y="39"/>
                    </a:lnTo>
                    <a:lnTo>
                      <a:pt x="43" y="35"/>
                    </a:lnTo>
                    <a:lnTo>
                      <a:pt x="45" y="31"/>
                    </a:lnTo>
                    <a:lnTo>
                      <a:pt x="47" y="26"/>
                    </a:lnTo>
                    <a:lnTo>
                      <a:pt x="49" y="20"/>
                    </a:lnTo>
                    <a:lnTo>
                      <a:pt x="50" y="16"/>
                    </a:lnTo>
                    <a:lnTo>
                      <a:pt x="79" y="37"/>
                    </a:lnTo>
                    <a:lnTo>
                      <a:pt x="72" y="27"/>
                    </a:lnTo>
                    <a:lnTo>
                      <a:pt x="62" y="19"/>
                    </a:lnTo>
                    <a:lnTo>
                      <a:pt x="62" y="17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69" name="Freeform 774" descr="Large confetti"/>
              <p:cNvSpPr>
                <a:spLocks/>
              </p:cNvSpPr>
              <p:nvPr/>
            </p:nvSpPr>
            <p:spPr bwMode="auto">
              <a:xfrm>
                <a:off x="2532" y="1843"/>
                <a:ext cx="121" cy="202"/>
              </a:xfrm>
              <a:custGeom>
                <a:avLst/>
                <a:gdLst>
                  <a:gd name="T0" fmla="*/ 88 w 121"/>
                  <a:gd name="T1" fmla="*/ 0 h 202"/>
                  <a:gd name="T2" fmla="*/ 79 w 121"/>
                  <a:gd name="T3" fmla="*/ 2 h 202"/>
                  <a:gd name="T4" fmla="*/ 71 w 121"/>
                  <a:gd name="T5" fmla="*/ 5 h 202"/>
                  <a:gd name="T6" fmla="*/ 64 w 121"/>
                  <a:gd name="T7" fmla="*/ 10 h 202"/>
                  <a:gd name="T8" fmla="*/ 59 w 121"/>
                  <a:gd name="T9" fmla="*/ 15 h 202"/>
                  <a:gd name="T10" fmla="*/ 55 w 121"/>
                  <a:gd name="T11" fmla="*/ 22 h 202"/>
                  <a:gd name="T12" fmla="*/ 51 w 121"/>
                  <a:gd name="T13" fmla="*/ 36 h 202"/>
                  <a:gd name="T14" fmla="*/ 47 w 121"/>
                  <a:gd name="T15" fmla="*/ 50 h 202"/>
                  <a:gd name="T16" fmla="*/ 42 w 121"/>
                  <a:gd name="T17" fmla="*/ 65 h 202"/>
                  <a:gd name="T18" fmla="*/ 37 w 121"/>
                  <a:gd name="T19" fmla="*/ 79 h 202"/>
                  <a:gd name="T20" fmla="*/ 33 w 121"/>
                  <a:gd name="T21" fmla="*/ 89 h 202"/>
                  <a:gd name="T22" fmla="*/ 25 w 121"/>
                  <a:gd name="T23" fmla="*/ 103 h 202"/>
                  <a:gd name="T24" fmla="*/ 16 w 121"/>
                  <a:gd name="T25" fmla="*/ 119 h 202"/>
                  <a:gd name="T26" fmla="*/ 14 w 121"/>
                  <a:gd name="T27" fmla="*/ 126 h 202"/>
                  <a:gd name="T28" fmla="*/ 12 w 121"/>
                  <a:gd name="T29" fmla="*/ 142 h 202"/>
                  <a:gd name="T30" fmla="*/ 10 w 121"/>
                  <a:gd name="T31" fmla="*/ 158 h 202"/>
                  <a:gd name="T32" fmla="*/ 4 w 121"/>
                  <a:gd name="T33" fmla="*/ 185 h 202"/>
                  <a:gd name="T34" fmla="*/ 46 w 121"/>
                  <a:gd name="T35" fmla="*/ 149 h 202"/>
                  <a:gd name="T36" fmla="*/ 53 w 121"/>
                  <a:gd name="T37" fmla="*/ 143 h 202"/>
                  <a:gd name="T38" fmla="*/ 68 w 121"/>
                  <a:gd name="T39" fmla="*/ 132 h 202"/>
                  <a:gd name="T40" fmla="*/ 74 w 121"/>
                  <a:gd name="T41" fmla="*/ 127 h 202"/>
                  <a:gd name="T42" fmla="*/ 82 w 121"/>
                  <a:gd name="T43" fmla="*/ 116 h 202"/>
                  <a:gd name="T44" fmla="*/ 89 w 121"/>
                  <a:gd name="T45" fmla="*/ 104 h 202"/>
                  <a:gd name="T46" fmla="*/ 93 w 121"/>
                  <a:gd name="T47" fmla="*/ 95 h 202"/>
                  <a:gd name="T48" fmla="*/ 98 w 121"/>
                  <a:gd name="T49" fmla="*/ 81 h 202"/>
                  <a:gd name="T50" fmla="*/ 101 w 121"/>
                  <a:gd name="T51" fmla="*/ 70 h 202"/>
                  <a:gd name="T52" fmla="*/ 103 w 121"/>
                  <a:gd name="T53" fmla="*/ 54 h 202"/>
                  <a:gd name="T54" fmla="*/ 104 w 121"/>
                  <a:gd name="T55" fmla="*/ 22 h 202"/>
                  <a:gd name="T56" fmla="*/ 106 w 121"/>
                  <a:gd name="T57" fmla="*/ 14 h 202"/>
                  <a:gd name="T58" fmla="*/ 110 w 121"/>
                  <a:gd name="T59" fmla="*/ 6 h 202"/>
                  <a:gd name="T60" fmla="*/ 114 w 121"/>
                  <a:gd name="T61" fmla="*/ 3 h 202"/>
                  <a:gd name="T62" fmla="*/ 120 w 121"/>
                  <a:gd name="T63" fmla="*/ 0 h 2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1"/>
                  <a:gd name="T97" fmla="*/ 0 h 202"/>
                  <a:gd name="T98" fmla="*/ 121 w 121"/>
                  <a:gd name="T99" fmla="*/ 202 h 2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1" h="202">
                    <a:moveTo>
                      <a:pt x="115" y="0"/>
                    </a:moveTo>
                    <a:lnTo>
                      <a:pt x="88" y="0"/>
                    </a:lnTo>
                    <a:lnTo>
                      <a:pt x="84" y="1"/>
                    </a:lnTo>
                    <a:lnTo>
                      <a:pt x="79" y="2"/>
                    </a:lnTo>
                    <a:lnTo>
                      <a:pt x="74" y="3"/>
                    </a:lnTo>
                    <a:lnTo>
                      <a:pt x="71" y="5"/>
                    </a:lnTo>
                    <a:lnTo>
                      <a:pt x="68" y="7"/>
                    </a:lnTo>
                    <a:lnTo>
                      <a:pt x="64" y="10"/>
                    </a:lnTo>
                    <a:lnTo>
                      <a:pt x="61" y="12"/>
                    </a:lnTo>
                    <a:lnTo>
                      <a:pt x="59" y="15"/>
                    </a:lnTo>
                    <a:lnTo>
                      <a:pt x="57" y="19"/>
                    </a:lnTo>
                    <a:lnTo>
                      <a:pt x="55" y="22"/>
                    </a:lnTo>
                    <a:lnTo>
                      <a:pt x="53" y="28"/>
                    </a:lnTo>
                    <a:lnTo>
                      <a:pt x="51" y="36"/>
                    </a:lnTo>
                    <a:lnTo>
                      <a:pt x="49" y="44"/>
                    </a:lnTo>
                    <a:lnTo>
                      <a:pt x="47" y="50"/>
                    </a:lnTo>
                    <a:lnTo>
                      <a:pt x="45" y="57"/>
                    </a:lnTo>
                    <a:lnTo>
                      <a:pt x="42" y="65"/>
                    </a:lnTo>
                    <a:lnTo>
                      <a:pt x="40" y="72"/>
                    </a:lnTo>
                    <a:lnTo>
                      <a:pt x="37" y="79"/>
                    </a:lnTo>
                    <a:lnTo>
                      <a:pt x="35" y="84"/>
                    </a:lnTo>
                    <a:lnTo>
                      <a:pt x="33" y="89"/>
                    </a:lnTo>
                    <a:lnTo>
                      <a:pt x="30" y="95"/>
                    </a:lnTo>
                    <a:lnTo>
                      <a:pt x="25" y="103"/>
                    </a:lnTo>
                    <a:lnTo>
                      <a:pt x="20" y="112"/>
                    </a:lnTo>
                    <a:lnTo>
                      <a:pt x="16" y="119"/>
                    </a:lnTo>
                    <a:lnTo>
                      <a:pt x="15" y="122"/>
                    </a:lnTo>
                    <a:lnTo>
                      <a:pt x="14" y="126"/>
                    </a:lnTo>
                    <a:lnTo>
                      <a:pt x="13" y="132"/>
                    </a:lnTo>
                    <a:lnTo>
                      <a:pt x="12" y="142"/>
                    </a:lnTo>
                    <a:lnTo>
                      <a:pt x="12" y="150"/>
                    </a:lnTo>
                    <a:lnTo>
                      <a:pt x="10" y="158"/>
                    </a:lnTo>
                    <a:lnTo>
                      <a:pt x="7" y="171"/>
                    </a:lnTo>
                    <a:lnTo>
                      <a:pt x="4" y="185"/>
                    </a:lnTo>
                    <a:lnTo>
                      <a:pt x="0" y="201"/>
                    </a:lnTo>
                    <a:lnTo>
                      <a:pt x="46" y="149"/>
                    </a:lnTo>
                    <a:lnTo>
                      <a:pt x="49" y="146"/>
                    </a:lnTo>
                    <a:lnTo>
                      <a:pt x="53" y="143"/>
                    </a:lnTo>
                    <a:lnTo>
                      <a:pt x="60" y="138"/>
                    </a:lnTo>
                    <a:lnTo>
                      <a:pt x="68" y="132"/>
                    </a:lnTo>
                    <a:lnTo>
                      <a:pt x="71" y="129"/>
                    </a:lnTo>
                    <a:lnTo>
                      <a:pt x="74" y="127"/>
                    </a:lnTo>
                    <a:lnTo>
                      <a:pt x="78" y="121"/>
                    </a:lnTo>
                    <a:lnTo>
                      <a:pt x="82" y="116"/>
                    </a:lnTo>
                    <a:lnTo>
                      <a:pt x="86" y="108"/>
                    </a:lnTo>
                    <a:lnTo>
                      <a:pt x="89" y="104"/>
                    </a:lnTo>
                    <a:lnTo>
                      <a:pt x="91" y="99"/>
                    </a:lnTo>
                    <a:lnTo>
                      <a:pt x="93" y="95"/>
                    </a:lnTo>
                    <a:lnTo>
                      <a:pt x="96" y="86"/>
                    </a:lnTo>
                    <a:lnTo>
                      <a:pt x="98" y="81"/>
                    </a:lnTo>
                    <a:lnTo>
                      <a:pt x="100" y="74"/>
                    </a:lnTo>
                    <a:lnTo>
                      <a:pt x="101" y="70"/>
                    </a:lnTo>
                    <a:lnTo>
                      <a:pt x="101" y="65"/>
                    </a:lnTo>
                    <a:lnTo>
                      <a:pt x="103" y="54"/>
                    </a:lnTo>
                    <a:lnTo>
                      <a:pt x="104" y="38"/>
                    </a:lnTo>
                    <a:lnTo>
                      <a:pt x="104" y="22"/>
                    </a:lnTo>
                    <a:lnTo>
                      <a:pt x="104" y="17"/>
                    </a:lnTo>
                    <a:lnTo>
                      <a:pt x="106" y="14"/>
                    </a:lnTo>
                    <a:lnTo>
                      <a:pt x="107" y="10"/>
                    </a:lnTo>
                    <a:lnTo>
                      <a:pt x="110" y="6"/>
                    </a:lnTo>
                    <a:lnTo>
                      <a:pt x="113" y="4"/>
                    </a:lnTo>
                    <a:lnTo>
                      <a:pt x="114" y="3"/>
                    </a:lnTo>
                    <a:lnTo>
                      <a:pt x="117" y="1"/>
                    </a:lnTo>
                    <a:lnTo>
                      <a:pt x="120" y="0"/>
                    </a:lnTo>
                    <a:lnTo>
                      <a:pt x="115" y="0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0" name="Freeform 775"/>
              <p:cNvSpPr>
                <a:spLocks/>
              </p:cNvSpPr>
              <p:nvPr/>
            </p:nvSpPr>
            <p:spPr bwMode="auto">
              <a:xfrm>
                <a:off x="2699" y="1638"/>
                <a:ext cx="223" cy="523"/>
              </a:xfrm>
              <a:custGeom>
                <a:avLst/>
                <a:gdLst>
                  <a:gd name="T0" fmla="*/ 170 w 223"/>
                  <a:gd name="T1" fmla="*/ 495 h 523"/>
                  <a:gd name="T2" fmla="*/ 167 w 223"/>
                  <a:gd name="T3" fmla="*/ 487 h 523"/>
                  <a:gd name="T4" fmla="*/ 170 w 223"/>
                  <a:gd name="T5" fmla="*/ 480 h 523"/>
                  <a:gd name="T6" fmla="*/ 174 w 223"/>
                  <a:gd name="T7" fmla="*/ 466 h 523"/>
                  <a:gd name="T8" fmla="*/ 172 w 223"/>
                  <a:gd name="T9" fmla="*/ 428 h 523"/>
                  <a:gd name="T10" fmla="*/ 163 w 223"/>
                  <a:gd name="T11" fmla="*/ 417 h 523"/>
                  <a:gd name="T12" fmla="*/ 149 w 223"/>
                  <a:gd name="T13" fmla="*/ 405 h 523"/>
                  <a:gd name="T14" fmla="*/ 160 w 223"/>
                  <a:gd name="T15" fmla="*/ 409 h 523"/>
                  <a:gd name="T16" fmla="*/ 172 w 223"/>
                  <a:gd name="T17" fmla="*/ 407 h 523"/>
                  <a:gd name="T18" fmla="*/ 173 w 223"/>
                  <a:gd name="T19" fmla="*/ 341 h 523"/>
                  <a:gd name="T20" fmla="*/ 170 w 223"/>
                  <a:gd name="T21" fmla="*/ 329 h 523"/>
                  <a:gd name="T22" fmla="*/ 163 w 223"/>
                  <a:gd name="T23" fmla="*/ 319 h 523"/>
                  <a:gd name="T24" fmla="*/ 150 w 223"/>
                  <a:gd name="T25" fmla="*/ 311 h 523"/>
                  <a:gd name="T26" fmla="*/ 164 w 223"/>
                  <a:gd name="T27" fmla="*/ 311 h 523"/>
                  <a:gd name="T28" fmla="*/ 170 w 223"/>
                  <a:gd name="T29" fmla="*/ 307 h 523"/>
                  <a:gd name="T30" fmla="*/ 173 w 223"/>
                  <a:gd name="T31" fmla="*/ 300 h 523"/>
                  <a:gd name="T32" fmla="*/ 172 w 223"/>
                  <a:gd name="T33" fmla="*/ 288 h 523"/>
                  <a:gd name="T34" fmla="*/ 165 w 223"/>
                  <a:gd name="T35" fmla="*/ 250 h 523"/>
                  <a:gd name="T36" fmla="*/ 170 w 223"/>
                  <a:gd name="T37" fmla="*/ 230 h 523"/>
                  <a:gd name="T38" fmla="*/ 176 w 223"/>
                  <a:gd name="T39" fmla="*/ 214 h 523"/>
                  <a:gd name="T40" fmla="*/ 170 w 223"/>
                  <a:gd name="T41" fmla="*/ 108 h 523"/>
                  <a:gd name="T42" fmla="*/ 155 w 223"/>
                  <a:gd name="T43" fmla="*/ 108 h 523"/>
                  <a:gd name="T44" fmla="*/ 108 w 223"/>
                  <a:gd name="T45" fmla="*/ 94 h 523"/>
                  <a:gd name="T46" fmla="*/ 67 w 223"/>
                  <a:gd name="T47" fmla="*/ 62 h 523"/>
                  <a:gd name="T48" fmla="*/ 42 w 223"/>
                  <a:gd name="T49" fmla="*/ 38 h 523"/>
                  <a:gd name="T50" fmla="*/ 19 w 223"/>
                  <a:gd name="T51" fmla="*/ 14 h 523"/>
                  <a:gd name="T52" fmla="*/ 0 w 223"/>
                  <a:gd name="T53" fmla="*/ 0 h 523"/>
                  <a:gd name="T54" fmla="*/ 30 w 223"/>
                  <a:gd name="T55" fmla="*/ 2 h 523"/>
                  <a:gd name="T56" fmla="*/ 51 w 223"/>
                  <a:gd name="T57" fmla="*/ 8 h 523"/>
                  <a:gd name="T58" fmla="*/ 75 w 223"/>
                  <a:gd name="T59" fmla="*/ 19 h 523"/>
                  <a:gd name="T60" fmla="*/ 91 w 223"/>
                  <a:gd name="T61" fmla="*/ 34 h 523"/>
                  <a:gd name="T62" fmla="*/ 100 w 223"/>
                  <a:gd name="T63" fmla="*/ 39 h 523"/>
                  <a:gd name="T64" fmla="*/ 117 w 223"/>
                  <a:gd name="T65" fmla="*/ 44 h 523"/>
                  <a:gd name="T66" fmla="*/ 133 w 223"/>
                  <a:gd name="T67" fmla="*/ 48 h 523"/>
                  <a:gd name="T68" fmla="*/ 148 w 223"/>
                  <a:gd name="T69" fmla="*/ 49 h 523"/>
                  <a:gd name="T70" fmla="*/ 158 w 223"/>
                  <a:gd name="T71" fmla="*/ 52 h 523"/>
                  <a:gd name="T72" fmla="*/ 163 w 223"/>
                  <a:gd name="T73" fmla="*/ 59 h 523"/>
                  <a:gd name="T74" fmla="*/ 168 w 223"/>
                  <a:gd name="T75" fmla="*/ 65 h 523"/>
                  <a:gd name="T76" fmla="*/ 177 w 223"/>
                  <a:gd name="T77" fmla="*/ 68 h 523"/>
                  <a:gd name="T78" fmla="*/ 186 w 223"/>
                  <a:gd name="T79" fmla="*/ 67 h 523"/>
                  <a:gd name="T80" fmla="*/ 193 w 223"/>
                  <a:gd name="T81" fmla="*/ 65 h 523"/>
                  <a:gd name="T82" fmla="*/ 201 w 223"/>
                  <a:gd name="T83" fmla="*/ 65 h 523"/>
                  <a:gd name="T84" fmla="*/ 205 w 223"/>
                  <a:gd name="T85" fmla="*/ 71 h 523"/>
                  <a:gd name="T86" fmla="*/ 204 w 223"/>
                  <a:gd name="T87" fmla="*/ 84 h 523"/>
                  <a:gd name="T88" fmla="*/ 196 w 223"/>
                  <a:gd name="T89" fmla="*/ 98 h 523"/>
                  <a:gd name="T90" fmla="*/ 192 w 223"/>
                  <a:gd name="T91" fmla="*/ 101 h 523"/>
                  <a:gd name="T92" fmla="*/ 204 w 223"/>
                  <a:gd name="T93" fmla="*/ 211 h 523"/>
                  <a:gd name="T94" fmla="*/ 212 w 223"/>
                  <a:gd name="T95" fmla="*/ 232 h 523"/>
                  <a:gd name="T96" fmla="*/ 216 w 223"/>
                  <a:gd name="T97" fmla="*/ 252 h 523"/>
                  <a:gd name="T98" fmla="*/ 214 w 223"/>
                  <a:gd name="T99" fmla="*/ 268 h 523"/>
                  <a:gd name="T100" fmla="*/ 205 w 223"/>
                  <a:gd name="T101" fmla="*/ 283 h 523"/>
                  <a:gd name="T102" fmla="*/ 202 w 223"/>
                  <a:gd name="T103" fmla="*/ 293 h 523"/>
                  <a:gd name="T104" fmla="*/ 207 w 223"/>
                  <a:gd name="T105" fmla="*/ 330 h 523"/>
                  <a:gd name="T106" fmla="*/ 214 w 223"/>
                  <a:gd name="T107" fmla="*/ 332 h 523"/>
                  <a:gd name="T108" fmla="*/ 221 w 223"/>
                  <a:gd name="T109" fmla="*/ 341 h 523"/>
                  <a:gd name="T110" fmla="*/ 219 w 223"/>
                  <a:gd name="T111" fmla="*/ 354 h 523"/>
                  <a:gd name="T112" fmla="*/ 214 w 223"/>
                  <a:gd name="T113" fmla="*/ 370 h 523"/>
                  <a:gd name="T114" fmla="*/ 212 w 223"/>
                  <a:gd name="T115" fmla="*/ 387 h 523"/>
                  <a:gd name="T116" fmla="*/ 214 w 223"/>
                  <a:gd name="T117" fmla="*/ 482 h 523"/>
                  <a:gd name="T118" fmla="*/ 217 w 223"/>
                  <a:gd name="T119" fmla="*/ 488 h 523"/>
                  <a:gd name="T120" fmla="*/ 214 w 223"/>
                  <a:gd name="T121" fmla="*/ 497 h 523"/>
                  <a:gd name="T122" fmla="*/ 212 w 223"/>
                  <a:gd name="T123" fmla="*/ 522 h 52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23"/>
                  <a:gd name="T187" fmla="*/ 0 h 523"/>
                  <a:gd name="T188" fmla="*/ 223 w 223"/>
                  <a:gd name="T189" fmla="*/ 523 h 52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23" h="523">
                    <a:moveTo>
                      <a:pt x="171" y="522"/>
                    </a:moveTo>
                    <a:lnTo>
                      <a:pt x="171" y="498"/>
                    </a:lnTo>
                    <a:lnTo>
                      <a:pt x="170" y="495"/>
                    </a:lnTo>
                    <a:lnTo>
                      <a:pt x="169" y="492"/>
                    </a:lnTo>
                    <a:lnTo>
                      <a:pt x="167" y="489"/>
                    </a:lnTo>
                    <a:lnTo>
                      <a:pt x="167" y="487"/>
                    </a:lnTo>
                    <a:lnTo>
                      <a:pt x="168" y="485"/>
                    </a:lnTo>
                    <a:lnTo>
                      <a:pt x="169" y="483"/>
                    </a:lnTo>
                    <a:lnTo>
                      <a:pt x="170" y="480"/>
                    </a:lnTo>
                    <a:lnTo>
                      <a:pt x="172" y="475"/>
                    </a:lnTo>
                    <a:lnTo>
                      <a:pt x="173" y="472"/>
                    </a:lnTo>
                    <a:lnTo>
                      <a:pt x="174" y="466"/>
                    </a:lnTo>
                    <a:lnTo>
                      <a:pt x="174" y="432"/>
                    </a:lnTo>
                    <a:lnTo>
                      <a:pt x="173" y="430"/>
                    </a:lnTo>
                    <a:lnTo>
                      <a:pt x="172" y="428"/>
                    </a:lnTo>
                    <a:lnTo>
                      <a:pt x="170" y="425"/>
                    </a:lnTo>
                    <a:lnTo>
                      <a:pt x="167" y="421"/>
                    </a:lnTo>
                    <a:lnTo>
                      <a:pt x="163" y="417"/>
                    </a:lnTo>
                    <a:lnTo>
                      <a:pt x="157" y="412"/>
                    </a:lnTo>
                    <a:lnTo>
                      <a:pt x="153" y="409"/>
                    </a:lnTo>
                    <a:lnTo>
                      <a:pt x="149" y="405"/>
                    </a:lnTo>
                    <a:lnTo>
                      <a:pt x="153" y="407"/>
                    </a:lnTo>
                    <a:lnTo>
                      <a:pt x="157" y="408"/>
                    </a:lnTo>
                    <a:lnTo>
                      <a:pt x="160" y="409"/>
                    </a:lnTo>
                    <a:lnTo>
                      <a:pt x="166" y="409"/>
                    </a:lnTo>
                    <a:lnTo>
                      <a:pt x="170" y="409"/>
                    </a:lnTo>
                    <a:lnTo>
                      <a:pt x="172" y="407"/>
                    </a:lnTo>
                    <a:lnTo>
                      <a:pt x="174" y="407"/>
                    </a:lnTo>
                    <a:lnTo>
                      <a:pt x="174" y="346"/>
                    </a:lnTo>
                    <a:lnTo>
                      <a:pt x="173" y="341"/>
                    </a:lnTo>
                    <a:lnTo>
                      <a:pt x="172" y="337"/>
                    </a:lnTo>
                    <a:lnTo>
                      <a:pt x="171" y="334"/>
                    </a:lnTo>
                    <a:lnTo>
                      <a:pt x="170" y="329"/>
                    </a:lnTo>
                    <a:lnTo>
                      <a:pt x="168" y="326"/>
                    </a:lnTo>
                    <a:lnTo>
                      <a:pt x="166" y="323"/>
                    </a:lnTo>
                    <a:lnTo>
                      <a:pt x="163" y="319"/>
                    </a:lnTo>
                    <a:lnTo>
                      <a:pt x="158" y="315"/>
                    </a:lnTo>
                    <a:lnTo>
                      <a:pt x="153" y="312"/>
                    </a:lnTo>
                    <a:lnTo>
                      <a:pt x="150" y="311"/>
                    </a:lnTo>
                    <a:lnTo>
                      <a:pt x="158" y="311"/>
                    </a:lnTo>
                    <a:lnTo>
                      <a:pt x="161" y="311"/>
                    </a:lnTo>
                    <a:lnTo>
                      <a:pt x="164" y="311"/>
                    </a:lnTo>
                    <a:lnTo>
                      <a:pt x="167" y="309"/>
                    </a:lnTo>
                    <a:lnTo>
                      <a:pt x="169" y="308"/>
                    </a:lnTo>
                    <a:lnTo>
                      <a:pt x="170" y="307"/>
                    </a:lnTo>
                    <a:lnTo>
                      <a:pt x="171" y="306"/>
                    </a:lnTo>
                    <a:lnTo>
                      <a:pt x="172" y="303"/>
                    </a:lnTo>
                    <a:lnTo>
                      <a:pt x="173" y="300"/>
                    </a:lnTo>
                    <a:lnTo>
                      <a:pt x="174" y="297"/>
                    </a:lnTo>
                    <a:lnTo>
                      <a:pt x="174" y="293"/>
                    </a:lnTo>
                    <a:lnTo>
                      <a:pt x="172" y="288"/>
                    </a:lnTo>
                    <a:lnTo>
                      <a:pt x="166" y="262"/>
                    </a:lnTo>
                    <a:lnTo>
                      <a:pt x="165" y="258"/>
                    </a:lnTo>
                    <a:lnTo>
                      <a:pt x="165" y="250"/>
                    </a:lnTo>
                    <a:lnTo>
                      <a:pt x="167" y="243"/>
                    </a:lnTo>
                    <a:lnTo>
                      <a:pt x="168" y="236"/>
                    </a:lnTo>
                    <a:lnTo>
                      <a:pt x="170" y="230"/>
                    </a:lnTo>
                    <a:lnTo>
                      <a:pt x="172" y="224"/>
                    </a:lnTo>
                    <a:lnTo>
                      <a:pt x="175" y="218"/>
                    </a:lnTo>
                    <a:lnTo>
                      <a:pt x="176" y="214"/>
                    </a:lnTo>
                    <a:lnTo>
                      <a:pt x="176" y="209"/>
                    </a:lnTo>
                    <a:lnTo>
                      <a:pt x="174" y="107"/>
                    </a:lnTo>
                    <a:lnTo>
                      <a:pt x="170" y="108"/>
                    </a:lnTo>
                    <a:lnTo>
                      <a:pt x="166" y="108"/>
                    </a:lnTo>
                    <a:lnTo>
                      <a:pt x="160" y="108"/>
                    </a:lnTo>
                    <a:lnTo>
                      <a:pt x="155" y="108"/>
                    </a:lnTo>
                    <a:lnTo>
                      <a:pt x="140" y="103"/>
                    </a:lnTo>
                    <a:lnTo>
                      <a:pt x="120" y="98"/>
                    </a:lnTo>
                    <a:lnTo>
                      <a:pt x="108" y="94"/>
                    </a:lnTo>
                    <a:lnTo>
                      <a:pt x="97" y="87"/>
                    </a:lnTo>
                    <a:lnTo>
                      <a:pt x="74" y="68"/>
                    </a:lnTo>
                    <a:lnTo>
                      <a:pt x="67" y="62"/>
                    </a:lnTo>
                    <a:lnTo>
                      <a:pt x="59" y="56"/>
                    </a:lnTo>
                    <a:lnTo>
                      <a:pt x="52" y="49"/>
                    </a:lnTo>
                    <a:lnTo>
                      <a:pt x="42" y="38"/>
                    </a:lnTo>
                    <a:lnTo>
                      <a:pt x="33" y="27"/>
                    </a:lnTo>
                    <a:lnTo>
                      <a:pt x="25" y="19"/>
                    </a:lnTo>
                    <a:lnTo>
                      <a:pt x="19" y="14"/>
                    </a:lnTo>
                    <a:lnTo>
                      <a:pt x="12" y="9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23" y="1"/>
                    </a:lnTo>
                    <a:lnTo>
                      <a:pt x="30" y="2"/>
                    </a:lnTo>
                    <a:lnTo>
                      <a:pt x="37" y="3"/>
                    </a:lnTo>
                    <a:lnTo>
                      <a:pt x="45" y="5"/>
                    </a:lnTo>
                    <a:lnTo>
                      <a:pt x="51" y="8"/>
                    </a:lnTo>
                    <a:lnTo>
                      <a:pt x="60" y="11"/>
                    </a:lnTo>
                    <a:lnTo>
                      <a:pt x="68" y="16"/>
                    </a:lnTo>
                    <a:lnTo>
                      <a:pt x="75" y="19"/>
                    </a:lnTo>
                    <a:lnTo>
                      <a:pt x="79" y="23"/>
                    </a:lnTo>
                    <a:lnTo>
                      <a:pt x="87" y="31"/>
                    </a:lnTo>
                    <a:lnTo>
                      <a:pt x="91" y="34"/>
                    </a:lnTo>
                    <a:lnTo>
                      <a:pt x="94" y="36"/>
                    </a:lnTo>
                    <a:lnTo>
                      <a:pt x="97" y="38"/>
                    </a:lnTo>
                    <a:lnTo>
                      <a:pt x="100" y="39"/>
                    </a:lnTo>
                    <a:lnTo>
                      <a:pt x="107" y="40"/>
                    </a:lnTo>
                    <a:lnTo>
                      <a:pt x="111" y="42"/>
                    </a:lnTo>
                    <a:lnTo>
                      <a:pt x="117" y="44"/>
                    </a:lnTo>
                    <a:lnTo>
                      <a:pt x="122" y="46"/>
                    </a:lnTo>
                    <a:lnTo>
                      <a:pt x="128" y="47"/>
                    </a:lnTo>
                    <a:lnTo>
                      <a:pt x="133" y="48"/>
                    </a:lnTo>
                    <a:lnTo>
                      <a:pt x="139" y="49"/>
                    </a:lnTo>
                    <a:lnTo>
                      <a:pt x="143" y="49"/>
                    </a:lnTo>
                    <a:lnTo>
                      <a:pt x="148" y="49"/>
                    </a:lnTo>
                    <a:lnTo>
                      <a:pt x="153" y="50"/>
                    </a:lnTo>
                    <a:lnTo>
                      <a:pt x="155" y="50"/>
                    </a:lnTo>
                    <a:lnTo>
                      <a:pt x="158" y="52"/>
                    </a:lnTo>
                    <a:lnTo>
                      <a:pt x="160" y="54"/>
                    </a:lnTo>
                    <a:lnTo>
                      <a:pt x="162" y="57"/>
                    </a:lnTo>
                    <a:lnTo>
                      <a:pt x="163" y="59"/>
                    </a:lnTo>
                    <a:lnTo>
                      <a:pt x="165" y="61"/>
                    </a:lnTo>
                    <a:lnTo>
                      <a:pt x="166" y="63"/>
                    </a:lnTo>
                    <a:lnTo>
                      <a:pt x="168" y="65"/>
                    </a:lnTo>
                    <a:lnTo>
                      <a:pt x="170" y="65"/>
                    </a:lnTo>
                    <a:lnTo>
                      <a:pt x="173" y="67"/>
                    </a:lnTo>
                    <a:lnTo>
                      <a:pt x="177" y="68"/>
                    </a:lnTo>
                    <a:lnTo>
                      <a:pt x="181" y="68"/>
                    </a:lnTo>
                    <a:lnTo>
                      <a:pt x="184" y="68"/>
                    </a:lnTo>
                    <a:lnTo>
                      <a:pt x="186" y="67"/>
                    </a:lnTo>
                    <a:lnTo>
                      <a:pt x="189" y="66"/>
                    </a:lnTo>
                    <a:lnTo>
                      <a:pt x="192" y="65"/>
                    </a:lnTo>
                    <a:lnTo>
                      <a:pt x="193" y="65"/>
                    </a:lnTo>
                    <a:lnTo>
                      <a:pt x="195" y="63"/>
                    </a:lnTo>
                    <a:lnTo>
                      <a:pt x="197" y="64"/>
                    </a:lnTo>
                    <a:lnTo>
                      <a:pt x="201" y="65"/>
                    </a:lnTo>
                    <a:lnTo>
                      <a:pt x="203" y="66"/>
                    </a:lnTo>
                    <a:lnTo>
                      <a:pt x="204" y="69"/>
                    </a:lnTo>
                    <a:lnTo>
                      <a:pt x="205" y="71"/>
                    </a:lnTo>
                    <a:lnTo>
                      <a:pt x="205" y="74"/>
                    </a:lnTo>
                    <a:lnTo>
                      <a:pt x="205" y="79"/>
                    </a:lnTo>
                    <a:lnTo>
                      <a:pt x="204" y="84"/>
                    </a:lnTo>
                    <a:lnTo>
                      <a:pt x="202" y="91"/>
                    </a:lnTo>
                    <a:lnTo>
                      <a:pt x="199" y="94"/>
                    </a:lnTo>
                    <a:lnTo>
                      <a:pt x="196" y="98"/>
                    </a:lnTo>
                    <a:lnTo>
                      <a:pt x="193" y="101"/>
                    </a:lnTo>
                    <a:lnTo>
                      <a:pt x="188" y="102"/>
                    </a:lnTo>
                    <a:lnTo>
                      <a:pt x="192" y="101"/>
                    </a:lnTo>
                    <a:lnTo>
                      <a:pt x="195" y="99"/>
                    </a:lnTo>
                    <a:lnTo>
                      <a:pt x="198" y="96"/>
                    </a:lnTo>
                    <a:lnTo>
                      <a:pt x="204" y="211"/>
                    </a:lnTo>
                    <a:lnTo>
                      <a:pt x="206" y="216"/>
                    </a:lnTo>
                    <a:lnTo>
                      <a:pt x="209" y="225"/>
                    </a:lnTo>
                    <a:lnTo>
                      <a:pt x="212" y="232"/>
                    </a:lnTo>
                    <a:lnTo>
                      <a:pt x="213" y="238"/>
                    </a:lnTo>
                    <a:lnTo>
                      <a:pt x="215" y="246"/>
                    </a:lnTo>
                    <a:lnTo>
                      <a:pt x="216" y="252"/>
                    </a:lnTo>
                    <a:lnTo>
                      <a:pt x="217" y="258"/>
                    </a:lnTo>
                    <a:lnTo>
                      <a:pt x="216" y="264"/>
                    </a:lnTo>
                    <a:lnTo>
                      <a:pt x="214" y="268"/>
                    </a:lnTo>
                    <a:lnTo>
                      <a:pt x="211" y="274"/>
                    </a:lnTo>
                    <a:lnTo>
                      <a:pt x="207" y="280"/>
                    </a:lnTo>
                    <a:lnTo>
                      <a:pt x="205" y="283"/>
                    </a:lnTo>
                    <a:lnTo>
                      <a:pt x="205" y="286"/>
                    </a:lnTo>
                    <a:lnTo>
                      <a:pt x="203" y="290"/>
                    </a:lnTo>
                    <a:lnTo>
                      <a:pt x="202" y="293"/>
                    </a:lnTo>
                    <a:lnTo>
                      <a:pt x="203" y="300"/>
                    </a:lnTo>
                    <a:lnTo>
                      <a:pt x="203" y="337"/>
                    </a:lnTo>
                    <a:lnTo>
                      <a:pt x="207" y="330"/>
                    </a:lnTo>
                    <a:lnTo>
                      <a:pt x="208" y="330"/>
                    </a:lnTo>
                    <a:lnTo>
                      <a:pt x="212" y="331"/>
                    </a:lnTo>
                    <a:lnTo>
                      <a:pt x="214" y="332"/>
                    </a:lnTo>
                    <a:lnTo>
                      <a:pt x="217" y="335"/>
                    </a:lnTo>
                    <a:lnTo>
                      <a:pt x="219" y="337"/>
                    </a:lnTo>
                    <a:lnTo>
                      <a:pt x="221" y="341"/>
                    </a:lnTo>
                    <a:lnTo>
                      <a:pt x="222" y="345"/>
                    </a:lnTo>
                    <a:lnTo>
                      <a:pt x="221" y="350"/>
                    </a:lnTo>
                    <a:lnTo>
                      <a:pt x="219" y="354"/>
                    </a:lnTo>
                    <a:lnTo>
                      <a:pt x="217" y="360"/>
                    </a:lnTo>
                    <a:lnTo>
                      <a:pt x="214" y="365"/>
                    </a:lnTo>
                    <a:lnTo>
                      <a:pt x="214" y="370"/>
                    </a:lnTo>
                    <a:lnTo>
                      <a:pt x="212" y="375"/>
                    </a:lnTo>
                    <a:lnTo>
                      <a:pt x="212" y="379"/>
                    </a:lnTo>
                    <a:lnTo>
                      <a:pt x="212" y="387"/>
                    </a:lnTo>
                    <a:lnTo>
                      <a:pt x="212" y="479"/>
                    </a:lnTo>
                    <a:lnTo>
                      <a:pt x="212" y="481"/>
                    </a:lnTo>
                    <a:lnTo>
                      <a:pt x="214" y="482"/>
                    </a:lnTo>
                    <a:lnTo>
                      <a:pt x="215" y="483"/>
                    </a:lnTo>
                    <a:lnTo>
                      <a:pt x="217" y="486"/>
                    </a:lnTo>
                    <a:lnTo>
                      <a:pt x="217" y="488"/>
                    </a:lnTo>
                    <a:lnTo>
                      <a:pt x="217" y="491"/>
                    </a:lnTo>
                    <a:lnTo>
                      <a:pt x="216" y="494"/>
                    </a:lnTo>
                    <a:lnTo>
                      <a:pt x="214" y="497"/>
                    </a:lnTo>
                    <a:lnTo>
                      <a:pt x="213" y="500"/>
                    </a:lnTo>
                    <a:lnTo>
                      <a:pt x="212" y="506"/>
                    </a:lnTo>
                    <a:lnTo>
                      <a:pt x="212" y="522"/>
                    </a:lnTo>
                    <a:lnTo>
                      <a:pt x="171" y="522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1" name="Freeform 776" descr="Large confetti"/>
              <p:cNvSpPr>
                <a:spLocks/>
              </p:cNvSpPr>
              <p:nvPr/>
            </p:nvSpPr>
            <p:spPr bwMode="auto">
              <a:xfrm>
                <a:off x="3001" y="1671"/>
                <a:ext cx="257" cy="143"/>
              </a:xfrm>
              <a:custGeom>
                <a:avLst/>
                <a:gdLst>
                  <a:gd name="T0" fmla="*/ 4 w 257"/>
                  <a:gd name="T1" fmla="*/ 142 h 143"/>
                  <a:gd name="T2" fmla="*/ 15 w 257"/>
                  <a:gd name="T3" fmla="*/ 137 h 143"/>
                  <a:gd name="T4" fmla="*/ 22 w 257"/>
                  <a:gd name="T5" fmla="*/ 132 h 143"/>
                  <a:gd name="T6" fmla="*/ 36 w 257"/>
                  <a:gd name="T7" fmla="*/ 122 h 143"/>
                  <a:gd name="T8" fmla="*/ 46 w 257"/>
                  <a:gd name="T9" fmla="*/ 115 h 143"/>
                  <a:gd name="T10" fmla="*/ 57 w 257"/>
                  <a:gd name="T11" fmla="*/ 109 h 143"/>
                  <a:gd name="T12" fmla="*/ 67 w 257"/>
                  <a:gd name="T13" fmla="*/ 103 h 143"/>
                  <a:gd name="T14" fmla="*/ 76 w 257"/>
                  <a:gd name="T15" fmla="*/ 98 h 143"/>
                  <a:gd name="T16" fmla="*/ 83 w 257"/>
                  <a:gd name="T17" fmla="*/ 94 h 143"/>
                  <a:gd name="T18" fmla="*/ 90 w 257"/>
                  <a:gd name="T19" fmla="*/ 90 h 143"/>
                  <a:gd name="T20" fmla="*/ 100 w 257"/>
                  <a:gd name="T21" fmla="*/ 85 h 143"/>
                  <a:gd name="T22" fmla="*/ 110 w 257"/>
                  <a:gd name="T23" fmla="*/ 80 h 143"/>
                  <a:gd name="T24" fmla="*/ 121 w 257"/>
                  <a:gd name="T25" fmla="*/ 74 h 143"/>
                  <a:gd name="T26" fmla="*/ 131 w 257"/>
                  <a:gd name="T27" fmla="*/ 70 h 143"/>
                  <a:gd name="T28" fmla="*/ 142 w 257"/>
                  <a:gd name="T29" fmla="*/ 65 h 143"/>
                  <a:gd name="T30" fmla="*/ 151 w 257"/>
                  <a:gd name="T31" fmla="*/ 61 h 143"/>
                  <a:gd name="T32" fmla="*/ 160 w 257"/>
                  <a:gd name="T33" fmla="*/ 57 h 143"/>
                  <a:gd name="T34" fmla="*/ 170 w 257"/>
                  <a:gd name="T35" fmla="*/ 54 h 143"/>
                  <a:gd name="T36" fmla="*/ 181 w 257"/>
                  <a:gd name="T37" fmla="*/ 49 h 143"/>
                  <a:gd name="T38" fmla="*/ 190 w 257"/>
                  <a:gd name="T39" fmla="*/ 46 h 143"/>
                  <a:gd name="T40" fmla="*/ 196 w 257"/>
                  <a:gd name="T41" fmla="*/ 44 h 143"/>
                  <a:gd name="T42" fmla="*/ 211 w 257"/>
                  <a:gd name="T43" fmla="*/ 38 h 143"/>
                  <a:gd name="T44" fmla="*/ 220 w 257"/>
                  <a:gd name="T45" fmla="*/ 35 h 143"/>
                  <a:gd name="T46" fmla="*/ 227 w 257"/>
                  <a:gd name="T47" fmla="*/ 33 h 143"/>
                  <a:gd name="T48" fmla="*/ 234 w 257"/>
                  <a:gd name="T49" fmla="*/ 30 h 143"/>
                  <a:gd name="T50" fmla="*/ 240 w 257"/>
                  <a:gd name="T51" fmla="*/ 27 h 143"/>
                  <a:gd name="T52" fmla="*/ 244 w 257"/>
                  <a:gd name="T53" fmla="*/ 24 h 143"/>
                  <a:gd name="T54" fmla="*/ 247 w 257"/>
                  <a:gd name="T55" fmla="*/ 20 h 143"/>
                  <a:gd name="T56" fmla="*/ 250 w 257"/>
                  <a:gd name="T57" fmla="*/ 15 h 143"/>
                  <a:gd name="T58" fmla="*/ 253 w 257"/>
                  <a:gd name="T59" fmla="*/ 8 h 143"/>
                  <a:gd name="T60" fmla="*/ 256 w 257"/>
                  <a:gd name="T61" fmla="*/ 2 h 143"/>
                  <a:gd name="T62" fmla="*/ 256 w 257"/>
                  <a:gd name="T63" fmla="*/ 0 h 143"/>
                  <a:gd name="T64" fmla="*/ 75 w 257"/>
                  <a:gd name="T65" fmla="*/ 55 h 143"/>
                  <a:gd name="T66" fmla="*/ 53 w 257"/>
                  <a:gd name="T67" fmla="*/ 66 h 143"/>
                  <a:gd name="T68" fmla="*/ 41 w 257"/>
                  <a:gd name="T69" fmla="*/ 73 h 143"/>
                  <a:gd name="T70" fmla="*/ 34 w 257"/>
                  <a:gd name="T71" fmla="*/ 81 h 143"/>
                  <a:gd name="T72" fmla="*/ 24 w 257"/>
                  <a:gd name="T73" fmla="*/ 96 h 143"/>
                  <a:gd name="T74" fmla="*/ 9 w 257"/>
                  <a:gd name="T75" fmla="*/ 124 h 143"/>
                  <a:gd name="T76" fmla="*/ 0 w 257"/>
                  <a:gd name="T77" fmla="*/ 141 h 143"/>
                  <a:gd name="T78" fmla="*/ 4 w 257"/>
                  <a:gd name="T79" fmla="*/ 142 h 14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57"/>
                  <a:gd name="T121" fmla="*/ 0 h 143"/>
                  <a:gd name="T122" fmla="*/ 257 w 257"/>
                  <a:gd name="T123" fmla="*/ 143 h 14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57" h="143">
                    <a:moveTo>
                      <a:pt x="4" y="142"/>
                    </a:moveTo>
                    <a:lnTo>
                      <a:pt x="15" y="137"/>
                    </a:lnTo>
                    <a:lnTo>
                      <a:pt x="22" y="132"/>
                    </a:lnTo>
                    <a:lnTo>
                      <a:pt x="36" y="122"/>
                    </a:lnTo>
                    <a:lnTo>
                      <a:pt x="46" y="115"/>
                    </a:lnTo>
                    <a:lnTo>
                      <a:pt x="57" y="109"/>
                    </a:lnTo>
                    <a:lnTo>
                      <a:pt x="67" y="103"/>
                    </a:lnTo>
                    <a:lnTo>
                      <a:pt x="76" y="98"/>
                    </a:lnTo>
                    <a:lnTo>
                      <a:pt x="83" y="94"/>
                    </a:lnTo>
                    <a:lnTo>
                      <a:pt x="90" y="90"/>
                    </a:lnTo>
                    <a:lnTo>
                      <a:pt x="100" y="85"/>
                    </a:lnTo>
                    <a:lnTo>
                      <a:pt x="110" y="80"/>
                    </a:lnTo>
                    <a:lnTo>
                      <a:pt x="121" y="74"/>
                    </a:lnTo>
                    <a:lnTo>
                      <a:pt x="131" y="70"/>
                    </a:lnTo>
                    <a:lnTo>
                      <a:pt x="142" y="65"/>
                    </a:lnTo>
                    <a:lnTo>
                      <a:pt x="151" y="61"/>
                    </a:lnTo>
                    <a:lnTo>
                      <a:pt x="160" y="57"/>
                    </a:lnTo>
                    <a:lnTo>
                      <a:pt x="170" y="54"/>
                    </a:lnTo>
                    <a:lnTo>
                      <a:pt x="181" y="49"/>
                    </a:lnTo>
                    <a:lnTo>
                      <a:pt x="190" y="46"/>
                    </a:lnTo>
                    <a:lnTo>
                      <a:pt x="196" y="44"/>
                    </a:lnTo>
                    <a:lnTo>
                      <a:pt x="211" y="38"/>
                    </a:lnTo>
                    <a:lnTo>
                      <a:pt x="220" y="35"/>
                    </a:lnTo>
                    <a:lnTo>
                      <a:pt x="227" y="33"/>
                    </a:lnTo>
                    <a:lnTo>
                      <a:pt x="234" y="30"/>
                    </a:lnTo>
                    <a:lnTo>
                      <a:pt x="240" y="27"/>
                    </a:lnTo>
                    <a:lnTo>
                      <a:pt x="244" y="24"/>
                    </a:lnTo>
                    <a:lnTo>
                      <a:pt x="247" y="20"/>
                    </a:lnTo>
                    <a:lnTo>
                      <a:pt x="250" y="15"/>
                    </a:lnTo>
                    <a:lnTo>
                      <a:pt x="253" y="8"/>
                    </a:lnTo>
                    <a:lnTo>
                      <a:pt x="256" y="2"/>
                    </a:lnTo>
                    <a:lnTo>
                      <a:pt x="256" y="0"/>
                    </a:lnTo>
                    <a:lnTo>
                      <a:pt x="75" y="55"/>
                    </a:lnTo>
                    <a:lnTo>
                      <a:pt x="53" y="66"/>
                    </a:lnTo>
                    <a:lnTo>
                      <a:pt x="41" y="73"/>
                    </a:lnTo>
                    <a:lnTo>
                      <a:pt x="34" y="81"/>
                    </a:lnTo>
                    <a:lnTo>
                      <a:pt x="24" y="96"/>
                    </a:lnTo>
                    <a:lnTo>
                      <a:pt x="9" y="124"/>
                    </a:lnTo>
                    <a:lnTo>
                      <a:pt x="0" y="141"/>
                    </a:lnTo>
                    <a:lnTo>
                      <a:pt x="4" y="142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2" name="Freeform 777"/>
              <p:cNvSpPr>
                <a:spLocks/>
              </p:cNvSpPr>
              <p:nvPr/>
            </p:nvSpPr>
            <p:spPr bwMode="auto">
              <a:xfrm>
                <a:off x="2867" y="1294"/>
                <a:ext cx="125" cy="272"/>
              </a:xfrm>
              <a:custGeom>
                <a:avLst/>
                <a:gdLst>
                  <a:gd name="T0" fmla="*/ 7 w 125"/>
                  <a:gd name="T1" fmla="*/ 164 h 272"/>
                  <a:gd name="T2" fmla="*/ 7 w 125"/>
                  <a:gd name="T3" fmla="*/ 57 h 272"/>
                  <a:gd name="T4" fmla="*/ 1 w 125"/>
                  <a:gd name="T5" fmla="*/ 48 h 272"/>
                  <a:gd name="T6" fmla="*/ 0 w 125"/>
                  <a:gd name="T7" fmla="*/ 41 h 272"/>
                  <a:gd name="T8" fmla="*/ 2 w 125"/>
                  <a:gd name="T9" fmla="*/ 30 h 272"/>
                  <a:gd name="T10" fmla="*/ 6 w 125"/>
                  <a:gd name="T11" fmla="*/ 27 h 272"/>
                  <a:gd name="T12" fmla="*/ 8 w 125"/>
                  <a:gd name="T13" fmla="*/ 37 h 272"/>
                  <a:gd name="T14" fmla="*/ 10 w 125"/>
                  <a:gd name="T15" fmla="*/ 40 h 272"/>
                  <a:gd name="T16" fmla="*/ 16 w 125"/>
                  <a:gd name="T17" fmla="*/ 43 h 272"/>
                  <a:gd name="T18" fmla="*/ 23 w 125"/>
                  <a:gd name="T19" fmla="*/ 45 h 272"/>
                  <a:gd name="T20" fmla="*/ 32 w 125"/>
                  <a:gd name="T21" fmla="*/ 43 h 272"/>
                  <a:gd name="T22" fmla="*/ 41 w 125"/>
                  <a:gd name="T23" fmla="*/ 41 h 272"/>
                  <a:gd name="T24" fmla="*/ 52 w 125"/>
                  <a:gd name="T25" fmla="*/ 36 h 272"/>
                  <a:gd name="T26" fmla="*/ 62 w 125"/>
                  <a:gd name="T27" fmla="*/ 31 h 272"/>
                  <a:gd name="T28" fmla="*/ 72 w 125"/>
                  <a:gd name="T29" fmla="*/ 25 h 272"/>
                  <a:gd name="T30" fmla="*/ 79 w 125"/>
                  <a:gd name="T31" fmla="*/ 18 h 272"/>
                  <a:gd name="T32" fmla="*/ 85 w 125"/>
                  <a:gd name="T33" fmla="*/ 11 h 272"/>
                  <a:gd name="T34" fmla="*/ 90 w 125"/>
                  <a:gd name="T35" fmla="*/ 3 h 272"/>
                  <a:gd name="T36" fmla="*/ 88 w 125"/>
                  <a:gd name="T37" fmla="*/ 16 h 272"/>
                  <a:gd name="T38" fmla="*/ 84 w 125"/>
                  <a:gd name="T39" fmla="*/ 28 h 272"/>
                  <a:gd name="T40" fmla="*/ 79 w 125"/>
                  <a:gd name="T41" fmla="*/ 36 h 272"/>
                  <a:gd name="T42" fmla="*/ 72 w 125"/>
                  <a:gd name="T43" fmla="*/ 43 h 272"/>
                  <a:gd name="T44" fmla="*/ 64 w 125"/>
                  <a:gd name="T45" fmla="*/ 49 h 272"/>
                  <a:gd name="T46" fmla="*/ 52 w 125"/>
                  <a:gd name="T47" fmla="*/ 55 h 272"/>
                  <a:gd name="T48" fmla="*/ 39 w 125"/>
                  <a:gd name="T49" fmla="*/ 60 h 272"/>
                  <a:gd name="T50" fmla="*/ 28 w 125"/>
                  <a:gd name="T51" fmla="*/ 65 h 272"/>
                  <a:gd name="T52" fmla="*/ 28 w 125"/>
                  <a:gd name="T53" fmla="*/ 119 h 272"/>
                  <a:gd name="T54" fmla="*/ 29 w 125"/>
                  <a:gd name="T55" fmla="*/ 126 h 272"/>
                  <a:gd name="T56" fmla="*/ 33 w 125"/>
                  <a:gd name="T57" fmla="*/ 134 h 272"/>
                  <a:gd name="T58" fmla="*/ 36 w 125"/>
                  <a:gd name="T59" fmla="*/ 137 h 272"/>
                  <a:gd name="T60" fmla="*/ 39 w 125"/>
                  <a:gd name="T61" fmla="*/ 137 h 272"/>
                  <a:gd name="T62" fmla="*/ 48 w 125"/>
                  <a:gd name="T63" fmla="*/ 126 h 272"/>
                  <a:gd name="T64" fmla="*/ 58 w 125"/>
                  <a:gd name="T65" fmla="*/ 117 h 272"/>
                  <a:gd name="T66" fmla="*/ 68 w 125"/>
                  <a:gd name="T67" fmla="*/ 111 h 272"/>
                  <a:gd name="T68" fmla="*/ 76 w 125"/>
                  <a:gd name="T69" fmla="*/ 107 h 272"/>
                  <a:gd name="T70" fmla="*/ 87 w 125"/>
                  <a:gd name="T71" fmla="*/ 103 h 272"/>
                  <a:gd name="T72" fmla="*/ 100 w 125"/>
                  <a:gd name="T73" fmla="*/ 99 h 272"/>
                  <a:gd name="T74" fmla="*/ 113 w 125"/>
                  <a:gd name="T75" fmla="*/ 96 h 272"/>
                  <a:gd name="T76" fmla="*/ 124 w 125"/>
                  <a:gd name="T77" fmla="*/ 96 h 272"/>
                  <a:gd name="T78" fmla="*/ 116 w 125"/>
                  <a:gd name="T79" fmla="*/ 107 h 272"/>
                  <a:gd name="T80" fmla="*/ 111 w 125"/>
                  <a:gd name="T81" fmla="*/ 115 h 272"/>
                  <a:gd name="T82" fmla="*/ 104 w 125"/>
                  <a:gd name="T83" fmla="*/ 123 h 272"/>
                  <a:gd name="T84" fmla="*/ 95 w 125"/>
                  <a:gd name="T85" fmla="*/ 132 h 272"/>
                  <a:gd name="T86" fmla="*/ 83 w 125"/>
                  <a:gd name="T87" fmla="*/ 139 h 272"/>
                  <a:gd name="T88" fmla="*/ 70 w 125"/>
                  <a:gd name="T89" fmla="*/ 145 h 272"/>
                  <a:gd name="T90" fmla="*/ 57 w 125"/>
                  <a:gd name="T91" fmla="*/ 151 h 272"/>
                  <a:gd name="T92" fmla="*/ 49 w 125"/>
                  <a:gd name="T93" fmla="*/ 157 h 272"/>
                  <a:gd name="T94" fmla="*/ 42 w 125"/>
                  <a:gd name="T95" fmla="*/ 167 h 272"/>
                  <a:gd name="T96" fmla="*/ 38 w 125"/>
                  <a:gd name="T97" fmla="*/ 177 h 272"/>
                  <a:gd name="T98" fmla="*/ 36 w 125"/>
                  <a:gd name="T99" fmla="*/ 190 h 272"/>
                  <a:gd name="T100" fmla="*/ 34 w 125"/>
                  <a:gd name="T101" fmla="*/ 212 h 272"/>
                  <a:gd name="T102" fmla="*/ 36 w 125"/>
                  <a:gd name="T103" fmla="*/ 241 h 272"/>
                  <a:gd name="T104" fmla="*/ 37 w 125"/>
                  <a:gd name="T105" fmla="*/ 255 h 272"/>
                  <a:gd name="T106" fmla="*/ 34 w 125"/>
                  <a:gd name="T107" fmla="*/ 263 h 272"/>
                  <a:gd name="T108" fmla="*/ 30 w 125"/>
                  <a:gd name="T109" fmla="*/ 268 h 272"/>
                  <a:gd name="T110" fmla="*/ 25 w 125"/>
                  <a:gd name="T111" fmla="*/ 271 h 272"/>
                  <a:gd name="T112" fmla="*/ 17 w 125"/>
                  <a:gd name="T113" fmla="*/ 269 h 272"/>
                  <a:gd name="T114" fmla="*/ 10 w 125"/>
                  <a:gd name="T115" fmla="*/ 265 h 272"/>
                  <a:gd name="T116" fmla="*/ 7 w 125"/>
                  <a:gd name="T117" fmla="*/ 261 h 27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5"/>
                  <a:gd name="T178" fmla="*/ 0 h 272"/>
                  <a:gd name="T179" fmla="*/ 125 w 125"/>
                  <a:gd name="T180" fmla="*/ 272 h 27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5" h="272">
                    <a:moveTo>
                      <a:pt x="7" y="261"/>
                    </a:moveTo>
                    <a:lnTo>
                      <a:pt x="7" y="164"/>
                    </a:lnTo>
                    <a:lnTo>
                      <a:pt x="7" y="61"/>
                    </a:lnTo>
                    <a:lnTo>
                      <a:pt x="7" y="57"/>
                    </a:lnTo>
                    <a:lnTo>
                      <a:pt x="5" y="54"/>
                    </a:lnTo>
                    <a:lnTo>
                      <a:pt x="1" y="48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9"/>
                    </a:lnTo>
                    <a:lnTo>
                      <a:pt x="6" y="27"/>
                    </a:lnTo>
                    <a:lnTo>
                      <a:pt x="8" y="26"/>
                    </a:lnTo>
                    <a:lnTo>
                      <a:pt x="8" y="37"/>
                    </a:lnTo>
                    <a:lnTo>
                      <a:pt x="8" y="38"/>
                    </a:lnTo>
                    <a:lnTo>
                      <a:pt x="10" y="40"/>
                    </a:lnTo>
                    <a:lnTo>
                      <a:pt x="13" y="43"/>
                    </a:lnTo>
                    <a:lnTo>
                      <a:pt x="16" y="43"/>
                    </a:lnTo>
                    <a:lnTo>
                      <a:pt x="19" y="45"/>
                    </a:lnTo>
                    <a:lnTo>
                      <a:pt x="23" y="45"/>
                    </a:lnTo>
                    <a:lnTo>
                      <a:pt x="28" y="44"/>
                    </a:lnTo>
                    <a:lnTo>
                      <a:pt x="32" y="43"/>
                    </a:lnTo>
                    <a:lnTo>
                      <a:pt x="36" y="42"/>
                    </a:lnTo>
                    <a:lnTo>
                      <a:pt x="41" y="41"/>
                    </a:lnTo>
                    <a:lnTo>
                      <a:pt x="47" y="37"/>
                    </a:lnTo>
                    <a:lnTo>
                      <a:pt x="52" y="36"/>
                    </a:lnTo>
                    <a:lnTo>
                      <a:pt x="58" y="34"/>
                    </a:lnTo>
                    <a:lnTo>
                      <a:pt x="62" y="31"/>
                    </a:lnTo>
                    <a:lnTo>
                      <a:pt x="66" y="29"/>
                    </a:lnTo>
                    <a:lnTo>
                      <a:pt x="72" y="25"/>
                    </a:lnTo>
                    <a:lnTo>
                      <a:pt x="74" y="22"/>
                    </a:lnTo>
                    <a:lnTo>
                      <a:pt x="79" y="18"/>
                    </a:lnTo>
                    <a:lnTo>
                      <a:pt x="83" y="14"/>
                    </a:lnTo>
                    <a:lnTo>
                      <a:pt x="85" y="11"/>
                    </a:lnTo>
                    <a:lnTo>
                      <a:pt x="87" y="7"/>
                    </a:lnTo>
                    <a:lnTo>
                      <a:pt x="90" y="3"/>
                    </a:lnTo>
                    <a:lnTo>
                      <a:pt x="91" y="0"/>
                    </a:lnTo>
                    <a:lnTo>
                      <a:pt x="88" y="16"/>
                    </a:lnTo>
                    <a:lnTo>
                      <a:pt x="86" y="21"/>
                    </a:lnTo>
                    <a:lnTo>
                      <a:pt x="84" y="28"/>
                    </a:lnTo>
                    <a:lnTo>
                      <a:pt x="81" y="32"/>
                    </a:lnTo>
                    <a:lnTo>
                      <a:pt x="79" y="36"/>
                    </a:lnTo>
                    <a:lnTo>
                      <a:pt x="75" y="40"/>
                    </a:lnTo>
                    <a:lnTo>
                      <a:pt x="72" y="43"/>
                    </a:lnTo>
                    <a:lnTo>
                      <a:pt x="68" y="47"/>
                    </a:lnTo>
                    <a:lnTo>
                      <a:pt x="64" y="49"/>
                    </a:lnTo>
                    <a:lnTo>
                      <a:pt x="58" y="52"/>
                    </a:lnTo>
                    <a:lnTo>
                      <a:pt x="52" y="55"/>
                    </a:lnTo>
                    <a:lnTo>
                      <a:pt x="47" y="57"/>
                    </a:lnTo>
                    <a:lnTo>
                      <a:pt x="39" y="60"/>
                    </a:lnTo>
                    <a:lnTo>
                      <a:pt x="32" y="63"/>
                    </a:lnTo>
                    <a:lnTo>
                      <a:pt x="28" y="65"/>
                    </a:lnTo>
                    <a:lnTo>
                      <a:pt x="28" y="66"/>
                    </a:lnTo>
                    <a:lnTo>
                      <a:pt x="28" y="119"/>
                    </a:lnTo>
                    <a:lnTo>
                      <a:pt x="28" y="122"/>
                    </a:lnTo>
                    <a:lnTo>
                      <a:pt x="29" y="126"/>
                    </a:lnTo>
                    <a:lnTo>
                      <a:pt x="31" y="130"/>
                    </a:lnTo>
                    <a:lnTo>
                      <a:pt x="33" y="134"/>
                    </a:lnTo>
                    <a:lnTo>
                      <a:pt x="34" y="136"/>
                    </a:lnTo>
                    <a:lnTo>
                      <a:pt x="36" y="137"/>
                    </a:lnTo>
                    <a:lnTo>
                      <a:pt x="37" y="137"/>
                    </a:lnTo>
                    <a:lnTo>
                      <a:pt x="39" y="137"/>
                    </a:lnTo>
                    <a:lnTo>
                      <a:pt x="41" y="135"/>
                    </a:lnTo>
                    <a:lnTo>
                      <a:pt x="48" y="126"/>
                    </a:lnTo>
                    <a:lnTo>
                      <a:pt x="51" y="123"/>
                    </a:lnTo>
                    <a:lnTo>
                      <a:pt x="58" y="117"/>
                    </a:lnTo>
                    <a:lnTo>
                      <a:pt x="61" y="115"/>
                    </a:lnTo>
                    <a:lnTo>
                      <a:pt x="68" y="111"/>
                    </a:lnTo>
                    <a:lnTo>
                      <a:pt x="71" y="109"/>
                    </a:lnTo>
                    <a:lnTo>
                      <a:pt x="76" y="107"/>
                    </a:lnTo>
                    <a:lnTo>
                      <a:pt x="83" y="104"/>
                    </a:lnTo>
                    <a:lnTo>
                      <a:pt x="87" y="103"/>
                    </a:lnTo>
                    <a:lnTo>
                      <a:pt x="92" y="102"/>
                    </a:lnTo>
                    <a:lnTo>
                      <a:pt x="100" y="99"/>
                    </a:lnTo>
                    <a:lnTo>
                      <a:pt x="106" y="98"/>
                    </a:lnTo>
                    <a:lnTo>
                      <a:pt x="113" y="96"/>
                    </a:lnTo>
                    <a:lnTo>
                      <a:pt x="119" y="96"/>
                    </a:lnTo>
                    <a:lnTo>
                      <a:pt x="124" y="96"/>
                    </a:lnTo>
                    <a:lnTo>
                      <a:pt x="119" y="104"/>
                    </a:lnTo>
                    <a:lnTo>
                      <a:pt x="116" y="107"/>
                    </a:lnTo>
                    <a:lnTo>
                      <a:pt x="114" y="112"/>
                    </a:lnTo>
                    <a:lnTo>
                      <a:pt x="111" y="115"/>
                    </a:lnTo>
                    <a:lnTo>
                      <a:pt x="107" y="119"/>
                    </a:lnTo>
                    <a:lnTo>
                      <a:pt x="104" y="123"/>
                    </a:lnTo>
                    <a:lnTo>
                      <a:pt x="100" y="127"/>
                    </a:lnTo>
                    <a:lnTo>
                      <a:pt x="95" y="132"/>
                    </a:lnTo>
                    <a:lnTo>
                      <a:pt x="90" y="135"/>
                    </a:lnTo>
                    <a:lnTo>
                      <a:pt x="83" y="139"/>
                    </a:lnTo>
                    <a:lnTo>
                      <a:pt x="79" y="141"/>
                    </a:lnTo>
                    <a:lnTo>
                      <a:pt x="70" y="145"/>
                    </a:lnTo>
                    <a:lnTo>
                      <a:pt x="62" y="148"/>
                    </a:lnTo>
                    <a:lnTo>
                      <a:pt x="57" y="151"/>
                    </a:lnTo>
                    <a:lnTo>
                      <a:pt x="52" y="154"/>
                    </a:lnTo>
                    <a:lnTo>
                      <a:pt x="49" y="157"/>
                    </a:lnTo>
                    <a:lnTo>
                      <a:pt x="45" y="161"/>
                    </a:lnTo>
                    <a:lnTo>
                      <a:pt x="42" y="167"/>
                    </a:lnTo>
                    <a:lnTo>
                      <a:pt x="39" y="172"/>
                    </a:lnTo>
                    <a:lnTo>
                      <a:pt x="38" y="177"/>
                    </a:lnTo>
                    <a:lnTo>
                      <a:pt x="37" y="183"/>
                    </a:lnTo>
                    <a:lnTo>
                      <a:pt x="36" y="190"/>
                    </a:lnTo>
                    <a:lnTo>
                      <a:pt x="36" y="199"/>
                    </a:lnTo>
                    <a:lnTo>
                      <a:pt x="34" y="212"/>
                    </a:lnTo>
                    <a:lnTo>
                      <a:pt x="35" y="236"/>
                    </a:lnTo>
                    <a:lnTo>
                      <a:pt x="36" y="241"/>
                    </a:lnTo>
                    <a:lnTo>
                      <a:pt x="37" y="248"/>
                    </a:lnTo>
                    <a:lnTo>
                      <a:pt x="37" y="255"/>
                    </a:lnTo>
                    <a:lnTo>
                      <a:pt x="36" y="259"/>
                    </a:lnTo>
                    <a:lnTo>
                      <a:pt x="34" y="263"/>
                    </a:lnTo>
                    <a:lnTo>
                      <a:pt x="33" y="266"/>
                    </a:lnTo>
                    <a:lnTo>
                      <a:pt x="30" y="268"/>
                    </a:lnTo>
                    <a:lnTo>
                      <a:pt x="28" y="270"/>
                    </a:lnTo>
                    <a:lnTo>
                      <a:pt x="25" y="271"/>
                    </a:lnTo>
                    <a:lnTo>
                      <a:pt x="21" y="271"/>
                    </a:lnTo>
                    <a:lnTo>
                      <a:pt x="17" y="269"/>
                    </a:lnTo>
                    <a:lnTo>
                      <a:pt x="13" y="267"/>
                    </a:lnTo>
                    <a:lnTo>
                      <a:pt x="10" y="265"/>
                    </a:lnTo>
                    <a:lnTo>
                      <a:pt x="8" y="263"/>
                    </a:lnTo>
                    <a:lnTo>
                      <a:pt x="7" y="261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3" name="Freeform 778"/>
              <p:cNvSpPr>
                <a:spLocks/>
              </p:cNvSpPr>
              <p:nvPr/>
            </p:nvSpPr>
            <p:spPr bwMode="auto">
              <a:xfrm>
                <a:off x="2792" y="1074"/>
                <a:ext cx="156" cy="194"/>
              </a:xfrm>
              <a:custGeom>
                <a:avLst/>
                <a:gdLst>
                  <a:gd name="T0" fmla="*/ 6 w 156"/>
                  <a:gd name="T1" fmla="*/ 109 h 194"/>
                  <a:gd name="T2" fmla="*/ 19 w 156"/>
                  <a:gd name="T3" fmla="*/ 125 h 194"/>
                  <a:gd name="T4" fmla="*/ 32 w 156"/>
                  <a:gd name="T5" fmla="*/ 141 h 194"/>
                  <a:gd name="T6" fmla="*/ 37 w 156"/>
                  <a:gd name="T7" fmla="*/ 156 h 194"/>
                  <a:gd name="T8" fmla="*/ 42 w 156"/>
                  <a:gd name="T9" fmla="*/ 168 h 194"/>
                  <a:gd name="T10" fmla="*/ 48 w 156"/>
                  <a:gd name="T11" fmla="*/ 178 h 194"/>
                  <a:gd name="T12" fmla="*/ 56 w 156"/>
                  <a:gd name="T13" fmla="*/ 185 h 194"/>
                  <a:gd name="T14" fmla="*/ 67 w 156"/>
                  <a:gd name="T15" fmla="*/ 191 h 194"/>
                  <a:gd name="T16" fmla="*/ 79 w 156"/>
                  <a:gd name="T17" fmla="*/ 193 h 194"/>
                  <a:gd name="T18" fmla="*/ 88 w 156"/>
                  <a:gd name="T19" fmla="*/ 191 h 194"/>
                  <a:gd name="T20" fmla="*/ 97 w 156"/>
                  <a:gd name="T21" fmla="*/ 189 h 194"/>
                  <a:gd name="T22" fmla="*/ 103 w 156"/>
                  <a:gd name="T23" fmla="*/ 186 h 194"/>
                  <a:gd name="T24" fmla="*/ 106 w 156"/>
                  <a:gd name="T25" fmla="*/ 177 h 194"/>
                  <a:gd name="T26" fmla="*/ 106 w 156"/>
                  <a:gd name="T27" fmla="*/ 165 h 194"/>
                  <a:gd name="T28" fmla="*/ 103 w 156"/>
                  <a:gd name="T29" fmla="*/ 149 h 194"/>
                  <a:gd name="T30" fmla="*/ 101 w 156"/>
                  <a:gd name="T31" fmla="*/ 129 h 194"/>
                  <a:gd name="T32" fmla="*/ 101 w 156"/>
                  <a:gd name="T33" fmla="*/ 66 h 194"/>
                  <a:gd name="T34" fmla="*/ 103 w 156"/>
                  <a:gd name="T35" fmla="*/ 56 h 194"/>
                  <a:gd name="T36" fmla="*/ 108 w 156"/>
                  <a:gd name="T37" fmla="*/ 41 h 194"/>
                  <a:gd name="T38" fmla="*/ 111 w 156"/>
                  <a:gd name="T39" fmla="*/ 35 h 194"/>
                  <a:gd name="T40" fmla="*/ 119 w 156"/>
                  <a:gd name="T41" fmla="*/ 26 h 194"/>
                  <a:gd name="T42" fmla="*/ 136 w 156"/>
                  <a:gd name="T43" fmla="*/ 10 h 194"/>
                  <a:gd name="T44" fmla="*/ 147 w 156"/>
                  <a:gd name="T45" fmla="*/ 3 h 194"/>
                  <a:gd name="T46" fmla="*/ 135 w 156"/>
                  <a:gd name="T47" fmla="*/ 1 h 194"/>
                  <a:gd name="T48" fmla="*/ 123 w 156"/>
                  <a:gd name="T49" fmla="*/ 3 h 194"/>
                  <a:gd name="T50" fmla="*/ 113 w 156"/>
                  <a:gd name="T51" fmla="*/ 6 h 194"/>
                  <a:gd name="T52" fmla="*/ 100 w 156"/>
                  <a:gd name="T53" fmla="*/ 14 h 194"/>
                  <a:gd name="T54" fmla="*/ 91 w 156"/>
                  <a:gd name="T55" fmla="*/ 23 h 194"/>
                  <a:gd name="T56" fmla="*/ 86 w 156"/>
                  <a:gd name="T57" fmla="*/ 32 h 194"/>
                  <a:gd name="T58" fmla="*/ 84 w 156"/>
                  <a:gd name="T59" fmla="*/ 41 h 194"/>
                  <a:gd name="T60" fmla="*/ 87 w 156"/>
                  <a:gd name="T61" fmla="*/ 52 h 194"/>
                  <a:gd name="T62" fmla="*/ 89 w 156"/>
                  <a:gd name="T63" fmla="*/ 66 h 194"/>
                  <a:gd name="T64" fmla="*/ 89 w 156"/>
                  <a:gd name="T65" fmla="*/ 132 h 194"/>
                  <a:gd name="T66" fmla="*/ 87 w 156"/>
                  <a:gd name="T67" fmla="*/ 149 h 194"/>
                  <a:gd name="T68" fmla="*/ 84 w 156"/>
                  <a:gd name="T69" fmla="*/ 155 h 194"/>
                  <a:gd name="T70" fmla="*/ 79 w 156"/>
                  <a:gd name="T71" fmla="*/ 157 h 194"/>
                  <a:gd name="T72" fmla="*/ 70 w 156"/>
                  <a:gd name="T73" fmla="*/ 155 h 194"/>
                  <a:gd name="T74" fmla="*/ 62 w 156"/>
                  <a:gd name="T75" fmla="*/ 152 h 194"/>
                  <a:gd name="T76" fmla="*/ 52 w 156"/>
                  <a:gd name="T77" fmla="*/ 145 h 194"/>
                  <a:gd name="T78" fmla="*/ 38 w 156"/>
                  <a:gd name="T79" fmla="*/ 134 h 194"/>
                  <a:gd name="T80" fmla="*/ 25 w 156"/>
                  <a:gd name="T81" fmla="*/ 125 h 194"/>
                  <a:gd name="T82" fmla="*/ 12 w 156"/>
                  <a:gd name="T83" fmla="*/ 114 h 194"/>
                  <a:gd name="T84" fmla="*/ 4 w 156"/>
                  <a:gd name="T85" fmla="*/ 106 h 194"/>
                  <a:gd name="T86" fmla="*/ 0 w 156"/>
                  <a:gd name="T87" fmla="*/ 103 h 1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56"/>
                  <a:gd name="T133" fmla="*/ 0 h 194"/>
                  <a:gd name="T134" fmla="*/ 156 w 156"/>
                  <a:gd name="T135" fmla="*/ 194 h 19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56" h="194">
                    <a:moveTo>
                      <a:pt x="0" y="103"/>
                    </a:moveTo>
                    <a:lnTo>
                      <a:pt x="6" y="109"/>
                    </a:lnTo>
                    <a:lnTo>
                      <a:pt x="12" y="117"/>
                    </a:lnTo>
                    <a:lnTo>
                      <a:pt x="19" y="125"/>
                    </a:lnTo>
                    <a:lnTo>
                      <a:pt x="27" y="134"/>
                    </a:lnTo>
                    <a:lnTo>
                      <a:pt x="32" y="141"/>
                    </a:lnTo>
                    <a:lnTo>
                      <a:pt x="34" y="147"/>
                    </a:lnTo>
                    <a:lnTo>
                      <a:pt x="37" y="156"/>
                    </a:lnTo>
                    <a:lnTo>
                      <a:pt x="40" y="163"/>
                    </a:lnTo>
                    <a:lnTo>
                      <a:pt x="42" y="168"/>
                    </a:lnTo>
                    <a:lnTo>
                      <a:pt x="45" y="173"/>
                    </a:lnTo>
                    <a:lnTo>
                      <a:pt x="48" y="178"/>
                    </a:lnTo>
                    <a:lnTo>
                      <a:pt x="52" y="181"/>
                    </a:lnTo>
                    <a:lnTo>
                      <a:pt x="56" y="185"/>
                    </a:lnTo>
                    <a:lnTo>
                      <a:pt x="61" y="188"/>
                    </a:lnTo>
                    <a:lnTo>
                      <a:pt x="67" y="191"/>
                    </a:lnTo>
                    <a:lnTo>
                      <a:pt x="72" y="192"/>
                    </a:lnTo>
                    <a:lnTo>
                      <a:pt x="79" y="193"/>
                    </a:lnTo>
                    <a:lnTo>
                      <a:pt x="84" y="192"/>
                    </a:lnTo>
                    <a:lnTo>
                      <a:pt x="88" y="191"/>
                    </a:lnTo>
                    <a:lnTo>
                      <a:pt x="92" y="190"/>
                    </a:lnTo>
                    <a:lnTo>
                      <a:pt x="97" y="189"/>
                    </a:lnTo>
                    <a:lnTo>
                      <a:pt x="100" y="188"/>
                    </a:lnTo>
                    <a:lnTo>
                      <a:pt x="103" y="186"/>
                    </a:lnTo>
                    <a:lnTo>
                      <a:pt x="104" y="183"/>
                    </a:lnTo>
                    <a:lnTo>
                      <a:pt x="106" y="177"/>
                    </a:lnTo>
                    <a:lnTo>
                      <a:pt x="106" y="172"/>
                    </a:lnTo>
                    <a:lnTo>
                      <a:pt x="106" y="165"/>
                    </a:lnTo>
                    <a:lnTo>
                      <a:pt x="104" y="159"/>
                    </a:lnTo>
                    <a:lnTo>
                      <a:pt x="103" y="149"/>
                    </a:lnTo>
                    <a:lnTo>
                      <a:pt x="102" y="138"/>
                    </a:lnTo>
                    <a:lnTo>
                      <a:pt x="101" y="129"/>
                    </a:lnTo>
                    <a:lnTo>
                      <a:pt x="101" y="122"/>
                    </a:lnTo>
                    <a:lnTo>
                      <a:pt x="101" y="66"/>
                    </a:lnTo>
                    <a:lnTo>
                      <a:pt x="101" y="62"/>
                    </a:lnTo>
                    <a:lnTo>
                      <a:pt x="103" y="56"/>
                    </a:lnTo>
                    <a:lnTo>
                      <a:pt x="104" y="50"/>
                    </a:lnTo>
                    <a:lnTo>
                      <a:pt x="108" y="41"/>
                    </a:lnTo>
                    <a:lnTo>
                      <a:pt x="109" y="39"/>
                    </a:lnTo>
                    <a:lnTo>
                      <a:pt x="111" y="35"/>
                    </a:lnTo>
                    <a:lnTo>
                      <a:pt x="116" y="30"/>
                    </a:lnTo>
                    <a:lnTo>
                      <a:pt x="119" y="26"/>
                    </a:lnTo>
                    <a:lnTo>
                      <a:pt x="131" y="14"/>
                    </a:lnTo>
                    <a:lnTo>
                      <a:pt x="136" y="10"/>
                    </a:lnTo>
                    <a:lnTo>
                      <a:pt x="140" y="6"/>
                    </a:lnTo>
                    <a:lnTo>
                      <a:pt x="147" y="3"/>
                    </a:lnTo>
                    <a:lnTo>
                      <a:pt x="155" y="0"/>
                    </a:lnTo>
                    <a:lnTo>
                      <a:pt x="135" y="1"/>
                    </a:lnTo>
                    <a:lnTo>
                      <a:pt x="128" y="2"/>
                    </a:lnTo>
                    <a:lnTo>
                      <a:pt x="123" y="3"/>
                    </a:lnTo>
                    <a:lnTo>
                      <a:pt x="118" y="4"/>
                    </a:lnTo>
                    <a:lnTo>
                      <a:pt x="113" y="6"/>
                    </a:lnTo>
                    <a:lnTo>
                      <a:pt x="108" y="9"/>
                    </a:lnTo>
                    <a:lnTo>
                      <a:pt x="100" y="14"/>
                    </a:lnTo>
                    <a:lnTo>
                      <a:pt x="95" y="18"/>
                    </a:lnTo>
                    <a:lnTo>
                      <a:pt x="91" y="23"/>
                    </a:lnTo>
                    <a:lnTo>
                      <a:pt x="88" y="27"/>
                    </a:lnTo>
                    <a:lnTo>
                      <a:pt x="86" y="32"/>
                    </a:lnTo>
                    <a:lnTo>
                      <a:pt x="84" y="37"/>
                    </a:lnTo>
                    <a:lnTo>
                      <a:pt x="84" y="41"/>
                    </a:lnTo>
                    <a:lnTo>
                      <a:pt x="86" y="45"/>
                    </a:lnTo>
                    <a:lnTo>
                      <a:pt x="87" y="52"/>
                    </a:lnTo>
                    <a:lnTo>
                      <a:pt x="88" y="58"/>
                    </a:lnTo>
                    <a:lnTo>
                      <a:pt x="89" y="66"/>
                    </a:lnTo>
                    <a:lnTo>
                      <a:pt x="90" y="94"/>
                    </a:lnTo>
                    <a:lnTo>
                      <a:pt x="89" y="132"/>
                    </a:lnTo>
                    <a:lnTo>
                      <a:pt x="89" y="142"/>
                    </a:lnTo>
                    <a:lnTo>
                      <a:pt x="87" y="149"/>
                    </a:lnTo>
                    <a:lnTo>
                      <a:pt x="85" y="153"/>
                    </a:lnTo>
                    <a:lnTo>
                      <a:pt x="84" y="155"/>
                    </a:lnTo>
                    <a:lnTo>
                      <a:pt x="82" y="156"/>
                    </a:lnTo>
                    <a:lnTo>
                      <a:pt x="79" y="157"/>
                    </a:lnTo>
                    <a:lnTo>
                      <a:pt x="75" y="155"/>
                    </a:lnTo>
                    <a:lnTo>
                      <a:pt x="70" y="155"/>
                    </a:lnTo>
                    <a:lnTo>
                      <a:pt x="66" y="153"/>
                    </a:lnTo>
                    <a:lnTo>
                      <a:pt x="62" y="152"/>
                    </a:lnTo>
                    <a:lnTo>
                      <a:pt x="59" y="150"/>
                    </a:lnTo>
                    <a:lnTo>
                      <a:pt x="52" y="145"/>
                    </a:lnTo>
                    <a:lnTo>
                      <a:pt x="44" y="139"/>
                    </a:lnTo>
                    <a:lnTo>
                      <a:pt x="38" y="134"/>
                    </a:lnTo>
                    <a:lnTo>
                      <a:pt x="31" y="129"/>
                    </a:lnTo>
                    <a:lnTo>
                      <a:pt x="25" y="125"/>
                    </a:lnTo>
                    <a:lnTo>
                      <a:pt x="18" y="119"/>
                    </a:lnTo>
                    <a:lnTo>
                      <a:pt x="12" y="114"/>
                    </a:lnTo>
                    <a:lnTo>
                      <a:pt x="6" y="110"/>
                    </a:lnTo>
                    <a:lnTo>
                      <a:pt x="4" y="106"/>
                    </a:lnTo>
                    <a:lnTo>
                      <a:pt x="1" y="105"/>
                    </a:lnTo>
                    <a:lnTo>
                      <a:pt x="0" y="103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4" name="Freeform 779"/>
              <p:cNvSpPr>
                <a:spLocks/>
              </p:cNvSpPr>
              <p:nvPr/>
            </p:nvSpPr>
            <p:spPr bwMode="auto">
              <a:xfrm>
                <a:off x="2751" y="889"/>
                <a:ext cx="208" cy="156"/>
              </a:xfrm>
              <a:custGeom>
                <a:avLst/>
                <a:gdLst>
                  <a:gd name="T0" fmla="*/ 138 w 208"/>
                  <a:gd name="T1" fmla="*/ 150 h 156"/>
                  <a:gd name="T2" fmla="*/ 131 w 208"/>
                  <a:gd name="T3" fmla="*/ 153 h 156"/>
                  <a:gd name="T4" fmla="*/ 121 w 208"/>
                  <a:gd name="T5" fmla="*/ 154 h 156"/>
                  <a:gd name="T6" fmla="*/ 112 w 208"/>
                  <a:gd name="T7" fmla="*/ 150 h 156"/>
                  <a:gd name="T8" fmla="*/ 106 w 208"/>
                  <a:gd name="T9" fmla="*/ 145 h 156"/>
                  <a:gd name="T10" fmla="*/ 102 w 208"/>
                  <a:gd name="T11" fmla="*/ 139 h 156"/>
                  <a:gd name="T12" fmla="*/ 100 w 208"/>
                  <a:gd name="T13" fmla="*/ 131 h 156"/>
                  <a:gd name="T14" fmla="*/ 95 w 208"/>
                  <a:gd name="T15" fmla="*/ 122 h 156"/>
                  <a:gd name="T16" fmla="*/ 85 w 208"/>
                  <a:gd name="T17" fmla="*/ 108 h 156"/>
                  <a:gd name="T18" fmla="*/ 74 w 208"/>
                  <a:gd name="T19" fmla="*/ 97 h 156"/>
                  <a:gd name="T20" fmla="*/ 63 w 208"/>
                  <a:gd name="T21" fmla="*/ 87 h 156"/>
                  <a:gd name="T22" fmla="*/ 47 w 208"/>
                  <a:gd name="T23" fmla="*/ 75 h 156"/>
                  <a:gd name="T24" fmla="*/ 37 w 208"/>
                  <a:gd name="T25" fmla="*/ 65 h 156"/>
                  <a:gd name="T26" fmla="*/ 28 w 208"/>
                  <a:gd name="T27" fmla="*/ 49 h 156"/>
                  <a:gd name="T28" fmla="*/ 16 w 208"/>
                  <a:gd name="T29" fmla="*/ 38 h 156"/>
                  <a:gd name="T30" fmla="*/ 7 w 208"/>
                  <a:gd name="T31" fmla="*/ 33 h 156"/>
                  <a:gd name="T32" fmla="*/ 0 w 208"/>
                  <a:gd name="T33" fmla="*/ 32 h 156"/>
                  <a:gd name="T34" fmla="*/ 29 w 208"/>
                  <a:gd name="T35" fmla="*/ 35 h 156"/>
                  <a:gd name="T36" fmla="*/ 38 w 208"/>
                  <a:gd name="T37" fmla="*/ 37 h 156"/>
                  <a:gd name="T38" fmla="*/ 47 w 208"/>
                  <a:gd name="T39" fmla="*/ 42 h 156"/>
                  <a:gd name="T40" fmla="*/ 57 w 208"/>
                  <a:gd name="T41" fmla="*/ 49 h 156"/>
                  <a:gd name="T42" fmla="*/ 66 w 208"/>
                  <a:gd name="T43" fmla="*/ 54 h 156"/>
                  <a:gd name="T44" fmla="*/ 75 w 208"/>
                  <a:gd name="T45" fmla="*/ 58 h 156"/>
                  <a:gd name="T46" fmla="*/ 83 w 208"/>
                  <a:gd name="T47" fmla="*/ 62 h 156"/>
                  <a:gd name="T48" fmla="*/ 94 w 208"/>
                  <a:gd name="T49" fmla="*/ 77 h 156"/>
                  <a:gd name="T50" fmla="*/ 106 w 208"/>
                  <a:gd name="T51" fmla="*/ 99 h 156"/>
                  <a:gd name="T52" fmla="*/ 113 w 208"/>
                  <a:gd name="T53" fmla="*/ 108 h 156"/>
                  <a:gd name="T54" fmla="*/ 121 w 208"/>
                  <a:gd name="T55" fmla="*/ 114 h 156"/>
                  <a:gd name="T56" fmla="*/ 128 w 208"/>
                  <a:gd name="T57" fmla="*/ 119 h 156"/>
                  <a:gd name="T58" fmla="*/ 127 w 208"/>
                  <a:gd name="T59" fmla="*/ 45 h 156"/>
                  <a:gd name="T60" fmla="*/ 123 w 208"/>
                  <a:gd name="T61" fmla="*/ 35 h 156"/>
                  <a:gd name="T62" fmla="*/ 111 w 208"/>
                  <a:gd name="T63" fmla="*/ 20 h 156"/>
                  <a:gd name="T64" fmla="*/ 106 w 208"/>
                  <a:gd name="T65" fmla="*/ 15 h 156"/>
                  <a:gd name="T66" fmla="*/ 117 w 208"/>
                  <a:gd name="T67" fmla="*/ 19 h 156"/>
                  <a:gd name="T68" fmla="*/ 124 w 208"/>
                  <a:gd name="T69" fmla="*/ 26 h 156"/>
                  <a:gd name="T70" fmla="*/ 130 w 208"/>
                  <a:gd name="T71" fmla="*/ 14 h 156"/>
                  <a:gd name="T72" fmla="*/ 136 w 208"/>
                  <a:gd name="T73" fmla="*/ 8 h 156"/>
                  <a:gd name="T74" fmla="*/ 145 w 208"/>
                  <a:gd name="T75" fmla="*/ 1 h 156"/>
                  <a:gd name="T76" fmla="*/ 138 w 208"/>
                  <a:gd name="T77" fmla="*/ 13 h 156"/>
                  <a:gd name="T78" fmla="*/ 137 w 208"/>
                  <a:gd name="T79" fmla="*/ 19 h 156"/>
                  <a:gd name="T80" fmla="*/ 137 w 208"/>
                  <a:gd name="T81" fmla="*/ 26 h 156"/>
                  <a:gd name="T82" fmla="*/ 149 w 208"/>
                  <a:gd name="T83" fmla="*/ 17 h 156"/>
                  <a:gd name="T84" fmla="*/ 161 w 208"/>
                  <a:gd name="T85" fmla="*/ 11 h 156"/>
                  <a:gd name="T86" fmla="*/ 173 w 208"/>
                  <a:gd name="T87" fmla="*/ 6 h 156"/>
                  <a:gd name="T88" fmla="*/ 186 w 208"/>
                  <a:gd name="T89" fmla="*/ 2 h 156"/>
                  <a:gd name="T90" fmla="*/ 207 w 208"/>
                  <a:gd name="T91" fmla="*/ 0 h 156"/>
                  <a:gd name="T92" fmla="*/ 177 w 208"/>
                  <a:gd name="T93" fmla="*/ 13 h 156"/>
                  <a:gd name="T94" fmla="*/ 166 w 208"/>
                  <a:gd name="T95" fmla="*/ 19 h 156"/>
                  <a:gd name="T96" fmla="*/ 155 w 208"/>
                  <a:gd name="T97" fmla="*/ 26 h 156"/>
                  <a:gd name="T98" fmla="*/ 149 w 208"/>
                  <a:gd name="T99" fmla="*/ 33 h 156"/>
                  <a:gd name="T100" fmla="*/ 144 w 208"/>
                  <a:gd name="T101" fmla="*/ 41 h 156"/>
                  <a:gd name="T102" fmla="*/ 140 w 208"/>
                  <a:gd name="T103" fmla="*/ 54 h 156"/>
                  <a:gd name="T104" fmla="*/ 137 w 208"/>
                  <a:gd name="T105" fmla="*/ 64 h 156"/>
                  <a:gd name="T106" fmla="*/ 137 w 208"/>
                  <a:gd name="T107" fmla="*/ 111 h 156"/>
                  <a:gd name="T108" fmla="*/ 139 w 208"/>
                  <a:gd name="T109" fmla="*/ 116 h 156"/>
                  <a:gd name="T110" fmla="*/ 142 w 208"/>
                  <a:gd name="T111" fmla="*/ 121 h 156"/>
                  <a:gd name="T112" fmla="*/ 143 w 208"/>
                  <a:gd name="T113" fmla="*/ 129 h 156"/>
                  <a:gd name="T114" fmla="*/ 142 w 208"/>
                  <a:gd name="T115" fmla="*/ 141 h 156"/>
                  <a:gd name="T116" fmla="*/ 141 w 208"/>
                  <a:gd name="T117" fmla="*/ 147 h 15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8"/>
                  <a:gd name="T178" fmla="*/ 0 h 156"/>
                  <a:gd name="T179" fmla="*/ 208 w 208"/>
                  <a:gd name="T180" fmla="*/ 156 h 15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8" h="156">
                    <a:moveTo>
                      <a:pt x="141" y="147"/>
                    </a:moveTo>
                    <a:lnTo>
                      <a:pt x="138" y="150"/>
                    </a:lnTo>
                    <a:lnTo>
                      <a:pt x="136" y="152"/>
                    </a:lnTo>
                    <a:lnTo>
                      <a:pt x="131" y="153"/>
                    </a:lnTo>
                    <a:lnTo>
                      <a:pt x="126" y="155"/>
                    </a:lnTo>
                    <a:lnTo>
                      <a:pt x="121" y="154"/>
                    </a:lnTo>
                    <a:lnTo>
                      <a:pt x="116" y="153"/>
                    </a:lnTo>
                    <a:lnTo>
                      <a:pt x="112" y="150"/>
                    </a:lnTo>
                    <a:lnTo>
                      <a:pt x="109" y="148"/>
                    </a:lnTo>
                    <a:lnTo>
                      <a:pt x="106" y="145"/>
                    </a:lnTo>
                    <a:lnTo>
                      <a:pt x="105" y="143"/>
                    </a:lnTo>
                    <a:lnTo>
                      <a:pt x="102" y="139"/>
                    </a:lnTo>
                    <a:lnTo>
                      <a:pt x="101" y="135"/>
                    </a:lnTo>
                    <a:lnTo>
                      <a:pt x="100" y="131"/>
                    </a:lnTo>
                    <a:lnTo>
                      <a:pt x="98" y="127"/>
                    </a:lnTo>
                    <a:lnTo>
                      <a:pt x="95" y="122"/>
                    </a:lnTo>
                    <a:lnTo>
                      <a:pt x="91" y="116"/>
                    </a:lnTo>
                    <a:lnTo>
                      <a:pt x="85" y="108"/>
                    </a:lnTo>
                    <a:lnTo>
                      <a:pt x="79" y="101"/>
                    </a:lnTo>
                    <a:lnTo>
                      <a:pt x="74" y="97"/>
                    </a:lnTo>
                    <a:lnTo>
                      <a:pt x="69" y="91"/>
                    </a:lnTo>
                    <a:lnTo>
                      <a:pt x="63" y="87"/>
                    </a:lnTo>
                    <a:lnTo>
                      <a:pt x="55" y="81"/>
                    </a:lnTo>
                    <a:lnTo>
                      <a:pt x="47" y="75"/>
                    </a:lnTo>
                    <a:lnTo>
                      <a:pt x="40" y="68"/>
                    </a:lnTo>
                    <a:lnTo>
                      <a:pt x="37" y="65"/>
                    </a:lnTo>
                    <a:lnTo>
                      <a:pt x="32" y="55"/>
                    </a:lnTo>
                    <a:lnTo>
                      <a:pt x="28" y="49"/>
                    </a:lnTo>
                    <a:lnTo>
                      <a:pt x="22" y="42"/>
                    </a:lnTo>
                    <a:lnTo>
                      <a:pt x="16" y="38"/>
                    </a:lnTo>
                    <a:lnTo>
                      <a:pt x="11" y="34"/>
                    </a:lnTo>
                    <a:lnTo>
                      <a:pt x="7" y="33"/>
                    </a:lnTo>
                    <a:lnTo>
                      <a:pt x="1" y="32"/>
                    </a:lnTo>
                    <a:lnTo>
                      <a:pt x="0" y="32"/>
                    </a:lnTo>
                    <a:lnTo>
                      <a:pt x="20" y="34"/>
                    </a:lnTo>
                    <a:lnTo>
                      <a:pt x="29" y="35"/>
                    </a:lnTo>
                    <a:lnTo>
                      <a:pt x="36" y="36"/>
                    </a:lnTo>
                    <a:lnTo>
                      <a:pt x="38" y="37"/>
                    </a:lnTo>
                    <a:lnTo>
                      <a:pt x="43" y="39"/>
                    </a:lnTo>
                    <a:lnTo>
                      <a:pt x="47" y="42"/>
                    </a:lnTo>
                    <a:lnTo>
                      <a:pt x="51" y="46"/>
                    </a:lnTo>
                    <a:lnTo>
                      <a:pt x="57" y="49"/>
                    </a:lnTo>
                    <a:lnTo>
                      <a:pt x="61" y="52"/>
                    </a:lnTo>
                    <a:lnTo>
                      <a:pt x="66" y="54"/>
                    </a:lnTo>
                    <a:lnTo>
                      <a:pt x="71" y="56"/>
                    </a:lnTo>
                    <a:lnTo>
                      <a:pt x="75" y="58"/>
                    </a:lnTo>
                    <a:lnTo>
                      <a:pt x="80" y="60"/>
                    </a:lnTo>
                    <a:lnTo>
                      <a:pt x="83" y="62"/>
                    </a:lnTo>
                    <a:lnTo>
                      <a:pt x="88" y="69"/>
                    </a:lnTo>
                    <a:lnTo>
                      <a:pt x="94" y="77"/>
                    </a:lnTo>
                    <a:lnTo>
                      <a:pt x="101" y="90"/>
                    </a:lnTo>
                    <a:lnTo>
                      <a:pt x="106" y="99"/>
                    </a:lnTo>
                    <a:lnTo>
                      <a:pt x="110" y="105"/>
                    </a:lnTo>
                    <a:lnTo>
                      <a:pt x="113" y="108"/>
                    </a:lnTo>
                    <a:lnTo>
                      <a:pt x="116" y="111"/>
                    </a:lnTo>
                    <a:lnTo>
                      <a:pt x="121" y="114"/>
                    </a:lnTo>
                    <a:lnTo>
                      <a:pt x="125" y="118"/>
                    </a:lnTo>
                    <a:lnTo>
                      <a:pt x="128" y="119"/>
                    </a:lnTo>
                    <a:lnTo>
                      <a:pt x="128" y="52"/>
                    </a:lnTo>
                    <a:lnTo>
                      <a:pt x="127" y="45"/>
                    </a:lnTo>
                    <a:lnTo>
                      <a:pt x="125" y="40"/>
                    </a:lnTo>
                    <a:lnTo>
                      <a:pt x="123" y="35"/>
                    </a:lnTo>
                    <a:lnTo>
                      <a:pt x="118" y="28"/>
                    </a:lnTo>
                    <a:lnTo>
                      <a:pt x="111" y="20"/>
                    </a:lnTo>
                    <a:lnTo>
                      <a:pt x="100" y="12"/>
                    </a:lnTo>
                    <a:lnTo>
                      <a:pt x="106" y="15"/>
                    </a:lnTo>
                    <a:lnTo>
                      <a:pt x="112" y="17"/>
                    </a:lnTo>
                    <a:lnTo>
                      <a:pt x="117" y="19"/>
                    </a:lnTo>
                    <a:lnTo>
                      <a:pt x="121" y="23"/>
                    </a:lnTo>
                    <a:lnTo>
                      <a:pt x="124" y="26"/>
                    </a:lnTo>
                    <a:lnTo>
                      <a:pt x="128" y="18"/>
                    </a:lnTo>
                    <a:lnTo>
                      <a:pt x="130" y="14"/>
                    </a:lnTo>
                    <a:lnTo>
                      <a:pt x="132" y="11"/>
                    </a:lnTo>
                    <a:lnTo>
                      <a:pt x="136" y="8"/>
                    </a:lnTo>
                    <a:lnTo>
                      <a:pt x="140" y="5"/>
                    </a:lnTo>
                    <a:lnTo>
                      <a:pt x="145" y="1"/>
                    </a:lnTo>
                    <a:lnTo>
                      <a:pt x="139" y="11"/>
                    </a:lnTo>
                    <a:lnTo>
                      <a:pt x="138" y="13"/>
                    </a:lnTo>
                    <a:lnTo>
                      <a:pt x="137" y="16"/>
                    </a:lnTo>
                    <a:lnTo>
                      <a:pt x="137" y="19"/>
                    </a:lnTo>
                    <a:lnTo>
                      <a:pt x="137" y="23"/>
                    </a:lnTo>
                    <a:lnTo>
                      <a:pt x="137" y="26"/>
                    </a:lnTo>
                    <a:lnTo>
                      <a:pt x="145" y="20"/>
                    </a:lnTo>
                    <a:lnTo>
                      <a:pt x="149" y="17"/>
                    </a:lnTo>
                    <a:lnTo>
                      <a:pt x="154" y="15"/>
                    </a:lnTo>
                    <a:lnTo>
                      <a:pt x="161" y="11"/>
                    </a:lnTo>
                    <a:lnTo>
                      <a:pt x="167" y="8"/>
                    </a:lnTo>
                    <a:lnTo>
                      <a:pt x="173" y="6"/>
                    </a:lnTo>
                    <a:lnTo>
                      <a:pt x="180" y="3"/>
                    </a:lnTo>
                    <a:lnTo>
                      <a:pt x="186" y="2"/>
                    </a:lnTo>
                    <a:lnTo>
                      <a:pt x="192" y="1"/>
                    </a:lnTo>
                    <a:lnTo>
                      <a:pt x="207" y="0"/>
                    </a:lnTo>
                    <a:lnTo>
                      <a:pt x="185" y="9"/>
                    </a:lnTo>
                    <a:lnTo>
                      <a:pt x="177" y="13"/>
                    </a:lnTo>
                    <a:lnTo>
                      <a:pt x="171" y="16"/>
                    </a:lnTo>
                    <a:lnTo>
                      <a:pt x="166" y="19"/>
                    </a:lnTo>
                    <a:lnTo>
                      <a:pt x="161" y="23"/>
                    </a:lnTo>
                    <a:lnTo>
                      <a:pt x="155" y="26"/>
                    </a:lnTo>
                    <a:lnTo>
                      <a:pt x="152" y="29"/>
                    </a:lnTo>
                    <a:lnTo>
                      <a:pt x="149" y="33"/>
                    </a:lnTo>
                    <a:lnTo>
                      <a:pt x="145" y="37"/>
                    </a:lnTo>
                    <a:lnTo>
                      <a:pt x="144" y="41"/>
                    </a:lnTo>
                    <a:lnTo>
                      <a:pt x="142" y="47"/>
                    </a:lnTo>
                    <a:lnTo>
                      <a:pt x="140" y="54"/>
                    </a:lnTo>
                    <a:lnTo>
                      <a:pt x="138" y="59"/>
                    </a:lnTo>
                    <a:lnTo>
                      <a:pt x="137" y="64"/>
                    </a:lnTo>
                    <a:lnTo>
                      <a:pt x="137" y="74"/>
                    </a:lnTo>
                    <a:lnTo>
                      <a:pt x="137" y="111"/>
                    </a:lnTo>
                    <a:lnTo>
                      <a:pt x="138" y="113"/>
                    </a:lnTo>
                    <a:lnTo>
                      <a:pt x="139" y="116"/>
                    </a:lnTo>
                    <a:lnTo>
                      <a:pt x="140" y="119"/>
                    </a:lnTo>
                    <a:lnTo>
                      <a:pt x="142" y="121"/>
                    </a:lnTo>
                    <a:lnTo>
                      <a:pt x="142" y="124"/>
                    </a:lnTo>
                    <a:lnTo>
                      <a:pt x="143" y="129"/>
                    </a:lnTo>
                    <a:lnTo>
                      <a:pt x="143" y="136"/>
                    </a:lnTo>
                    <a:lnTo>
                      <a:pt x="142" y="141"/>
                    </a:lnTo>
                    <a:lnTo>
                      <a:pt x="142" y="145"/>
                    </a:lnTo>
                    <a:lnTo>
                      <a:pt x="141" y="147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5" name="Freeform 780"/>
              <p:cNvSpPr>
                <a:spLocks/>
              </p:cNvSpPr>
              <p:nvPr/>
            </p:nvSpPr>
            <p:spPr bwMode="auto">
              <a:xfrm>
                <a:off x="2799" y="2039"/>
                <a:ext cx="34" cy="76"/>
              </a:xfrm>
              <a:custGeom>
                <a:avLst/>
                <a:gdLst>
                  <a:gd name="T0" fmla="*/ 0 w 34"/>
                  <a:gd name="T1" fmla="*/ 75 h 76"/>
                  <a:gd name="T2" fmla="*/ 6 w 34"/>
                  <a:gd name="T3" fmla="*/ 68 h 76"/>
                  <a:gd name="T4" fmla="*/ 8 w 34"/>
                  <a:gd name="T5" fmla="*/ 65 h 76"/>
                  <a:gd name="T6" fmla="*/ 11 w 34"/>
                  <a:gd name="T7" fmla="*/ 61 h 76"/>
                  <a:gd name="T8" fmla="*/ 13 w 34"/>
                  <a:gd name="T9" fmla="*/ 57 h 76"/>
                  <a:gd name="T10" fmla="*/ 15 w 34"/>
                  <a:gd name="T11" fmla="*/ 50 h 76"/>
                  <a:gd name="T12" fmla="*/ 17 w 34"/>
                  <a:gd name="T13" fmla="*/ 43 h 76"/>
                  <a:gd name="T14" fmla="*/ 20 w 34"/>
                  <a:gd name="T15" fmla="*/ 33 h 76"/>
                  <a:gd name="T16" fmla="*/ 22 w 34"/>
                  <a:gd name="T17" fmla="*/ 23 h 76"/>
                  <a:gd name="T18" fmla="*/ 26 w 34"/>
                  <a:gd name="T19" fmla="*/ 14 h 76"/>
                  <a:gd name="T20" fmla="*/ 28 w 34"/>
                  <a:gd name="T21" fmla="*/ 8 h 76"/>
                  <a:gd name="T22" fmla="*/ 30 w 34"/>
                  <a:gd name="T23" fmla="*/ 3 h 76"/>
                  <a:gd name="T24" fmla="*/ 32 w 34"/>
                  <a:gd name="T25" fmla="*/ 0 h 76"/>
                  <a:gd name="T26" fmla="*/ 33 w 34"/>
                  <a:gd name="T27" fmla="*/ 0 h 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"/>
                  <a:gd name="T43" fmla="*/ 0 h 76"/>
                  <a:gd name="T44" fmla="*/ 34 w 34"/>
                  <a:gd name="T45" fmla="*/ 76 h 7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" h="76">
                    <a:moveTo>
                      <a:pt x="0" y="75"/>
                    </a:moveTo>
                    <a:lnTo>
                      <a:pt x="6" y="68"/>
                    </a:lnTo>
                    <a:lnTo>
                      <a:pt x="8" y="65"/>
                    </a:lnTo>
                    <a:lnTo>
                      <a:pt x="11" y="61"/>
                    </a:lnTo>
                    <a:lnTo>
                      <a:pt x="13" y="57"/>
                    </a:lnTo>
                    <a:lnTo>
                      <a:pt x="15" y="50"/>
                    </a:lnTo>
                    <a:lnTo>
                      <a:pt x="17" y="43"/>
                    </a:lnTo>
                    <a:lnTo>
                      <a:pt x="20" y="33"/>
                    </a:lnTo>
                    <a:lnTo>
                      <a:pt x="22" y="23"/>
                    </a:lnTo>
                    <a:lnTo>
                      <a:pt x="26" y="14"/>
                    </a:lnTo>
                    <a:lnTo>
                      <a:pt x="28" y="8"/>
                    </a:lnTo>
                    <a:lnTo>
                      <a:pt x="30" y="3"/>
                    </a:lnTo>
                    <a:lnTo>
                      <a:pt x="32" y="0"/>
                    </a:lnTo>
                    <a:lnTo>
                      <a:pt x="33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6" name="Freeform 781" descr="Large confetti"/>
              <p:cNvSpPr>
                <a:spLocks/>
              </p:cNvSpPr>
              <p:nvPr/>
            </p:nvSpPr>
            <p:spPr bwMode="auto">
              <a:xfrm>
                <a:off x="3218" y="1662"/>
                <a:ext cx="132" cy="67"/>
              </a:xfrm>
              <a:custGeom>
                <a:avLst/>
                <a:gdLst>
                  <a:gd name="T0" fmla="*/ 18 w 132"/>
                  <a:gd name="T1" fmla="*/ 15 h 67"/>
                  <a:gd name="T2" fmla="*/ 30 w 132"/>
                  <a:gd name="T3" fmla="*/ 15 h 67"/>
                  <a:gd name="T4" fmla="*/ 39 w 132"/>
                  <a:gd name="T5" fmla="*/ 17 h 67"/>
                  <a:gd name="T6" fmla="*/ 43 w 132"/>
                  <a:gd name="T7" fmla="*/ 18 h 67"/>
                  <a:gd name="T8" fmla="*/ 49 w 132"/>
                  <a:gd name="T9" fmla="*/ 24 h 67"/>
                  <a:gd name="T10" fmla="*/ 57 w 132"/>
                  <a:gd name="T11" fmla="*/ 34 h 67"/>
                  <a:gd name="T12" fmla="*/ 63 w 132"/>
                  <a:gd name="T13" fmla="*/ 42 h 67"/>
                  <a:gd name="T14" fmla="*/ 70 w 132"/>
                  <a:gd name="T15" fmla="*/ 48 h 67"/>
                  <a:gd name="T16" fmla="*/ 77 w 132"/>
                  <a:gd name="T17" fmla="*/ 53 h 67"/>
                  <a:gd name="T18" fmla="*/ 84 w 132"/>
                  <a:gd name="T19" fmla="*/ 59 h 67"/>
                  <a:gd name="T20" fmla="*/ 93 w 132"/>
                  <a:gd name="T21" fmla="*/ 62 h 67"/>
                  <a:gd name="T22" fmla="*/ 101 w 132"/>
                  <a:gd name="T23" fmla="*/ 65 h 67"/>
                  <a:gd name="T24" fmla="*/ 115 w 132"/>
                  <a:gd name="T25" fmla="*/ 66 h 67"/>
                  <a:gd name="T26" fmla="*/ 131 w 132"/>
                  <a:gd name="T27" fmla="*/ 65 h 67"/>
                  <a:gd name="T28" fmla="*/ 118 w 132"/>
                  <a:gd name="T29" fmla="*/ 58 h 67"/>
                  <a:gd name="T30" fmla="*/ 103 w 132"/>
                  <a:gd name="T31" fmla="*/ 46 h 67"/>
                  <a:gd name="T32" fmla="*/ 93 w 132"/>
                  <a:gd name="T33" fmla="*/ 36 h 67"/>
                  <a:gd name="T34" fmla="*/ 88 w 132"/>
                  <a:gd name="T35" fmla="*/ 28 h 67"/>
                  <a:gd name="T36" fmla="*/ 83 w 132"/>
                  <a:gd name="T37" fmla="*/ 17 h 67"/>
                  <a:gd name="T38" fmla="*/ 76 w 132"/>
                  <a:gd name="T39" fmla="*/ 5 h 67"/>
                  <a:gd name="T40" fmla="*/ 74 w 132"/>
                  <a:gd name="T41" fmla="*/ 1 h 67"/>
                  <a:gd name="T42" fmla="*/ 73 w 132"/>
                  <a:gd name="T43" fmla="*/ 0 h 67"/>
                  <a:gd name="T44" fmla="*/ 71 w 132"/>
                  <a:gd name="T45" fmla="*/ 0 h 67"/>
                  <a:gd name="T46" fmla="*/ 69 w 132"/>
                  <a:gd name="T47" fmla="*/ 0 h 67"/>
                  <a:gd name="T48" fmla="*/ 55 w 132"/>
                  <a:gd name="T49" fmla="*/ 3 h 67"/>
                  <a:gd name="T50" fmla="*/ 35 w 132"/>
                  <a:gd name="T51" fmla="*/ 9 h 67"/>
                  <a:gd name="T52" fmla="*/ 21 w 132"/>
                  <a:gd name="T53" fmla="*/ 13 h 67"/>
                  <a:gd name="T54" fmla="*/ 0 w 132"/>
                  <a:gd name="T55" fmla="*/ 18 h 67"/>
                  <a:gd name="T56" fmla="*/ 18 w 132"/>
                  <a:gd name="T57" fmla="*/ 15 h 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2"/>
                  <a:gd name="T88" fmla="*/ 0 h 67"/>
                  <a:gd name="T89" fmla="*/ 132 w 132"/>
                  <a:gd name="T90" fmla="*/ 67 h 6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2" h="67">
                    <a:moveTo>
                      <a:pt x="18" y="15"/>
                    </a:moveTo>
                    <a:lnTo>
                      <a:pt x="30" y="15"/>
                    </a:lnTo>
                    <a:lnTo>
                      <a:pt x="39" y="17"/>
                    </a:lnTo>
                    <a:lnTo>
                      <a:pt x="43" y="18"/>
                    </a:lnTo>
                    <a:lnTo>
                      <a:pt x="49" y="24"/>
                    </a:lnTo>
                    <a:lnTo>
                      <a:pt x="57" y="34"/>
                    </a:lnTo>
                    <a:lnTo>
                      <a:pt x="63" y="42"/>
                    </a:lnTo>
                    <a:lnTo>
                      <a:pt x="70" y="48"/>
                    </a:lnTo>
                    <a:lnTo>
                      <a:pt x="77" y="53"/>
                    </a:lnTo>
                    <a:lnTo>
                      <a:pt x="84" y="59"/>
                    </a:lnTo>
                    <a:lnTo>
                      <a:pt x="93" y="62"/>
                    </a:lnTo>
                    <a:lnTo>
                      <a:pt x="101" y="65"/>
                    </a:lnTo>
                    <a:lnTo>
                      <a:pt x="115" y="66"/>
                    </a:lnTo>
                    <a:lnTo>
                      <a:pt x="131" y="65"/>
                    </a:lnTo>
                    <a:lnTo>
                      <a:pt x="118" y="58"/>
                    </a:lnTo>
                    <a:lnTo>
                      <a:pt x="103" y="46"/>
                    </a:lnTo>
                    <a:lnTo>
                      <a:pt x="93" y="36"/>
                    </a:lnTo>
                    <a:lnTo>
                      <a:pt x="88" y="28"/>
                    </a:lnTo>
                    <a:lnTo>
                      <a:pt x="83" y="17"/>
                    </a:lnTo>
                    <a:lnTo>
                      <a:pt x="76" y="5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69" y="0"/>
                    </a:lnTo>
                    <a:lnTo>
                      <a:pt x="55" y="3"/>
                    </a:lnTo>
                    <a:lnTo>
                      <a:pt x="35" y="9"/>
                    </a:lnTo>
                    <a:lnTo>
                      <a:pt x="21" y="13"/>
                    </a:lnTo>
                    <a:lnTo>
                      <a:pt x="0" y="18"/>
                    </a:lnTo>
                    <a:lnTo>
                      <a:pt x="18" y="15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7" name="Freeform 782" descr="Large confetti"/>
              <p:cNvSpPr>
                <a:spLocks/>
              </p:cNvSpPr>
              <p:nvPr/>
            </p:nvSpPr>
            <p:spPr bwMode="auto">
              <a:xfrm>
                <a:off x="2574" y="1613"/>
                <a:ext cx="247" cy="125"/>
              </a:xfrm>
              <a:custGeom>
                <a:avLst/>
                <a:gdLst>
                  <a:gd name="T0" fmla="*/ 189 w 247"/>
                  <a:gd name="T1" fmla="*/ 35 h 125"/>
                  <a:gd name="T2" fmla="*/ 175 w 247"/>
                  <a:gd name="T3" fmla="*/ 26 h 125"/>
                  <a:gd name="T4" fmla="*/ 163 w 247"/>
                  <a:gd name="T5" fmla="*/ 21 h 125"/>
                  <a:gd name="T6" fmla="*/ 142 w 247"/>
                  <a:gd name="T7" fmla="*/ 16 h 125"/>
                  <a:gd name="T8" fmla="*/ 120 w 247"/>
                  <a:gd name="T9" fmla="*/ 11 h 125"/>
                  <a:gd name="T10" fmla="*/ 97 w 247"/>
                  <a:gd name="T11" fmla="*/ 3 h 125"/>
                  <a:gd name="T12" fmla="*/ 82 w 247"/>
                  <a:gd name="T13" fmla="*/ 0 h 125"/>
                  <a:gd name="T14" fmla="*/ 60 w 247"/>
                  <a:gd name="T15" fmla="*/ 1 h 125"/>
                  <a:gd name="T16" fmla="*/ 39 w 247"/>
                  <a:gd name="T17" fmla="*/ 9 h 125"/>
                  <a:gd name="T18" fmla="*/ 25 w 247"/>
                  <a:gd name="T19" fmla="*/ 22 h 125"/>
                  <a:gd name="T20" fmla="*/ 17 w 247"/>
                  <a:gd name="T21" fmla="*/ 38 h 125"/>
                  <a:gd name="T22" fmla="*/ 9 w 247"/>
                  <a:gd name="T23" fmla="*/ 64 h 125"/>
                  <a:gd name="T24" fmla="*/ 4 w 247"/>
                  <a:gd name="T25" fmla="*/ 97 h 125"/>
                  <a:gd name="T26" fmla="*/ 13 w 247"/>
                  <a:gd name="T27" fmla="*/ 100 h 125"/>
                  <a:gd name="T28" fmla="*/ 21 w 247"/>
                  <a:gd name="T29" fmla="*/ 89 h 125"/>
                  <a:gd name="T30" fmla="*/ 30 w 247"/>
                  <a:gd name="T31" fmla="*/ 82 h 125"/>
                  <a:gd name="T32" fmla="*/ 43 w 247"/>
                  <a:gd name="T33" fmla="*/ 73 h 125"/>
                  <a:gd name="T34" fmla="*/ 50 w 247"/>
                  <a:gd name="T35" fmla="*/ 67 h 125"/>
                  <a:gd name="T36" fmla="*/ 58 w 247"/>
                  <a:gd name="T37" fmla="*/ 54 h 125"/>
                  <a:gd name="T38" fmla="*/ 64 w 247"/>
                  <a:gd name="T39" fmla="*/ 42 h 125"/>
                  <a:gd name="T40" fmla="*/ 74 w 247"/>
                  <a:gd name="T41" fmla="*/ 31 h 125"/>
                  <a:gd name="T42" fmla="*/ 81 w 247"/>
                  <a:gd name="T43" fmla="*/ 26 h 125"/>
                  <a:gd name="T44" fmla="*/ 93 w 247"/>
                  <a:gd name="T45" fmla="*/ 23 h 125"/>
                  <a:gd name="T46" fmla="*/ 106 w 247"/>
                  <a:gd name="T47" fmla="*/ 25 h 125"/>
                  <a:gd name="T48" fmla="*/ 121 w 247"/>
                  <a:gd name="T49" fmla="*/ 29 h 125"/>
                  <a:gd name="T50" fmla="*/ 132 w 247"/>
                  <a:gd name="T51" fmla="*/ 35 h 125"/>
                  <a:gd name="T52" fmla="*/ 140 w 247"/>
                  <a:gd name="T53" fmla="*/ 43 h 125"/>
                  <a:gd name="T54" fmla="*/ 153 w 247"/>
                  <a:gd name="T55" fmla="*/ 64 h 125"/>
                  <a:gd name="T56" fmla="*/ 167 w 247"/>
                  <a:gd name="T57" fmla="*/ 79 h 125"/>
                  <a:gd name="T58" fmla="*/ 184 w 247"/>
                  <a:gd name="T59" fmla="*/ 92 h 125"/>
                  <a:gd name="T60" fmla="*/ 200 w 247"/>
                  <a:gd name="T61" fmla="*/ 102 h 125"/>
                  <a:gd name="T62" fmla="*/ 216 w 247"/>
                  <a:gd name="T63" fmla="*/ 111 h 125"/>
                  <a:gd name="T64" fmla="*/ 230 w 247"/>
                  <a:gd name="T65" fmla="*/ 119 h 125"/>
                  <a:gd name="T66" fmla="*/ 246 w 247"/>
                  <a:gd name="T67" fmla="*/ 124 h 125"/>
                  <a:gd name="T68" fmla="*/ 217 w 247"/>
                  <a:gd name="T69" fmla="*/ 103 h 125"/>
                  <a:gd name="T70" fmla="*/ 205 w 247"/>
                  <a:gd name="T71" fmla="*/ 91 h 125"/>
                  <a:gd name="T72" fmla="*/ 188 w 247"/>
                  <a:gd name="T73" fmla="*/ 78 h 125"/>
                  <a:gd name="T74" fmla="*/ 174 w 247"/>
                  <a:gd name="T75" fmla="*/ 65 h 125"/>
                  <a:gd name="T76" fmla="*/ 164 w 247"/>
                  <a:gd name="T77" fmla="*/ 52 h 125"/>
                  <a:gd name="T78" fmla="*/ 150 w 247"/>
                  <a:gd name="T79" fmla="*/ 39 h 125"/>
                  <a:gd name="T80" fmla="*/ 138 w 247"/>
                  <a:gd name="T81" fmla="*/ 32 h 125"/>
                  <a:gd name="T82" fmla="*/ 163 w 247"/>
                  <a:gd name="T83" fmla="*/ 33 h 125"/>
                  <a:gd name="T84" fmla="*/ 182 w 247"/>
                  <a:gd name="T85" fmla="*/ 36 h 125"/>
                  <a:gd name="T86" fmla="*/ 200 w 247"/>
                  <a:gd name="T87" fmla="*/ 43 h 12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47"/>
                  <a:gd name="T133" fmla="*/ 0 h 125"/>
                  <a:gd name="T134" fmla="*/ 247 w 247"/>
                  <a:gd name="T135" fmla="*/ 125 h 12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47" h="125">
                    <a:moveTo>
                      <a:pt x="200" y="45"/>
                    </a:moveTo>
                    <a:lnTo>
                      <a:pt x="189" y="35"/>
                    </a:lnTo>
                    <a:lnTo>
                      <a:pt x="181" y="29"/>
                    </a:lnTo>
                    <a:lnTo>
                      <a:pt x="175" y="26"/>
                    </a:lnTo>
                    <a:lnTo>
                      <a:pt x="169" y="23"/>
                    </a:lnTo>
                    <a:lnTo>
                      <a:pt x="163" y="21"/>
                    </a:lnTo>
                    <a:lnTo>
                      <a:pt x="150" y="18"/>
                    </a:lnTo>
                    <a:lnTo>
                      <a:pt x="142" y="16"/>
                    </a:lnTo>
                    <a:lnTo>
                      <a:pt x="133" y="15"/>
                    </a:lnTo>
                    <a:lnTo>
                      <a:pt x="120" y="11"/>
                    </a:lnTo>
                    <a:lnTo>
                      <a:pt x="110" y="7"/>
                    </a:lnTo>
                    <a:lnTo>
                      <a:pt x="97" y="3"/>
                    </a:lnTo>
                    <a:lnTo>
                      <a:pt x="89" y="1"/>
                    </a:lnTo>
                    <a:lnTo>
                      <a:pt x="82" y="0"/>
                    </a:lnTo>
                    <a:lnTo>
                      <a:pt x="69" y="0"/>
                    </a:lnTo>
                    <a:lnTo>
                      <a:pt x="60" y="1"/>
                    </a:lnTo>
                    <a:lnTo>
                      <a:pt x="49" y="5"/>
                    </a:lnTo>
                    <a:lnTo>
                      <a:pt x="39" y="9"/>
                    </a:lnTo>
                    <a:lnTo>
                      <a:pt x="33" y="14"/>
                    </a:lnTo>
                    <a:lnTo>
                      <a:pt x="25" y="22"/>
                    </a:lnTo>
                    <a:lnTo>
                      <a:pt x="21" y="28"/>
                    </a:lnTo>
                    <a:lnTo>
                      <a:pt x="17" y="38"/>
                    </a:lnTo>
                    <a:lnTo>
                      <a:pt x="13" y="50"/>
                    </a:lnTo>
                    <a:lnTo>
                      <a:pt x="9" y="64"/>
                    </a:lnTo>
                    <a:lnTo>
                      <a:pt x="7" y="79"/>
                    </a:lnTo>
                    <a:lnTo>
                      <a:pt x="4" y="97"/>
                    </a:lnTo>
                    <a:lnTo>
                      <a:pt x="0" y="121"/>
                    </a:lnTo>
                    <a:lnTo>
                      <a:pt x="13" y="100"/>
                    </a:lnTo>
                    <a:lnTo>
                      <a:pt x="17" y="95"/>
                    </a:lnTo>
                    <a:lnTo>
                      <a:pt x="21" y="89"/>
                    </a:lnTo>
                    <a:lnTo>
                      <a:pt x="26" y="85"/>
                    </a:lnTo>
                    <a:lnTo>
                      <a:pt x="30" y="82"/>
                    </a:lnTo>
                    <a:lnTo>
                      <a:pt x="35" y="78"/>
                    </a:lnTo>
                    <a:lnTo>
                      <a:pt x="43" y="73"/>
                    </a:lnTo>
                    <a:lnTo>
                      <a:pt x="47" y="70"/>
                    </a:lnTo>
                    <a:lnTo>
                      <a:pt x="50" y="67"/>
                    </a:lnTo>
                    <a:lnTo>
                      <a:pt x="54" y="62"/>
                    </a:lnTo>
                    <a:lnTo>
                      <a:pt x="58" y="54"/>
                    </a:lnTo>
                    <a:lnTo>
                      <a:pt x="61" y="48"/>
                    </a:lnTo>
                    <a:lnTo>
                      <a:pt x="64" y="42"/>
                    </a:lnTo>
                    <a:lnTo>
                      <a:pt x="68" y="36"/>
                    </a:lnTo>
                    <a:lnTo>
                      <a:pt x="74" y="31"/>
                    </a:lnTo>
                    <a:lnTo>
                      <a:pt x="76" y="28"/>
                    </a:lnTo>
                    <a:lnTo>
                      <a:pt x="81" y="26"/>
                    </a:lnTo>
                    <a:lnTo>
                      <a:pt x="87" y="24"/>
                    </a:lnTo>
                    <a:lnTo>
                      <a:pt x="93" y="23"/>
                    </a:lnTo>
                    <a:lnTo>
                      <a:pt x="100" y="24"/>
                    </a:lnTo>
                    <a:lnTo>
                      <a:pt x="106" y="25"/>
                    </a:lnTo>
                    <a:lnTo>
                      <a:pt x="114" y="27"/>
                    </a:lnTo>
                    <a:lnTo>
                      <a:pt x="121" y="29"/>
                    </a:lnTo>
                    <a:lnTo>
                      <a:pt x="128" y="33"/>
                    </a:lnTo>
                    <a:lnTo>
                      <a:pt x="132" y="35"/>
                    </a:lnTo>
                    <a:lnTo>
                      <a:pt x="137" y="38"/>
                    </a:lnTo>
                    <a:lnTo>
                      <a:pt x="140" y="43"/>
                    </a:lnTo>
                    <a:lnTo>
                      <a:pt x="147" y="54"/>
                    </a:lnTo>
                    <a:lnTo>
                      <a:pt x="153" y="64"/>
                    </a:lnTo>
                    <a:lnTo>
                      <a:pt x="159" y="70"/>
                    </a:lnTo>
                    <a:lnTo>
                      <a:pt x="167" y="79"/>
                    </a:lnTo>
                    <a:lnTo>
                      <a:pt x="174" y="85"/>
                    </a:lnTo>
                    <a:lnTo>
                      <a:pt x="184" y="92"/>
                    </a:lnTo>
                    <a:lnTo>
                      <a:pt x="191" y="97"/>
                    </a:lnTo>
                    <a:lnTo>
                      <a:pt x="200" y="102"/>
                    </a:lnTo>
                    <a:lnTo>
                      <a:pt x="205" y="105"/>
                    </a:lnTo>
                    <a:lnTo>
                      <a:pt x="216" y="111"/>
                    </a:lnTo>
                    <a:lnTo>
                      <a:pt x="224" y="115"/>
                    </a:lnTo>
                    <a:lnTo>
                      <a:pt x="230" y="119"/>
                    </a:lnTo>
                    <a:lnTo>
                      <a:pt x="238" y="121"/>
                    </a:lnTo>
                    <a:lnTo>
                      <a:pt x="246" y="124"/>
                    </a:lnTo>
                    <a:lnTo>
                      <a:pt x="227" y="111"/>
                    </a:lnTo>
                    <a:lnTo>
                      <a:pt x="217" y="103"/>
                    </a:lnTo>
                    <a:lnTo>
                      <a:pt x="210" y="97"/>
                    </a:lnTo>
                    <a:lnTo>
                      <a:pt x="205" y="91"/>
                    </a:lnTo>
                    <a:lnTo>
                      <a:pt x="200" y="87"/>
                    </a:lnTo>
                    <a:lnTo>
                      <a:pt x="188" y="78"/>
                    </a:lnTo>
                    <a:lnTo>
                      <a:pt x="181" y="71"/>
                    </a:lnTo>
                    <a:lnTo>
                      <a:pt x="174" y="65"/>
                    </a:lnTo>
                    <a:lnTo>
                      <a:pt x="169" y="57"/>
                    </a:lnTo>
                    <a:lnTo>
                      <a:pt x="164" y="52"/>
                    </a:lnTo>
                    <a:lnTo>
                      <a:pt x="158" y="45"/>
                    </a:lnTo>
                    <a:lnTo>
                      <a:pt x="150" y="39"/>
                    </a:lnTo>
                    <a:lnTo>
                      <a:pt x="142" y="34"/>
                    </a:lnTo>
                    <a:lnTo>
                      <a:pt x="138" y="32"/>
                    </a:lnTo>
                    <a:lnTo>
                      <a:pt x="156" y="32"/>
                    </a:lnTo>
                    <a:lnTo>
                      <a:pt x="163" y="33"/>
                    </a:lnTo>
                    <a:lnTo>
                      <a:pt x="174" y="34"/>
                    </a:lnTo>
                    <a:lnTo>
                      <a:pt x="182" y="36"/>
                    </a:lnTo>
                    <a:lnTo>
                      <a:pt x="190" y="39"/>
                    </a:lnTo>
                    <a:lnTo>
                      <a:pt x="200" y="43"/>
                    </a:lnTo>
                    <a:lnTo>
                      <a:pt x="200" y="45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8" name="Freeform 783"/>
              <p:cNvSpPr>
                <a:spLocks/>
              </p:cNvSpPr>
              <p:nvPr/>
            </p:nvSpPr>
            <p:spPr bwMode="auto">
              <a:xfrm>
                <a:off x="2564" y="1330"/>
                <a:ext cx="339" cy="174"/>
              </a:xfrm>
              <a:custGeom>
                <a:avLst/>
                <a:gdLst>
                  <a:gd name="T0" fmla="*/ 325 w 339"/>
                  <a:gd name="T1" fmla="*/ 173 h 174"/>
                  <a:gd name="T2" fmla="*/ 312 w 339"/>
                  <a:gd name="T3" fmla="*/ 170 h 174"/>
                  <a:gd name="T4" fmla="*/ 304 w 339"/>
                  <a:gd name="T5" fmla="*/ 165 h 174"/>
                  <a:gd name="T6" fmla="*/ 282 w 339"/>
                  <a:gd name="T7" fmla="*/ 146 h 174"/>
                  <a:gd name="T8" fmla="*/ 261 w 339"/>
                  <a:gd name="T9" fmla="*/ 124 h 174"/>
                  <a:gd name="T10" fmla="*/ 245 w 339"/>
                  <a:gd name="T11" fmla="*/ 110 h 174"/>
                  <a:gd name="T12" fmla="*/ 228 w 339"/>
                  <a:gd name="T13" fmla="*/ 98 h 174"/>
                  <a:gd name="T14" fmla="*/ 212 w 339"/>
                  <a:gd name="T15" fmla="*/ 92 h 174"/>
                  <a:gd name="T16" fmla="*/ 200 w 339"/>
                  <a:gd name="T17" fmla="*/ 84 h 174"/>
                  <a:gd name="T18" fmla="*/ 188 w 339"/>
                  <a:gd name="T19" fmla="*/ 76 h 174"/>
                  <a:gd name="T20" fmla="*/ 177 w 339"/>
                  <a:gd name="T21" fmla="*/ 70 h 174"/>
                  <a:gd name="T22" fmla="*/ 163 w 339"/>
                  <a:gd name="T23" fmla="*/ 65 h 174"/>
                  <a:gd name="T24" fmla="*/ 149 w 339"/>
                  <a:gd name="T25" fmla="*/ 61 h 174"/>
                  <a:gd name="T26" fmla="*/ 54 w 339"/>
                  <a:gd name="T27" fmla="*/ 49 h 174"/>
                  <a:gd name="T28" fmla="*/ 42 w 339"/>
                  <a:gd name="T29" fmla="*/ 49 h 174"/>
                  <a:gd name="T30" fmla="*/ 13 w 339"/>
                  <a:gd name="T31" fmla="*/ 52 h 174"/>
                  <a:gd name="T32" fmla="*/ 57 w 339"/>
                  <a:gd name="T33" fmla="*/ 18 h 174"/>
                  <a:gd name="T34" fmla="*/ 65 w 339"/>
                  <a:gd name="T35" fmla="*/ 13 h 174"/>
                  <a:gd name="T36" fmla="*/ 75 w 339"/>
                  <a:gd name="T37" fmla="*/ 10 h 174"/>
                  <a:gd name="T38" fmla="*/ 105 w 339"/>
                  <a:gd name="T39" fmla="*/ 2 h 174"/>
                  <a:gd name="T40" fmla="*/ 113 w 339"/>
                  <a:gd name="T41" fmla="*/ 0 h 174"/>
                  <a:gd name="T42" fmla="*/ 130 w 339"/>
                  <a:gd name="T43" fmla="*/ 0 h 174"/>
                  <a:gd name="T44" fmla="*/ 164 w 339"/>
                  <a:gd name="T45" fmla="*/ 0 h 174"/>
                  <a:gd name="T46" fmla="*/ 181 w 339"/>
                  <a:gd name="T47" fmla="*/ 3 h 174"/>
                  <a:gd name="T48" fmla="*/ 196 w 339"/>
                  <a:gd name="T49" fmla="*/ 5 h 174"/>
                  <a:gd name="T50" fmla="*/ 202 w 339"/>
                  <a:gd name="T51" fmla="*/ 8 h 174"/>
                  <a:gd name="T52" fmla="*/ 219 w 339"/>
                  <a:gd name="T53" fmla="*/ 16 h 174"/>
                  <a:gd name="T54" fmla="*/ 229 w 339"/>
                  <a:gd name="T55" fmla="*/ 23 h 174"/>
                  <a:gd name="T56" fmla="*/ 237 w 339"/>
                  <a:gd name="T57" fmla="*/ 30 h 174"/>
                  <a:gd name="T58" fmla="*/ 272 w 339"/>
                  <a:gd name="T59" fmla="*/ 72 h 174"/>
                  <a:gd name="T60" fmla="*/ 282 w 339"/>
                  <a:gd name="T61" fmla="*/ 81 h 174"/>
                  <a:gd name="T62" fmla="*/ 308 w 339"/>
                  <a:gd name="T63" fmla="*/ 103 h 174"/>
                  <a:gd name="T64" fmla="*/ 314 w 339"/>
                  <a:gd name="T65" fmla="*/ 111 h 174"/>
                  <a:gd name="T66" fmla="*/ 318 w 339"/>
                  <a:gd name="T67" fmla="*/ 120 h 174"/>
                  <a:gd name="T68" fmla="*/ 320 w 339"/>
                  <a:gd name="T69" fmla="*/ 137 h 174"/>
                  <a:gd name="T70" fmla="*/ 324 w 339"/>
                  <a:gd name="T71" fmla="*/ 149 h 174"/>
                  <a:gd name="T72" fmla="*/ 330 w 339"/>
                  <a:gd name="T73" fmla="*/ 163 h 174"/>
                  <a:gd name="T74" fmla="*/ 335 w 339"/>
                  <a:gd name="T75" fmla="*/ 170 h 174"/>
                  <a:gd name="T76" fmla="*/ 338 w 339"/>
                  <a:gd name="T77" fmla="*/ 173 h 17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339"/>
                  <a:gd name="T118" fmla="*/ 0 h 174"/>
                  <a:gd name="T119" fmla="*/ 339 w 339"/>
                  <a:gd name="T120" fmla="*/ 174 h 17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339" h="174">
                    <a:moveTo>
                      <a:pt x="338" y="173"/>
                    </a:moveTo>
                    <a:lnTo>
                      <a:pt x="325" y="173"/>
                    </a:lnTo>
                    <a:lnTo>
                      <a:pt x="319" y="171"/>
                    </a:lnTo>
                    <a:lnTo>
                      <a:pt x="312" y="170"/>
                    </a:lnTo>
                    <a:lnTo>
                      <a:pt x="309" y="168"/>
                    </a:lnTo>
                    <a:lnTo>
                      <a:pt x="304" y="165"/>
                    </a:lnTo>
                    <a:lnTo>
                      <a:pt x="293" y="157"/>
                    </a:lnTo>
                    <a:lnTo>
                      <a:pt x="282" y="146"/>
                    </a:lnTo>
                    <a:lnTo>
                      <a:pt x="272" y="137"/>
                    </a:lnTo>
                    <a:lnTo>
                      <a:pt x="261" y="124"/>
                    </a:lnTo>
                    <a:lnTo>
                      <a:pt x="251" y="115"/>
                    </a:lnTo>
                    <a:lnTo>
                      <a:pt x="245" y="110"/>
                    </a:lnTo>
                    <a:lnTo>
                      <a:pt x="236" y="103"/>
                    </a:lnTo>
                    <a:lnTo>
                      <a:pt x="228" y="98"/>
                    </a:lnTo>
                    <a:lnTo>
                      <a:pt x="219" y="94"/>
                    </a:lnTo>
                    <a:lnTo>
                      <a:pt x="212" y="92"/>
                    </a:lnTo>
                    <a:lnTo>
                      <a:pt x="207" y="89"/>
                    </a:lnTo>
                    <a:lnTo>
                      <a:pt x="200" y="84"/>
                    </a:lnTo>
                    <a:lnTo>
                      <a:pt x="193" y="79"/>
                    </a:lnTo>
                    <a:lnTo>
                      <a:pt x="188" y="76"/>
                    </a:lnTo>
                    <a:lnTo>
                      <a:pt x="183" y="73"/>
                    </a:lnTo>
                    <a:lnTo>
                      <a:pt x="177" y="70"/>
                    </a:lnTo>
                    <a:lnTo>
                      <a:pt x="169" y="67"/>
                    </a:lnTo>
                    <a:lnTo>
                      <a:pt x="163" y="65"/>
                    </a:lnTo>
                    <a:lnTo>
                      <a:pt x="157" y="63"/>
                    </a:lnTo>
                    <a:lnTo>
                      <a:pt x="149" y="61"/>
                    </a:lnTo>
                    <a:lnTo>
                      <a:pt x="135" y="59"/>
                    </a:lnTo>
                    <a:lnTo>
                      <a:pt x="54" y="49"/>
                    </a:lnTo>
                    <a:lnTo>
                      <a:pt x="49" y="48"/>
                    </a:lnTo>
                    <a:lnTo>
                      <a:pt x="42" y="49"/>
                    </a:lnTo>
                    <a:lnTo>
                      <a:pt x="34" y="49"/>
                    </a:lnTo>
                    <a:lnTo>
                      <a:pt x="13" y="52"/>
                    </a:lnTo>
                    <a:lnTo>
                      <a:pt x="0" y="54"/>
                    </a:lnTo>
                    <a:lnTo>
                      <a:pt x="57" y="18"/>
                    </a:lnTo>
                    <a:lnTo>
                      <a:pt x="61" y="15"/>
                    </a:lnTo>
                    <a:lnTo>
                      <a:pt x="65" y="13"/>
                    </a:lnTo>
                    <a:lnTo>
                      <a:pt x="71" y="11"/>
                    </a:lnTo>
                    <a:lnTo>
                      <a:pt x="75" y="10"/>
                    </a:lnTo>
                    <a:lnTo>
                      <a:pt x="84" y="8"/>
                    </a:lnTo>
                    <a:lnTo>
                      <a:pt x="105" y="2"/>
                    </a:lnTo>
                    <a:lnTo>
                      <a:pt x="108" y="1"/>
                    </a:lnTo>
                    <a:lnTo>
                      <a:pt x="113" y="0"/>
                    </a:lnTo>
                    <a:lnTo>
                      <a:pt x="119" y="0"/>
                    </a:lnTo>
                    <a:lnTo>
                      <a:pt x="130" y="0"/>
                    </a:lnTo>
                    <a:lnTo>
                      <a:pt x="159" y="0"/>
                    </a:lnTo>
                    <a:lnTo>
                      <a:pt x="164" y="0"/>
                    </a:lnTo>
                    <a:lnTo>
                      <a:pt x="172" y="1"/>
                    </a:lnTo>
                    <a:lnTo>
                      <a:pt x="181" y="3"/>
                    </a:lnTo>
                    <a:lnTo>
                      <a:pt x="191" y="4"/>
                    </a:lnTo>
                    <a:lnTo>
                      <a:pt x="196" y="5"/>
                    </a:lnTo>
                    <a:lnTo>
                      <a:pt x="200" y="6"/>
                    </a:lnTo>
                    <a:lnTo>
                      <a:pt x="202" y="8"/>
                    </a:lnTo>
                    <a:lnTo>
                      <a:pt x="210" y="11"/>
                    </a:lnTo>
                    <a:lnTo>
                      <a:pt x="219" y="16"/>
                    </a:lnTo>
                    <a:lnTo>
                      <a:pt x="224" y="19"/>
                    </a:lnTo>
                    <a:lnTo>
                      <a:pt x="229" y="23"/>
                    </a:lnTo>
                    <a:lnTo>
                      <a:pt x="233" y="26"/>
                    </a:lnTo>
                    <a:lnTo>
                      <a:pt x="237" y="30"/>
                    </a:lnTo>
                    <a:lnTo>
                      <a:pt x="267" y="65"/>
                    </a:lnTo>
                    <a:lnTo>
                      <a:pt x="272" y="72"/>
                    </a:lnTo>
                    <a:lnTo>
                      <a:pt x="277" y="77"/>
                    </a:lnTo>
                    <a:lnTo>
                      <a:pt x="282" y="81"/>
                    </a:lnTo>
                    <a:lnTo>
                      <a:pt x="293" y="90"/>
                    </a:lnTo>
                    <a:lnTo>
                      <a:pt x="308" y="103"/>
                    </a:lnTo>
                    <a:lnTo>
                      <a:pt x="311" y="106"/>
                    </a:lnTo>
                    <a:lnTo>
                      <a:pt x="314" y="111"/>
                    </a:lnTo>
                    <a:lnTo>
                      <a:pt x="316" y="114"/>
                    </a:lnTo>
                    <a:lnTo>
                      <a:pt x="318" y="120"/>
                    </a:lnTo>
                    <a:lnTo>
                      <a:pt x="319" y="126"/>
                    </a:lnTo>
                    <a:lnTo>
                      <a:pt x="320" y="137"/>
                    </a:lnTo>
                    <a:lnTo>
                      <a:pt x="321" y="143"/>
                    </a:lnTo>
                    <a:lnTo>
                      <a:pt x="324" y="149"/>
                    </a:lnTo>
                    <a:lnTo>
                      <a:pt x="327" y="157"/>
                    </a:lnTo>
                    <a:lnTo>
                      <a:pt x="330" y="163"/>
                    </a:lnTo>
                    <a:lnTo>
                      <a:pt x="333" y="168"/>
                    </a:lnTo>
                    <a:lnTo>
                      <a:pt x="335" y="170"/>
                    </a:lnTo>
                    <a:lnTo>
                      <a:pt x="336" y="171"/>
                    </a:lnTo>
                    <a:lnTo>
                      <a:pt x="338" y="173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79" name="Freeform 784" descr="Large confetti"/>
              <p:cNvSpPr>
                <a:spLocks/>
              </p:cNvSpPr>
              <p:nvPr/>
            </p:nvSpPr>
            <p:spPr bwMode="auto">
              <a:xfrm>
                <a:off x="2871" y="1346"/>
                <a:ext cx="411" cy="249"/>
              </a:xfrm>
              <a:custGeom>
                <a:avLst/>
                <a:gdLst>
                  <a:gd name="T0" fmla="*/ 2 w 411"/>
                  <a:gd name="T1" fmla="*/ 212 h 249"/>
                  <a:gd name="T2" fmla="*/ 0 w 411"/>
                  <a:gd name="T3" fmla="*/ 223 h 249"/>
                  <a:gd name="T4" fmla="*/ 3 w 411"/>
                  <a:gd name="T5" fmla="*/ 235 h 249"/>
                  <a:gd name="T6" fmla="*/ 8 w 411"/>
                  <a:gd name="T7" fmla="*/ 241 h 249"/>
                  <a:gd name="T8" fmla="*/ 21 w 411"/>
                  <a:gd name="T9" fmla="*/ 246 h 249"/>
                  <a:gd name="T10" fmla="*/ 37 w 411"/>
                  <a:gd name="T11" fmla="*/ 248 h 249"/>
                  <a:gd name="T12" fmla="*/ 53 w 411"/>
                  <a:gd name="T13" fmla="*/ 245 h 249"/>
                  <a:gd name="T14" fmla="*/ 70 w 411"/>
                  <a:gd name="T15" fmla="*/ 238 h 249"/>
                  <a:gd name="T16" fmla="*/ 91 w 411"/>
                  <a:gd name="T17" fmla="*/ 229 h 249"/>
                  <a:gd name="T18" fmla="*/ 109 w 411"/>
                  <a:gd name="T19" fmla="*/ 220 h 249"/>
                  <a:gd name="T20" fmla="*/ 119 w 411"/>
                  <a:gd name="T21" fmla="*/ 212 h 249"/>
                  <a:gd name="T22" fmla="*/ 133 w 411"/>
                  <a:gd name="T23" fmla="*/ 201 h 249"/>
                  <a:gd name="T24" fmla="*/ 147 w 411"/>
                  <a:gd name="T25" fmla="*/ 186 h 249"/>
                  <a:gd name="T26" fmla="*/ 152 w 411"/>
                  <a:gd name="T27" fmla="*/ 181 h 249"/>
                  <a:gd name="T28" fmla="*/ 169 w 411"/>
                  <a:gd name="T29" fmla="*/ 150 h 249"/>
                  <a:gd name="T30" fmla="*/ 183 w 411"/>
                  <a:gd name="T31" fmla="*/ 129 h 249"/>
                  <a:gd name="T32" fmla="*/ 191 w 411"/>
                  <a:gd name="T33" fmla="*/ 119 h 249"/>
                  <a:gd name="T34" fmla="*/ 198 w 411"/>
                  <a:gd name="T35" fmla="*/ 112 h 249"/>
                  <a:gd name="T36" fmla="*/ 206 w 411"/>
                  <a:gd name="T37" fmla="*/ 108 h 249"/>
                  <a:gd name="T38" fmla="*/ 219 w 411"/>
                  <a:gd name="T39" fmla="*/ 102 h 249"/>
                  <a:gd name="T40" fmla="*/ 230 w 411"/>
                  <a:gd name="T41" fmla="*/ 99 h 249"/>
                  <a:gd name="T42" fmla="*/ 242 w 411"/>
                  <a:gd name="T43" fmla="*/ 93 h 249"/>
                  <a:gd name="T44" fmla="*/ 264 w 411"/>
                  <a:gd name="T45" fmla="*/ 80 h 249"/>
                  <a:gd name="T46" fmla="*/ 274 w 411"/>
                  <a:gd name="T47" fmla="*/ 74 h 249"/>
                  <a:gd name="T48" fmla="*/ 283 w 411"/>
                  <a:gd name="T49" fmla="*/ 67 h 249"/>
                  <a:gd name="T50" fmla="*/ 303 w 411"/>
                  <a:gd name="T51" fmla="*/ 45 h 249"/>
                  <a:gd name="T52" fmla="*/ 315 w 411"/>
                  <a:gd name="T53" fmla="*/ 34 h 249"/>
                  <a:gd name="T54" fmla="*/ 333 w 411"/>
                  <a:gd name="T55" fmla="*/ 23 h 249"/>
                  <a:gd name="T56" fmla="*/ 341 w 411"/>
                  <a:gd name="T57" fmla="*/ 20 h 249"/>
                  <a:gd name="T58" fmla="*/ 368 w 411"/>
                  <a:gd name="T59" fmla="*/ 14 h 249"/>
                  <a:gd name="T60" fmla="*/ 383 w 411"/>
                  <a:gd name="T61" fmla="*/ 11 h 249"/>
                  <a:gd name="T62" fmla="*/ 410 w 411"/>
                  <a:gd name="T63" fmla="*/ 8 h 249"/>
                  <a:gd name="T64" fmla="*/ 371 w 411"/>
                  <a:gd name="T65" fmla="*/ 1 h 249"/>
                  <a:gd name="T66" fmla="*/ 353 w 411"/>
                  <a:gd name="T67" fmla="*/ 0 h 249"/>
                  <a:gd name="T68" fmla="*/ 326 w 411"/>
                  <a:gd name="T69" fmla="*/ 2 h 249"/>
                  <a:gd name="T70" fmla="*/ 309 w 411"/>
                  <a:gd name="T71" fmla="*/ 5 h 249"/>
                  <a:gd name="T72" fmla="*/ 296 w 411"/>
                  <a:gd name="T73" fmla="*/ 12 h 249"/>
                  <a:gd name="T74" fmla="*/ 281 w 411"/>
                  <a:gd name="T75" fmla="*/ 20 h 249"/>
                  <a:gd name="T76" fmla="*/ 270 w 411"/>
                  <a:gd name="T77" fmla="*/ 24 h 249"/>
                  <a:gd name="T78" fmla="*/ 233 w 411"/>
                  <a:gd name="T79" fmla="*/ 36 h 249"/>
                  <a:gd name="T80" fmla="*/ 220 w 411"/>
                  <a:gd name="T81" fmla="*/ 41 h 249"/>
                  <a:gd name="T82" fmla="*/ 208 w 411"/>
                  <a:gd name="T83" fmla="*/ 51 h 249"/>
                  <a:gd name="T84" fmla="*/ 197 w 411"/>
                  <a:gd name="T85" fmla="*/ 67 h 249"/>
                  <a:gd name="T86" fmla="*/ 180 w 411"/>
                  <a:gd name="T87" fmla="*/ 93 h 249"/>
                  <a:gd name="T88" fmla="*/ 166 w 411"/>
                  <a:gd name="T89" fmla="*/ 110 h 249"/>
                  <a:gd name="T90" fmla="*/ 154 w 411"/>
                  <a:gd name="T91" fmla="*/ 121 h 249"/>
                  <a:gd name="T92" fmla="*/ 145 w 411"/>
                  <a:gd name="T93" fmla="*/ 126 h 249"/>
                  <a:gd name="T94" fmla="*/ 131 w 411"/>
                  <a:gd name="T95" fmla="*/ 133 h 249"/>
                  <a:gd name="T96" fmla="*/ 114 w 411"/>
                  <a:gd name="T97" fmla="*/ 141 h 249"/>
                  <a:gd name="T98" fmla="*/ 93 w 411"/>
                  <a:gd name="T99" fmla="*/ 149 h 249"/>
                  <a:gd name="T100" fmla="*/ 78 w 411"/>
                  <a:gd name="T101" fmla="*/ 156 h 249"/>
                  <a:gd name="T102" fmla="*/ 62 w 411"/>
                  <a:gd name="T103" fmla="*/ 165 h 249"/>
                  <a:gd name="T104" fmla="*/ 50 w 411"/>
                  <a:gd name="T105" fmla="*/ 175 h 249"/>
                  <a:gd name="T106" fmla="*/ 37 w 411"/>
                  <a:gd name="T107" fmla="*/ 189 h 249"/>
                  <a:gd name="T108" fmla="*/ 32 w 411"/>
                  <a:gd name="T109" fmla="*/ 196 h 249"/>
                  <a:gd name="T110" fmla="*/ 31 w 411"/>
                  <a:gd name="T111" fmla="*/ 206 h 249"/>
                  <a:gd name="T112" fmla="*/ 28 w 411"/>
                  <a:gd name="T113" fmla="*/ 214 h 249"/>
                  <a:gd name="T114" fmla="*/ 22 w 411"/>
                  <a:gd name="T115" fmla="*/ 217 h 249"/>
                  <a:gd name="T116" fmla="*/ 14 w 411"/>
                  <a:gd name="T117" fmla="*/ 218 h 249"/>
                  <a:gd name="T118" fmla="*/ 8 w 411"/>
                  <a:gd name="T119" fmla="*/ 214 h 249"/>
                  <a:gd name="T120" fmla="*/ 4 w 411"/>
                  <a:gd name="T121" fmla="*/ 210 h 24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11"/>
                  <a:gd name="T184" fmla="*/ 0 h 249"/>
                  <a:gd name="T185" fmla="*/ 411 w 411"/>
                  <a:gd name="T186" fmla="*/ 249 h 24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11" h="249">
                    <a:moveTo>
                      <a:pt x="3" y="210"/>
                    </a:moveTo>
                    <a:lnTo>
                      <a:pt x="2" y="212"/>
                    </a:lnTo>
                    <a:lnTo>
                      <a:pt x="0" y="217"/>
                    </a:lnTo>
                    <a:lnTo>
                      <a:pt x="0" y="223"/>
                    </a:lnTo>
                    <a:lnTo>
                      <a:pt x="0" y="229"/>
                    </a:lnTo>
                    <a:lnTo>
                      <a:pt x="3" y="235"/>
                    </a:lnTo>
                    <a:lnTo>
                      <a:pt x="5" y="238"/>
                    </a:lnTo>
                    <a:lnTo>
                      <a:pt x="8" y="241"/>
                    </a:lnTo>
                    <a:lnTo>
                      <a:pt x="13" y="244"/>
                    </a:lnTo>
                    <a:lnTo>
                      <a:pt x="21" y="246"/>
                    </a:lnTo>
                    <a:lnTo>
                      <a:pt x="28" y="247"/>
                    </a:lnTo>
                    <a:lnTo>
                      <a:pt x="37" y="248"/>
                    </a:lnTo>
                    <a:lnTo>
                      <a:pt x="45" y="247"/>
                    </a:lnTo>
                    <a:lnTo>
                      <a:pt x="53" y="245"/>
                    </a:lnTo>
                    <a:lnTo>
                      <a:pt x="59" y="243"/>
                    </a:lnTo>
                    <a:lnTo>
                      <a:pt x="70" y="238"/>
                    </a:lnTo>
                    <a:lnTo>
                      <a:pt x="83" y="233"/>
                    </a:lnTo>
                    <a:lnTo>
                      <a:pt x="91" y="229"/>
                    </a:lnTo>
                    <a:lnTo>
                      <a:pt x="102" y="224"/>
                    </a:lnTo>
                    <a:lnTo>
                      <a:pt x="109" y="220"/>
                    </a:lnTo>
                    <a:lnTo>
                      <a:pt x="114" y="216"/>
                    </a:lnTo>
                    <a:lnTo>
                      <a:pt x="119" y="212"/>
                    </a:lnTo>
                    <a:lnTo>
                      <a:pt x="126" y="207"/>
                    </a:lnTo>
                    <a:lnTo>
                      <a:pt x="133" y="201"/>
                    </a:lnTo>
                    <a:lnTo>
                      <a:pt x="142" y="191"/>
                    </a:lnTo>
                    <a:lnTo>
                      <a:pt x="147" y="186"/>
                    </a:lnTo>
                    <a:lnTo>
                      <a:pt x="150" y="183"/>
                    </a:lnTo>
                    <a:lnTo>
                      <a:pt x="152" y="181"/>
                    </a:lnTo>
                    <a:lnTo>
                      <a:pt x="155" y="175"/>
                    </a:lnTo>
                    <a:lnTo>
                      <a:pt x="169" y="150"/>
                    </a:lnTo>
                    <a:lnTo>
                      <a:pt x="178" y="135"/>
                    </a:lnTo>
                    <a:lnTo>
                      <a:pt x="183" y="129"/>
                    </a:lnTo>
                    <a:lnTo>
                      <a:pt x="187" y="124"/>
                    </a:lnTo>
                    <a:lnTo>
                      <a:pt x="191" y="119"/>
                    </a:lnTo>
                    <a:lnTo>
                      <a:pt x="195" y="115"/>
                    </a:lnTo>
                    <a:lnTo>
                      <a:pt x="198" y="112"/>
                    </a:lnTo>
                    <a:lnTo>
                      <a:pt x="202" y="110"/>
                    </a:lnTo>
                    <a:lnTo>
                      <a:pt x="206" y="108"/>
                    </a:lnTo>
                    <a:lnTo>
                      <a:pt x="214" y="104"/>
                    </a:lnTo>
                    <a:lnTo>
                      <a:pt x="219" y="102"/>
                    </a:lnTo>
                    <a:lnTo>
                      <a:pt x="225" y="101"/>
                    </a:lnTo>
                    <a:lnTo>
                      <a:pt x="230" y="99"/>
                    </a:lnTo>
                    <a:lnTo>
                      <a:pt x="235" y="96"/>
                    </a:lnTo>
                    <a:lnTo>
                      <a:pt x="242" y="93"/>
                    </a:lnTo>
                    <a:lnTo>
                      <a:pt x="254" y="86"/>
                    </a:lnTo>
                    <a:lnTo>
                      <a:pt x="264" y="80"/>
                    </a:lnTo>
                    <a:lnTo>
                      <a:pt x="270" y="77"/>
                    </a:lnTo>
                    <a:lnTo>
                      <a:pt x="274" y="74"/>
                    </a:lnTo>
                    <a:lnTo>
                      <a:pt x="279" y="71"/>
                    </a:lnTo>
                    <a:lnTo>
                      <a:pt x="283" y="67"/>
                    </a:lnTo>
                    <a:lnTo>
                      <a:pt x="293" y="56"/>
                    </a:lnTo>
                    <a:lnTo>
                      <a:pt x="303" y="45"/>
                    </a:lnTo>
                    <a:lnTo>
                      <a:pt x="311" y="37"/>
                    </a:lnTo>
                    <a:lnTo>
                      <a:pt x="315" y="34"/>
                    </a:lnTo>
                    <a:lnTo>
                      <a:pt x="319" y="31"/>
                    </a:lnTo>
                    <a:lnTo>
                      <a:pt x="333" y="23"/>
                    </a:lnTo>
                    <a:lnTo>
                      <a:pt x="336" y="22"/>
                    </a:lnTo>
                    <a:lnTo>
                      <a:pt x="341" y="20"/>
                    </a:lnTo>
                    <a:lnTo>
                      <a:pt x="349" y="18"/>
                    </a:lnTo>
                    <a:lnTo>
                      <a:pt x="368" y="14"/>
                    </a:lnTo>
                    <a:lnTo>
                      <a:pt x="376" y="12"/>
                    </a:lnTo>
                    <a:lnTo>
                      <a:pt x="383" y="11"/>
                    </a:lnTo>
                    <a:lnTo>
                      <a:pt x="395" y="10"/>
                    </a:lnTo>
                    <a:lnTo>
                      <a:pt x="410" y="8"/>
                    </a:lnTo>
                    <a:lnTo>
                      <a:pt x="378" y="2"/>
                    </a:lnTo>
                    <a:lnTo>
                      <a:pt x="371" y="1"/>
                    </a:lnTo>
                    <a:lnTo>
                      <a:pt x="361" y="0"/>
                    </a:lnTo>
                    <a:lnTo>
                      <a:pt x="353" y="0"/>
                    </a:lnTo>
                    <a:lnTo>
                      <a:pt x="339" y="1"/>
                    </a:lnTo>
                    <a:lnTo>
                      <a:pt x="326" y="2"/>
                    </a:lnTo>
                    <a:lnTo>
                      <a:pt x="317" y="3"/>
                    </a:lnTo>
                    <a:lnTo>
                      <a:pt x="309" y="5"/>
                    </a:lnTo>
                    <a:lnTo>
                      <a:pt x="303" y="8"/>
                    </a:lnTo>
                    <a:lnTo>
                      <a:pt x="296" y="12"/>
                    </a:lnTo>
                    <a:lnTo>
                      <a:pt x="287" y="18"/>
                    </a:lnTo>
                    <a:lnTo>
                      <a:pt x="281" y="20"/>
                    </a:lnTo>
                    <a:lnTo>
                      <a:pt x="277" y="22"/>
                    </a:lnTo>
                    <a:lnTo>
                      <a:pt x="270" y="24"/>
                    </a:lnTo>
                    <a:lnTo>
                      <a:pt x="243" y="33"/>
                    </a:lnTo>
                    <a:lnTo>
                      <a:pt x="233" y="36"/>
                    </a:lnTo>
                    <a:lnTo>
                      <a:pt x="226" y="38"/>
                    </a:lnTo>
                    <a:lnTo>
                      <a:pt x="220" y="41"/>
                    </a:lnTo>
                    <a:lnTo>
                      <a:pt x="212" y="46"/>
                    </a:lnTo>
                    <a:lnTo>
                      <a:pt x="208" y="51"/>
                    </a:lnTo>
                    <a:lnTo>
                      <a:pt x="204" y="56"/>
                    </a:lnTo>
                    <a:lnTo>
                      <a:pt x="197" y="67"/>
                    </a:lnTo>
                    <a:lnTo>
                      <a:pt x="186" y="84"/>
                    </a:lnTo>
                    <a:lnTo>
                      <a:pt x="180" y="93"/>
                    </a:lnTo>
                    <a:lnTo>
                      <a:pt x="173" y="103"/>
                    </a:lnTo>
                    <a:lnTo>
                      <a:pt x="166" y="110"/>
                    </a:lnTo>
                    <a:lnTo>
                      <a:pt x="160" y="116"/>
                    </a:lnTo>
                    <a:lnTo>
                      <a:pt x="154" y="121"/>
                    </a:lnTo>
                    <a:lnTo>
                      <a:pt x="146" y="126"/>
                    </a:lnTo>
                    <a:lnTo>
                      <a:pt x="145" y="126"/>
                    </a:lnTo>
                    <a:lnTo>
                      <a:pt x="138" y="130"/>
                    </a:lnTo>
                    <a:lnTo>
                      <a:pt x="131" y="133"/>
                    </a:lnTo>
                    <a:lnTo>
                      <a:pt x="124" y="137"/>
                    </a:lnTo>
                    <a:lnTo>
                      <a:pt x="114" y="141"/>
                    </a:lnTo>
                    <a:lnTo>
                      <a:pt x="104" y="145"/>
                    </a:lnTo>
                    <a:lnTo>
                      <a:pt x="93" y="149"/>
                    </a:lnTo>
                    <a:lnTo>
                      <a:pt x="86" y="152"/>
                    </a:lnTo>
                    <a:lnTo>
                      <a:pt x="78" y="156"/>
                    </a:lnTo>
                    <a:lnTo>
                      <a:pt x="69" y="160"/>
                    </a:lnTo>
                    <a:lnTo>
                      <a:pt x="62" y="165"/>
                    </a:lnTo>
                    <a:lnTo>
                      <a:pt x="57" y="169"/>
                    </a:lnTo>
                    <a:lnTo>
                      <a:pt x="50" y="175"/>
                    </a:lnTo>
                    <a:lnTo>
                      <a:pt x="42" y="183"/>
                    </a:lnTo>
                    <a:lnTo>
                      <a:pt x="37" y="189"/>
                    </a:lnTo>
                    <a:lnTo>
                      <a:pt x="33" y="193"/>
                    </a:lnTo>
                    <a:lnTo>
                      <a:pt x="32" y="196"/>
                    </a:lnTo>
                    <a:lnTo>
                      <a:pt x="32" y="201"/>
                    </a:lnTo>
                    <a:lnTo>
                      <a:pt x="31" y="206"/>
                    </a:lnTo>
                    <a:lnTo>
                      <a:pt x="30" y="211"/>
                    </a:lnTo>
                    <a:lnTo>
                      <a:pt x="28" y="214"/>
                    </a:lnTo>
                    <a:lnTo>
                      <a:pt x="26" y="216"/>
                    </a:lnTo>
                    <a:lnTo>
                      <a:pt x="22" y="217"/>
                    </a:lnTo>
                    <a:lnTo>
                      <a:pt x="18" y="218"/>
                    </a:lnTo>
                    <a:lnTo>
                      <a:pt x="14" y="218"/>
                    </a:lnTo>
                    <a:lnTo>
                      <a:pt x="11" y="216"/>
                    </a:lnTo>
                    <a:lnTo>
                      <a:pt x="8" y="214"/>
                    </a:lnTo>
                    <a:lnTo>
                      <a:pt x="5" y="212"/>
                    </a:lnTo>
                    <a:lnTo>
                      <a:pt x="4" y="210"/>
                    </a:lnTo>
                    <a:lnTo>
                      <a:pt x="3" y="210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0" name="Freeform 785"/>
              <p:cNvSpPr>
                <a:spLocks/>
              </p:cNvSpPr>
              <p:nvPr/>
            </p:nvSpPr>
            <p:spPr bwMode="auto">
              <a:xfrm>
                <a:off x="3261" y="1669"/>
                <a:ext cx="83" cy="59"/>
              </a:xfrm>
              <a:custGeom>
                <a:avLst/>
                <a:gdLst>
                  <a:gd name="T0" fmla="*/ 82 w 83"/>
                  <a:gd name="T1" fmla="*/ 58 h 59"/>
                  <a:gd name="T2" fmla="*/ 79 w 83"/>
                  <a:gd name="T3" fmla="*/ 57 h 59"/>
                  <a:gd name="T4" fmla="*/ 68 w 83"/>
                  <a:gd name="T5" fmla="*/ 54 h 59"/>
                  <a:gd name="T6" fmla="*/ 60 w 83"/>
                  <a:gd name="T7" fmla="*/ 50 h 59"/>
                  <a:gd name="T8" fmla="*/ 53 w 83"/>
                  <a:gd name="T9" fmla="*/ 48 h 59"/>
                  <a:gd name="T10" fmla="*/ 50 w 83"/>
                  <a:gd name="T11" fmla="*/ 45 h 59"/>
                  <a:gd name="T12" fmla="*/ 45 w 83"/>
                  <a:gd name="T13" fmla="*/ 41 h 59"/>
                  <a:gd name="T14" fmla="*/ 38 w 83"/>
                  <a:gd name="T15" fmla="*/ 34 h 59"/>
                  <a:gd name="T16" fmla="*/ 32 w 83"/>
                  <a:gd name="T17" fmla="*/ 28 h 59"/>
                  <a:gd name="T18" fmla="*/ 26 w 83"/>
                  <a:gd name="T19" fmla="*/ 20 h 59"/>
                  <a:gd name="T20" fmla="*/ 21 w 83"/>
                  <a:gd name="T21" fmla="*/ 12 h 59"/>
                  <a:gd name="T22" fmla="*/ 18 w 83"/>
                  <a:gd name="T23" fmla="*/ 7 h 59"/>
                  <a:gd name="T24" fmla="*/ 13 w 83"/>
                  <a:gd name="T25" fmla="*/ 2 h 59"/>
                  <a:gd name="T26" fmla="*/ 10 w 83"/>
                  <a:gd name="T27" fmla="*/ 1 h 59"/>
                  <a:gd name="T28" fmla="*/ 7 w 83"/>
                  <a:gd name="T29" fmla="*/ 0 h 59"/>
                  <a:gd name="T30" fmla="*/ 0 w 83"/>
                  <a:gd name="T31" fmla="*/ 0 h 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83"/>
                  <a:gd name="T49" fmla="*/ 0 h 59"/>
                  <a:gd name="T50" fmla="*/ 83 w 83"/>
                  <a:gd name="T51" fmla="*/ 59 h 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83" h="59">
                    <a:moveTo>
                      <a:pt x="82" y="58"/>
                    </a:moveTo>
                    <a:lnTo>
                      <a:pt x="79" y="57"/>
                    </a:lnTo>
                    <a:lnTo>
                      <a:pt x="68" y="54"/>
                    </a:lnTo>
                    <a:lnTo>
                      <a:pt x="60" y="50"/>
                    </a:lnTo>
                    <a:lnTo>
                      <a:pt x="53" y="48"/>
                    </a:lnTo>
                    <a:lnTo>
                      <a:pt x="50" y="45"/>
                    </a:lnTo>
                    <a:lnTo>
                      <a:pt x="45" y="41"/>
                    </a:lnTo>
                    <a:lnTo>
                      <a:pt x="38" y="34"/>
                    </a:lnTo>
                    <a:lnTo>
                      <a:pt x="32" y="28"/>
                    </a:lnTo>
                    <a:lnTo>
                      <a:pt x="26" y="20"/>
                    </a:lnTo>
                    <a:lnTo>
                      <a:pt x="21" y="12"/>
                    </a:lnTo>
                    <a:lnTo>
                      <a:pt x="18" y="7"/>
                    </a:lnTo>
                    <a:lnTo>
                      <a:pt x="13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1" name="Freeform 786" descr="Large confetti"/>
              <p:cNvSpPr>
                <a:spLocks/>
              </p:cNvSpPr>
              <p:nvPr/>
            </p:nvSpPr>
            <p:spPr bwMode="auto">
              <a:xfrm>
                <a:off x="2900" y="1953"/>
                <a:ext cx="140" cy="166"/>
              </a:xfrm>
              <a:custGeom>
                <a:avLst/>
                <a:gdLst>
                  <a:gd name="T0" fmla="*/ 0 w 140"/>
                  <a:gd name="T1" fmla="*/ 23 h 166"/>
                  <a:gd name="T2" fmla="*/ 3 w 140"/>
                  <a:gd name="T3" fmla="*/ 18 h 166"/>
                  <a:gd name="T4" fmla="*/ 8 w 140"/>
                  <a:gd name="T5" fmla="*/ 12 h 166"/>
                  <a:gd name="T6" fmla="*/ 12 w 140"/>
                  <a:gd name="T7" fmla="*/ 8 h 166"/>
                  <a:gd name="T8" fmla="*/ 17 w 140"/>
                  <a:gd name="T9" fmla="*/ 5 h 166"/>
                  <a:gd name="T10" fmla="*/ 22 w 140"/>
                  <a:gd name="T11" fmla="*/ 2 h 166"/>
                  <a:gd name="T12" fmla="*/ 27 w 140"/>
                  <a:gd name="T13" fmla="*/ 1 h 166"/>
                  <a:gd name="T14" fmla="*/ 34 w 140"/>
                  <a:gd name="T15" fmla="*/ 0 h 166"/>
                  <a:gd name="T16" fmla="*/ 41 w 140"/>
                  <a:gd name="T17" fmla="*/ 0 h 166"/>
                  <a:gd name="T18" fmla="*/ 47 w 140"/>
                  <a:gd name="T19" fmla="*/ 1 h 166"/>
                  <a:gd name="T20" fmla="*/ 53 w 140"/>
                  <a:gd name="T21" fmla="*/ 3 h 166"/>
                  <a:gd name="T22" fmla="*/ 59 w 140"/>
                  <a:gd name="T23" fmla="*/ 6 h 166"/>
                  <a:gd name="T24" fmla="*/ 65 w 140"/>
                  <a:gd name="T25" fmla="*/ 9 h 166"/>
                  <a:gd name="T26" fmla="*/ 70 w 140"/>
                  <a:gd name="T27" fmla="*/ 14 h 166"/>
                  <a:gd name="T28" fmla="*/ 75 w 140"/>
                  <a:gd name="T29" fmla="*/ 20 h 166"/>
                  <a:gd name="T30" fmla="*/ 107 w 140"/>
                  <a:gd name="T31" fmla="*/ 83 h 166"/>
                  <a:gd name="T32" fmla="*/ 108 w 140"/>
                  <a:gd name="T33" fmla="*/ 85 h 166"/>
                  <a:gd name="T34" fmla="*/ 110 w 140"/>
                  <a:gd name="T35" fmla="*/ 88 h 166"/>
                  <a:gd name="T36" fmla="*/ 112 w 140"/>
                  <a:gd name="T37" fmla="*/ 93 h 166"/>
                  <a:gd name="T38" fmla="*/ 116 w 140"/>
                  <a:gd name="T39" fmla="*/ 97 h 166"/>
                  <a:gd name="T40" fmla="*/ 118 w 140"/>
                  <a:gd name="T41" fmla="*/ 100 h 166"/>
                  <a:gd name="T42" fmla="*/ 119 w 140"/>
                  <a:gd name="T43" fmla="*/ 102 h 166"/>
                  <a:gd name="T44" fmla="*/ 120 w 140"/>
                  <a:gd name="T45" fmla="*/ 112 h 166"/>
                  <a:gd name="T46" fmla="*/ 124 w 140"/>
                  <a:gd name="T47" fmla="*/ 133 h 166"/>
                  <a:gd name="T48" fmla="*/ 125 w 140"/>
                  <a:gd name="T49" fmla="*/ 138 h 166"/>
                  <a:gd name="T50" fmla="*/ 126 w 140"/>
                  <a:gd name="T51" fmla="*/ 141 h 166"/>
                  <a:gd name="T52" fmla="*/ 129 w 140"/>
                  <a:gd name="T53" fmla="*/ 145 h 166"/>
                  <a:gd name="T54" fmla="*/ 133 w 140"/>
                  <a:gd name="T55" fmla="*/ 153 h 166"/>
                  <a:gd name="T56" fmla="*/ 139 w 140"/>
                  <a:gd name="T57" fmla="*/ 165 h 166"/>
                  <a:gd name="T58" fmla="*/ 99 w 140"/>
                  <a:gd name="T59" fmla="*/ 137 h 166"/>
                  <a:gd name="T60" fmla="*/ 96 w 140"/>
                  <a:gd name="T61" fmla="*/ 135 h 166"/>
                  <a:gd name="T62" fmla="*/ 91 w 140"/>
                  <a:gd name="T63" fmla="*/ 130 h 166"/>
                  <a:gd name="T64" fmla="*/ 86 w 140"/>
                  <a:gd name="T65" fmla="*/ 124 h 166"/>
                  <a:gd name="T66" fmla="*/ 80 w 140"/>
                  <a:gd name="T67" fmla="*/ 117 h 166"/>
                  <a:gd name="T68" fmla="*/ 74 w 140"/>
                  <a:gd name="T69" fmla="*/ 110 h 166"/>
                  <a:gd name="T70" fmla="*/ 71 w 140"/>
                  <a:gd name="T71" fmla="*/ 106 h 166"/>
                  <a:gd name="T72" fmla="*/ 67 w 140"/>
                  <a:gd name="T73" fmla="*/ 98 h 166"/>
                  <a:gd name="T74" fmla="*/ 64 w 140"/>
                  <a:gd name="T75" fmla="*/ 89 h 166"/>
                  <a:gd name="T76" fmla="*/ 57 w 140"/>
                  <a:gd name="T77" fmla="*/ 75 h 166"/>
                  <a:gd name="T78" fmla="*/ 49 w 140"/>
                  <a:gd name="T79" fmla="*/ 57 h 166"/>
                  <a:gd name="T80" fmla="*/ 46 w 140"/>
                  <a:gd name="T81" fmla="*/ 51 h 166"/>
                  <a:gd name="T82" fmla="*/ 44 w 140"/>
                  <a:gd name="T83" fmla="*/ 48 h 166"/>
                  <a:gd name="T84" fmla="*/ 40 w 140"/>
                  <a:gd name="T85" fmla="*/ 41 h 166"/>
                  <a:gd name="T86" fmla="*/ 35 w 140"/>
                  <a:gd name="T87" fmla="*/ 35 h 166"/>
                  <a:gd name="T88" fmla="*/ 30 w 140"/>
                  <a:gd name="T89" fmla="*/ 31 h 166"/>
                  <a:gd name="T90" fmla="*/ 24 w 140"/>
                  <a:gd name="T91" fmla="*/ 29 h 166"/>
                  <a:gd name="T92" fmla="*/ 18 w 140"/>
                  <a:gd name="T93" fmla="*/ 26 h 166"/>
                  <a:gd name="T94" fmla="*/ 14 w 140"/>
                  <a:gd name="T95" fmla="*/ 25 h 166"/>
                  <a:gd name="T96" fmla="*/ 9 w 140"/>
                  <a:gd name="T97" fmla="*/ 24 h 166"/>
                  <a:gd name="T98" fmla="*/ 7 w 140"/>
                  <a:gd name="T99" fmla="*/ 24 h 166"/>
                  <a:gd name="T100" fmla="*/ 0 w 140"/>
                  <a:gd name="T101" fmla="*/ 23 h 16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40"/>
                  <a:gd name="T154" fmla="*/ 0 h 166"/>
                  <a:gd name="T155" fmla="*/ 140 w 140"/>
                  <a:gd name="T156" fmla="*/ 166 h 16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40" h="166">
                    <a:moveTo>
                      <a:pt x="0" y="23"/>
                    </a:moveTo>
                    <a:lnTo>
                      <a:pt x="3" y="18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7" y="5"/>
                    </a:lnTo>
                    <a:lnTo>
                      <a:pt x="22" y="2"/>
                    </a:lnTo>
                    <a:lnTo>
                      <a:pt x="27" y="1"/>
                    </a:lnTo>
                    <a:lnTo>
                      <a:pt x="34" y="0"/>
                    </a:lnTo>
                    <a:lnTo>
                      <a:pt x="41" y="0"/>
                    </a:lnTo>
                    <a:lnTo>
                      <a:pt x="47" y="1"/>
                    </a:lnTo>
                    <a:lnTo>
                      <a:pt x="53" y="3"/>
                    </a:lnTo>
                    <a:lnTo>
                      <a:pt x="59" y="6"/>
                    </a:lnTo>
                    <a:lnTo>
                      <a:pt x="65" y="9"/>
                    </a:lnTo>
                    <a:lnTo>
                      <a:pt x="70" y="14"/>
                    </a:lnTo>
                    <a:lnTo>
                      <a:pt x="75" y="20"/>
                    </a:lnTo>
                    <a:lnTo>
                      <a:pt x="107" y="83"/>
                    </a:lnTo>
                    <a:lnTo>
                      <a:pt x="108" y="85"/>
                    </a:lnTo>
                    <a:lnTo>
                      <a:pt x="110" y="88"/>
                    </a:lnTo>
                    <a:lnTo>
                      <a:pt x="112" y="93"/>
                    </a:lnTo>
                    <a:lnTo>
                      <a:pt x="116" y="97"/>
                    </a:lnTo>
                    <a:lnTo>
                      <a:pt x="118" y="100"/>
                    </a:lnTo>
                    <a:lnTo>
                      <a:pt x="119" y="102"/>
                    </a:lnTo>
                    <a:lnTo>
                      <a:pt x="120" y="112"/>
                    </a:lnTo>
                    <a:lnTo>
                      <a:pt x="124" y="133"/>
                    </a:lnTo>
                    <a:lnTo>
                      <a:pt x="125" y="138"/>
                    </a:lnTo>
                    <a:lnTo>
                      <a:pt x="126" y="141"/>
                    </a:lnTo>
                    <a:lnTo>
                      <a:pt x="129" y="145"/>
                    </a:lnTo>
                    <a:lnTo>
                      <a:pt x="133" y="153"/>
                    </a:lnTo>
                    <a:lnTo>
                      <a:pt x="139" y="165"/>
                    </a:lnTo>
                    <a:lnTo>
                      <a:pt x="99" y="137"/>
                    </a:lnTo>
                    <a:lnTo>
                      <a:pt x="96" y="135"/>
                    </a:lnTo>
                    <a:lnTo>
                      <a:pt x="91" y="130"/>
                    </a:lnTo>
                    <a:lnTo>
                      <a:pt x="86" y="124"/>
                    </a:lnTo>
                    <a:lnTo>
                      <a:pt x="80" y="117"/>
                    </a:lnTo>
                    <a:lnTo>
                      <a:pt x="74" y="110"/>
                    </a:lnTo>
                    <a:lnTo>
                      <a:pt x="71" y="106"/>
                    </a:lnTo>
                    <a:lnTo>
                      <a:pt x="67" y="98"/>
                    </a:lnTo>
                    <a:lnTo>
                      <a:pt x="64" y="89"/>
                    </a:lnTo>
                    <a:lnTo>
                      <a:pt x="57" y="75"/>
                    </a:lnTo>
                    <a:lnTo>
                      <a:pt x="49" y="57"/>
                    </a:lnTo>
                    <a:lnTo>
                      <a:pt x="46" y="51"/>
                    </a:lnTo>
                    <a:lnTo>
                      <a:pt x="44" y="48"/>
                    </a:lnTo>
                    <a:lnTo>
                      <a:pt x="40" y="41"/>
                    </a:lnTo>
                    <a:lnTo>
                      <a:pt x="35" y="35"/>
                    </a:lnTo>
                    <a:lnTo>
                      <a:pt x="30" y="31"/>
                    </a:lnTo>
                    <a:lnTo>
                      <a:pt x="24" y="29"/>
                    </a:lnTo>
                    <a:lnTo>
                      <a:pt x="18" y="26"/>
                    </a:lnTo>
                    <a:lnTo>
                      <a:pt x="14" y="25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0" y="23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2" name="Freeform 787"/>
              <p:cNvSpPr>
                <a:spLocks/>
              </p:cNvSpPr>
              <p:nvPr/>
            </p:nvSpPr>
            <p:spPr bwMode="auto">
              <a:xfrm>
                <a:off x="2931" y="1967"/>
                <a:ext cx="105" cy="146"/>
              </a:xfrm>
              <a:custGeom>
                <a:avLst/>
                <a:gdLst>
                  <a:gd name="T0" fmla="*/ 104 w 105"/>
                  <a:gd name="T1" fmla="*/ 145 h 146"/>
                  <a:gd name="T2" fmla="*/ 91 w 105"/>
                  <a:gd name="T3" fmla="*/ 130 h 146"/>
                  <a:gd name="T4" fmla="*/ 85 w 105"/>
                  <a:gd name="T5" fmla="*/ 121 h 146"/>
                  <a:gd name="T6" fmla="*/ 81 w 105"/>
                  <a:gd name="T7" fmla="*/ 115 h 146"/>
                  <a:gd name="T8" fmla="*/ 76 w 105"/>
                  <a:gd name="T9" fmla="*/ 105 h 146"/>
                  <a:gd name="T10" fmla="*/ 72 w 105"/>
                  <a:gd name="T11" fmla="*/ 96 h 146"/>
                  <a:gd name="T12" fmla="*/ 67 w 105"/>
                  <a:gd name="T13" fmla="*/ 85 h 146"/>
                  <a:gd name="T14" fmla="*/ 62 w 105"/>
                  <a:gd name="T15" fmla="*/ 74 h 146"/>
                  <a:gd name="T16" fmla="*/ 53 w 105"/>
                  <a:gd name="T17" fmla="*/ 57 h 146"/>
                  <a:gd name="T18" fmla="*/ 42 w 105"/>
                  <a:gd name="T19" fmla="*/ 37 h 146"/>
                  <a:gd name="T20" fmla="*/ 36 w 105"/>
                  <a:gd name="T21" fmla="*/ 26 h 146"/>
                  <a:gd name="T22" fmla="*/ 33 w 105"/>
                  <a:gd name="T23" fmla="*/ 20 h 146"/>
                  <a:gd name="T24" fmla="*/ 28 w 105"/>
                  <a:gd name="T25" fmla="*/ 14 h 146"/>
                  <a:gd name="T26" fmla="*/ 24 w 105"/>
                  <a:gd name="T27" fmla="*/ 10 h 146"/>
                  <a:gd name="T28" fmla="*/ 19 w 105"/>
                  <a:gd name="T29" fmla="*/ 6 h 146"/>
                  <a:gd name="T30" fmla="*/ 13 w 105"/>
                  <a:gd name="T31" fmla="*/ 3 h 146"/>
                  <a:gd name="T32" fmla="*/ 9 w 105"/>
                  <a:gd name="T33" fmla="*/ 1 h 146"/>
                  <a:gd name="T34" fmla="*/ 4 w 105"/>
                  <a:gd name="T35" fmla="*/ 0 h 146"/>
                  <a:gd name="T36" fmla="*/ 0 w 105"/>
                  <a:gd name="T37" fmla="*/ 0 h 1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05"/>
                  <a:gd name="T58" fmla="*/ 0 h 146"/>
                  <a:gd name="T59" fmla="*/ 105 w 105"/>
                  <a:gd name="T60" fmla="*/ 146 h 14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05" h="146">
                    <a:moveTo>
                      <a:pt x="104" y="145"/>
                    </a:moveTo>
                    <a:lnTo>
                      <a:pt x="91" y="130"/>
                    </a:lnTo>
                    <a:lnTo>
                      <a:pt x="85" y="121"/>
                    </a:lnTo>
                    <a:lnTo>
                      <a:pt x="81" y="115"/>
                    </a:lnTo>
                    <a:lnTo>
                      <a:pt x="76" y="105"/>
                    </a:lnTo>
                    <a:lnTo>
                      <a:pt x="72" y="96"/>
                    </a:lnTo>
                    <a:lnTo>
                      <a:pt x="67" y="85"/>
                    </a:lnTo>
                    <a:lnTo>
                      <a:pt x="62" y="74"/>
                    </a:lnTo>
                    <a:lnTo>
                      <a:pt x="53" y="57"/>
                    </a:lnTo>
                    <a:lnTo>
                      <a:pt x="42" y="37"/>
                    </a:lnTo>
                    <a:lnTo>
                      <a:pt x="36" y="26"/>
                    </a:lnTo>
                    <a:lnTo>
                      <a:pt x="33" y="20"/>
                    </a:lnTo>
                    <a:lnTo>
                      <a:pt x="28" y="14"/>
                    </a:lnTo>
                    <a:lnTo>
                      <a:pt x="24" y="10"/>
                    </a:lnTo>
                    <a:lnTo>
                      <a:pt x="19" y="6"/>
                    </a:lnTo>
                    <a:lnTo>
                      <a:pt x="13" y="3"/>
                    </a:lnTo>
                    <a:lnTo>
                      <a:pt x="9" y="1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3" name="Freeform 788"/>
              <p:cNvSpPr>
                <a:spLocks/>
              </p:cNvSpPr>
              <p:nvPr/>
            </p:nvSpPr>
            <p:spPr bwMode="auto">
              <a:xfrm>
                <a:off x="2542" y="1848"/>
                <a:ext cx="83" cy="180"/>
              </a:xfrm>
              <a:custGeom>
                <a:avLst/>
                <a:gdLst>
                  <a:gd name="T0" fmla="*/ 0 w 83"/>
                  <a:gd name="T1" fmla="*/ 179 h 180"/>
                  <a:gd name="T2" fmla="*/ 14 w 83"/>
                  <a:gd name="T3" fmla="*/ 150 h 180"/>
                  <a:gd name="T4" fmla="*/ 23 w 83"/>
                  <a:gd name="T5" fmla="*/ 133 h 180"/>
                  <a:gd name="T6" fmla="*/ 30 w 83"/>
                  <a:gd name="T7" fmla="*/ 120 h 180"/>
                  <a:gd name="T8" fmla="*/ 39 w 83"/>
                  <a:gd name="T9" fmla="*/ 103 h 180"/>
                  <a:gd name="T10" fmla="*/ 45 w 83"/>
                  <a:gd name="T11" fmla="*/ 87 h 180"/>
                  <a:gd name="T12" fmla="*/ 53 w 83"/>
                  <a:gd name="T13" fmla="*/ 69 h 180"/>
                  <a:gd name="T14" fmla="*/ 58 w 83"/>
                  <a:gd name="T15" fmla="*/ 52 h 180"/>
                  <a:gd name="T16" fmla="*/ 62 w 83"/>
                  <a:gd name="T17" fmla="*/ 37 h 180"/>
                  <a:gd name="T18" fmla="*/ 67 w 83"/>
                  <a:gd name="T19" fmla="*/ 21 h 180"/>
                  <a:gd name="T20" fmla="*/ 72 w 83"/>
                  <a:gd name="T21" fmla="*/ 12 h 180"/>
                  <a:gd name="T22" fmla="*/ 78 w 83"/>
                  <a:gd name="T23" fmla="*/ 4 h 180"/>
                  <a:gd name="T24" fmla="*/ 82 w 83"/>
                  <a:gd name="T25" fmla="*/ 0 h 18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3"/>
                  <a:gd name="T40" fmla="*/ 0 h 180"/>
                  <a:gd name="T41" fmla="*/ 83 w 83"/>
                  <a:gd name="T42" fmla="*/ 180 h 18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3" h="180">
                    <a:moveTo>
                      <a:pt x="0" y="179"/>
                    </a:moveTo>
                    <a:lnTo>
                      <a:pt x="14" y="150"/>
                    </a:lnTo>
                    <a:lnTo>
                      <a:pt x="23" y="133"/>
                    </a:lnTo>
                    <a:lnTo>
                      <a:pt x="30" y="120"/>
                    </a:lnTo>
                    <a:lnTo>
                      <a:pt x="39" y="103"/>
                    </a:lnTo>
                    <a:lnTo>
                      <a:pt x="45" y="87"/>
                    </a:lnTo>
                    <a:lnTo>
                      <a:pt x="53" y="69"/>
                    </a:lnTo>
                    <a:lnTo>
                      <a:pt x="58" y="52"/>
                    </a:lnTo>
                    <a:lnTo>
                      <a:pt x="62" y="37"/>
                    </a:lnTo>
                    <a:lnTo>
                      <a:pt x="67" y="21"/>
                    </a:lnTo>
                    <a:lnTo>
                      <a:pt x="72" y="12"/>
                    </a:lnTo>
                    <a:lnTo>
                      <a:pt x="78" y="4"/>
                    </a:lnTo>
                    <a:lnTo>
                      <a:pt x="82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4" name="Freeform 789"/>
              <p:cNvSpPr>
                <a:spLocks/>
              </p:cNvSpPr>
              <p:nvPr/>
            </p:nvSpPr>
            <p:spPr bwMode="auto">
              <a:xfrm>
                <a:off x="2642" y="1873"/>
                <a:ext cx="211" cy="94"/>
              </a:xfrm>
              <a:custGeom>
                <a:avLst/>
                <a:gdLst>
                  <a:gd name="T0" fmla="*/ 210 w 211"/>
                  <a:gd name="T1" fmla="*/ 93 h 94"/>
                  <a:gd name="T2" fmla="*/ 172 w 211"/>
                  <a:gd name="T3" fmla="*/ 79 h 94"/>
                  <a:gd name="T4" fmla="*/ 151 w 211"/>
                  <a:gd name="T5" fmla="*/ 71 h 94"/>
                  <a:gd name="T6" fmla="*/ 135 w 211"/>
                  <a:gd name="T7" fmla="*/ 64 h 94"/>
                  <a:gd name="T8" fmla="*/ 119 w 211"/>
                  <a:gd name="T9" fmla="*/ 56 h 94"/>
                  <a:gd name="T10" fmla="*/ 105 w 211"/>
                  <a:gd name="T11" fmla="*/ 49 h 94"/>
                  <a:gd name="T12" fmla="*/ 86 w 211"/>
                  <a:gd name="T13" fmla="*/ 40 h 94"/>
                  <a:gd name="T14" fmla="*/ 69 w 211"/>
                  <a:gd name="T15" fmla="*/ 32 h 94"/>
                  <a:gd name="T16" fmla="*/ 55 w 211"/>
                  <a:gd name="T17" fmla="*/ 25 h 94"/>
                  <a:gd name="T18" fmla="*/ 42 w 211"/>
                  <a:gd name="T19" fmla="*/ 20 h 94"/>
                  <a:gd name="T20" fmla="*/ 31 w 211"/>
                  <a:gd name="T21" fmla="*/ 14 h 94"/>
                  <a:gd name="T22" fmla="*/ 25 w 211"/>
                  <a:gd name="T23" fmla="*/ 11 h 94"/>
                  <a:gd name="T24" fmla="*/ 0 w 211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1"/>
                  <a:gd name="T40" fmla="*/ 0 h 94"/>
                  <a:gd name="T41" fmla="*/ 211 w 211"/>
                  <a:gd name="T42" fmla="*/ 94 h 9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1" h="94">
                    <a:moveTo>
                      <a:pt x="210" y="93"/>
                    </a:moveTo>
                    <a:lnTo>
                      <a:pt x="172" y="79"/>
                    </a:lnTo>
                    <a:lnTo>
                      <a:pt x="151" y="71"/>
                    </a:lnTo>
                    <a:lnTo>
                      <a:pt x="135" y="64"/>
                    </a:lnTo>
                    <a:lnTo>
                      <a:pt x="119" y="56"/>
                    </a:lnTo>
                    <a:lnTo>
                      <a:pt x="105" y="49"/>
                    </a:lnTo>
                    <a:lnTo>
                      <a:pt x="86" y="40"/>
                    </a:lnTo>
                    <a:lnTo>
                      <a:pt x="69" y="32"/>
                    </a:lnTo>
                    <a:lnTo>
                      <a:pt x="55" y="25"/>
                    </a:lnTo>
                    <a:lnTo>
                      <a:pt x="42" y="20"/>
                    </a:lnTo>
                    <a:lnTo>
                      <a:pt x="31" y="14"/>
                    </a:lnTo>
                    <a:lnTo>
                      <a:pt x="25" y="1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5" name="Freeform 790"/>
              <p:cNvSpPr>
                <a:spLocks/>
              </p:cNvSpPr>
              <p:nvPr/>
            </p:nvSpPr>
            <p:spPr bwMode="auto">
              <a:xfrm>
                <a:off x="2579" y="1630"/>
                <a:ext cx="56" cy="84"/>
              </a:xfrm>
              <a:custGeom>
                <a:avLst/>
                <a:gdLst>
                  <a:gd name="T0" fmla="*/ 0 w 56"/>
                  <a:gd name="T1" fmla="*/ 83 h 84"/>
                  <a:gd name="T2" fmla="*/ 6 w 56"/>
                  <a:gd name="T3" fmla="*/ 61 h 84"/>
                  <a:gd name="T4" fmla="*/ 11 w 56"/>
                  <a:gd name="T5" fmla="*/ 46 h 84"/>
                  <a:gd name="T6" fmla="*/ 15 w 56"/>
                  <a:gd name="T7" fmla="*/ 36 h 84"/>
                  <a:gd name="T8" fmla="*/ 18 w 56"/>
                  <a:gd name="T9" fmla="*/ 29 h 84"/>
                  <a:gd name="T10" fmla="*/ 24 w 56"/>
                  <a:gd name="T11" fmla="*/ 20 h 84"/>
                  <a:gd name="T12" fmla="*/ 30 w 56"/>
                  <a:gd name="T13" fmla="*/ 13 h 84"/>
                  <a:gd name="T14" fmla="*/ 36 w 56"/>
                  <a:gd name="T15" fmla="*/ 8 h 84"/>
                  <a:gd name="T16" fmla="*/ 47 w 56"/>
                  <a:gd name="T17" fmla="*/ 2 h 84"/>
                  <a:gd name="T18" fmla="*/ 55 w 56"/>
                  <a:gd name="T19" fmla="*/ 0 h 8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6"/>
                  <a:gd name="T31" fmla="*/ 0 h 84"/>
                  <a:gd name="T32" fmla="*/ 56 w 56"/>
                  <a:gd name="T33" fmla="*/ 84 h 8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6" h="84">
                    <a:moveTo>
                      <a:pt x="0" y="83"/>
                    </a:moveTo>
                    <a:lnTo>
                      <a:pt x="6" y="61"/>
                    </a:lnTo>
                    <a:lnTo>
                      <a:pt x="11" y="46"/>
                    </a:lnTo>
                    <a:lnTo>
                      <a:pt x="15" y="36"/>
                    </a:lnTo>
                    <a:lnTo>
                      <a:pt x="18" y="29"/>
                    </a:lnTo>
                    <a:lnTo>
                      <a:pt x="24" y="20"/>
                    </a:lnTo>
                    <a:lnTo>
                      <a:pt x="30" y="13"/>
                    </a:lnTo>
                    <a:lnTo>
                      <a:pt x="36" y="8"/>
                    </a:lnTo>
                    <a:lnTo>
                      <a:pt x="47" y="2"/>
                    </a:lnTo>
                    <a:lnTo>
                      <a:pt x="55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6" name="Freeform 791"/>
              <p:cNvSpPr>
                <a:spLocks/>
              </p:cNvSpPr>
              <p:nvPr/>
            </p:nvSpPr>
            <p:spPr bwMode="auto">
              <a:xfrm>
                <a:off x="2742" y="1659"/>
                <a:ext cx="117" cy="64"/>
              </a:xfrm>
              <a:custGeom>
                <a:avLst/>
                <a:gdLst>
                  <a:gd name="T0" fmla="*/ 116 w 117"/>
                  <a:gd name="T1" fmla="*/ 63 h 64"/>
                  <a:gd name="T2" fmla="*/ 89 w 117"/>
                  <a:gd name="T3" fmla="*/ 53 h 64"/>
                  <a:gd name="T4" fmla="*/ 75 w 117"/>
                  <a:gd name="T5" fmla="*/ 48 h 64"/>
                  <a:gd name="T6" fmla="*/ 66 w 117"/>
                  <a:gd name="T7" fmla="*/ 43 h 64"/>
                  <a:gd name="T8" fmla="*/ 51 w 117"/>
                  <a:gd name="T9" fmla="*/ 34 h 64"/>
                  <a:gd name="T10" fmla="*/ 42 w 117"/>
                  <a:gd name="T11" fmla="*/ 29 h 64"/>
                  <a:gd name="T12" fmla="*/ 28 w 117"/>
                  <a:gd name="T13" fmla="*/ 20 h 64"/>
                  <a:gd name="T14" fmla="*/ 16 w 117"/>
                  <a:gd name="T15" fmla="*/ 11 h 64"/>
                  <a:gd name="T16" fmla="*/ 0 w 117"/>
                  <a:gd name="T17" fmla="*/ 0 h 6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7"/>
                  <a:gd name="T28" fmla="*/ 0 h 64"/>
                  <a:gd name="T29" fmla="*/ 117 w 117"/>
                  <a:gd name="T30" fmla="*/ 64 h 6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7" h="64">
                    <a:moveTo>
                      <a:pt x="116" y="63"/>
                    </a:moveTo>
                    <a:lnTo>
                      <a:pt x="89" y="53"/>
                    </a:lnTo>
                    <a:lnTo>
                      <a:pt x="75" y="48"/>
                    </a:lnTo>
                    <a:lnTo>
                      <a:pt x="66" y="43"/>
                    </a:lnTo>
                    <a:lnTo>
                      <a:pt x="51" y="34"/>
                    </a:lnTo>
                    <a:lnTo>
                      <a:pt x="42" y="29"/>
                    </a:lnTo>
                    <a:lnTo>
                      <a:pt x="28" y="20"/>
                    </a:lnTo>
                    <a:lnTo>
                      <a:pt x="16" y="11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7" name="Freeform 792"/>
              <p:cNvSpPr>
                <a:spLocks/>
              </p:cNvSpPr>
              <p:nvPr/>
            </p:nvSpPr>
            <p:spPr bwMode="auto">
              <a:xfrm>
                <a:off x="2908" y="1657"/>
                <a:ext cx="101" cy="156"/>
              </a:xfrm>
              <a:custGeom>
                <a:avLst/>
                <a:gdLst>
                  <a:gd name="T0" fmla="*/ 0 w 101"/>
                  <a:gd name="T1" fmla="*/ 155 h 156"/>
                  <a:gd name="T2" fmla="*/ 21 w 101"/>
                  <a:gd name="T3" fmla="*/ 110 h 156"/>
                  <a:gd name="T4" fmla="*/ 29 w 101"/>
                  <a:gd name="T5" fmla="*/ 96 h 156"/>
                  <a:gd name="T6" fmla="*/ 34 w 101"/>
                  <a:gd name="T7" fmla="*/ 87 h 156"/>
                  <a:gd name="T8" fmla="*/ 42 w 101"/>
                  <a:gd name="T9" fmla="*/ 73 h 156"/>
                  <a:gd name="T10" fmla="*/ 52 w 101"/>
                  <a:gd name="T11" fmla="*/ 58 h 156"/>
                  <a:gd name="T12" fmla="*/ 65 w 101"/>
                  <a:gd name="T13" fmla="*/ 41 h 156"/>
                  <a:gd name="T14" fmla="*/ 77 w 101"/>
                  <a:gd name="T15" fmla="*/ 26 h 156"/>
                  <a:gd name="T16" fmla="*/ 85 w 101"/>
                  <a:gd name="T17" fmla="*/ 16 h 156"/>
                  <a:gd name="T18" fmla="*/ 94 w 101"/>
                  <a:gd name="T19" fmla="*/ 4 h 156"/>
                  <a:gd name="T20" fmla="*/ 100 w 101"/>
                  <a:gd name="T21" fmla="*/ 0 h 1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1"/>
                  <a:gd name="T34" fmla="*/ 0 h 156"/>
                  <a:gd name="T35" fmla="*/ 101 w 101"/>
                  <a:gd name="T36" fmla="*/ 156 h 1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1" h="156">
                    <a:moveTo>
                      <a:pt x="0" y="155"/>
                    </a:moveTo>
                    <a:lnTo>
                      <a:pt x="21" y="110"/>
                    </a:lnTo>
                    <a:lnTo>
                      <a:pt x="29" y="96"/>
                    </a:lnTo>
                    <a:lnTo>
                      <a:pt x="34" y="87"/>
                    </a:lnTo>
                    <a:lnTo>
                      <a:pt x="42" y="73"/>
                    </a:lnTo>
                    <a:lnTo>
                      <a:pt x="52" y="58"/>
                    </a:lnTo>
                    <a:lnTo>
                      <a:pt x="65" y="41"/>
                    </a:lnTo>
                    <a:lnTo>
                      <a:pt x="77" y="26"/>
                    </a:lnTo>
                    <a:lnTo>
                      <a:pt x="85" y="16"/>
                    </a:lnTo>
                    <a:lnTo>
                      <a:pt x="94" y="4"/>
                    </a:lnTo>
                    <a:lnTo>
                      <a:pt x="10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8" name="Freeform 793"/>
              <p:cNvSpPr>
                <a:spLocks/>
              </p:cNvSpPr>
              <p:nvPr/>
            </p:nvSpPr>
            <p:spPr bwMode="auto">
              <a:xfrm>
                <a:off x="3014" y="1671"/>
                <a:ext cx="28" cy="18"/>
              </a:xfrm>
              <a:custGeom>
                <a:avLst/>
                <a:gdLst>
                  <a:gd name="T0" fmla="*/ 0 w 28"/>
                  <a:gd name="T1" fmla="*/ 0 h 18"/>
                  <a:gd name="T2" fmla="*/ 4 w 28"/>
                  <a:gd name="T3" fmla="*/ 5 h 18"/>
                  <a:gd name="T4" fmla="*/ 10 w 28"/>
                  <a:gd name="T5" fmla="*/ 9 h 18"/>
                  <a:gd name="T6" fmla="*/ 15 w 28"/>
                  <a:gd name="T7" fmla="*/ 12 h 18"/>
                  <a:gd name="T8" fmla="*/ 20 w 28"/>
                  <a:gd name="T9" fmla="*/ 14 h 18"/>
                  <a:gd name="T10" fmla="*/ 27 w 28"/>
                  <a:gd name="T11" fmla="*/ 17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8"/>
                  <a:gd name="T19" fmla="*/ 0 h 18"/>
                  <a:gd name="T20" fmla="*/ 28 w 28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8" h="18">
                    <a:moveTo>
                      <a:pt x="0" y="0"/>
                    </a:moveTo>
                    <a:lnTo>
                      <a:pt x="4" y="5"/>
                    </a:lnTo>
                    <a:lnTo>
                      <a:pt x="10" y="9"/>
                    </a:lnTo>
                    <a:lnTo>
                      <a:pt x="15" y="12"/>
                    </a:lnTo>
                    <a:lnTo>
                      <a:pt x="20" y="14"/>
                    </a:lnTo>
                    <a:lnTo>
                      <a:pt x="27" y="17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89" name="Freeform 794"/>
              <p:cNvSpPr>
                <a:spLocks/>
              </p:cNvSpPr>
              <p:nvPr/>
            </p:nvSpPr>
            <p:spPr bwMode="auto">
              <a:xfrm>
                <a:off x="2809" y="1468"/>
                <a:ext cx="64" cy="126"/>
              </a:xfrm>
              <a:custGeom>
                <a:avLst/>
                <a:gdLst>
                  <a:gd name="T0" fmla="*/ 63 w 64"/>
                  <a:gd name="T1" fmla="*/ 125 h 126"/>
                  <a:gd name="T2" fmla="*/ 42 w 64"/>
                  <a:gd name="T3" fmla="*/ 95 h 126"/>
                  <a:gd name="T4" fmla="*/ 37 w 64"/>
                  <a:gd name="T5" fmla="*/ 87 h 126"/>
                  <a:gd name="T6" fmla="*/ 33 w 64"/>
                  <a:gd name="T7" fmla="*/ 78 h 126"/>
                  <a:gd name="T8" fmla="*/ 28 w 64"/>
                  <a:gd name="T9" fmla="*/ 67 h 126"/>
                  <a:gd name="T10" fmla="*/ 8 w 64"/>
                  <a:gd name="T11" fmla="*/ 12 h 126"/>
                  <a:gd name="T12" fmla="*/ 6 w 64"/>
                  <a:gd name="T13" fmla="*/ 7 h 126"/>
                  <a:gd name="T14" fmla="*/ 2 w 64"/>
                  <a:gd name="T15" fmla="*/ 3 h 126"/>
                  <a:gd name="T16" fmla="*/ 0 w 64"/>
                  <a:gd name="T17" fmla="*/ 0 h 1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126"/>
                  <a:gd name="T29" fmla="*/ 64 w 64"/>
                  <a:gd name="T30" fmla="*/ 126 h 1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126">
                    <a:moveTo>
                      <a:pt x="63" y="125"/>
                    </a:moveTo>
                    <a:lnTo>
                      <a:pt x="42" y="95"/>
                    </a:lnTo>
                    <a:lnTo>
                      <a:pt x="37" y="87"/>
                    </a:lnTo>
                    <a:lnTo>
                      <a:pt x="33" y="78"/>
                    </a:lnTo>
                    <a:lnTo>
                      <a:pt x="28" y="67"/>
                    </a:lnTo>
                    <a:lnTo>
                      <a:pt x="8" y="12"/>
                    </a:lnTo>
                    <a:lnTo>
                      <a:pt x="6" y="7"/>
                    </a:lnTo>
                    <a:lnTo>
                      <a:pt x="2" y="3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0" name="Freeform 795"/>
              <p:cNvSpPr>
                <a:spLocks/>
              </p:cNvSpPr>
              <p:nvPr/>
            </p:nvSpPr>
            <p:spPr bwMode="auto">
              <a:xfrm>
                <a:off x="2587" y="1360"/>
                <a:ext cx="280" cy="100"/>
              </a:xfrm>
              <a:custGeom>
                <a:avLst/>
                <a:gdLst>
                  <a:gd name="T0" fmla="*/ 0 w 280"/>
                  <a:gd name="T1" fmla="*/ 15 h 100"/>
                  <a:gd name="T2" fmla="*/ 33 w 280"/>
                  <a:gd name="T3" fmla="*/ 6 h 100"/>
                  <a:gd name="T4" fmla="*/ 44 w 280"/>
                  <a:gd name="T5" fmla="*/ 4 h 100"/>
                  <a:gd name="T6" fmla="*/ 56 w 280"/>
                  <a:gd name="T7" fmla="*/ 2 h 100"/>
                  <a:gd name="T8" fmla="*/ 74 w 280"/>
                  <a:gd name="T9" fmla="*/ 0 h 100"/>
                  <a:gd name="T10" fmla="*/ 97 w 280"/>
                  <a:gd name="T11" fmla="*/ 0 h 100"/>
                  <a:gd name="T12" fmla="*/ 119 w 280"/>
                  <a:gd name="T13" fmla="*/ 0 h 100"/>
                  <a:gd name="T14" fmla="*/ 143 w 280"/>
                  <a:gd name="T15" fmla="*/ 2 h 100"/>
                  <a:gd name="T16" fmla="*/ 155 w 280"/>
                  <a:gd name="T17" fmla="*/ 4 h 100"/>
                  <a:gd name="T18" fmla="*/ 168 w 280"/>
                  <a:gd name="T19" fmla="*/ 7 h 100"/>
                  <a:gd name="T20" fmla="*/ 178 w 280"/>
                  <a:gd name="T21" fmla="*/ 11 h 100"/>
                  <a:gd name="T22" fmla="*/ 196 w 280"/>
                  <a:gd name="T23" fmla="*/ 21 h 100"/>
                  <a:gd name="T24" fmla="*/ 212 w 280"/>
                  <a:gd name="T25" fmla="*/ 31 h 100"/>
                  <a:gd name="T26" fmla="*/ 224 w 280"/>
                  <a:gd name="T27" fmla="*/ 40 h 100"/>
                  <a:gd name="T28" fmla="*/ 248 w 280"/>
                  <a:gd name="T29" fmla="*/ 65 h 100"/>
                  <a:gd name="T30" fmla="*/ 275 w 280"/>
                  <a:gd name="T31" fmla="*/ 95 h 100"/>
                  <a:gd name="T32" fmla="*/ 279 w 280"/>
                  <a:gd name="T33" fmla="*/ 99 h 1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80"/>
                  <a:gd name="T52" fmla="*/ 0 h 100"/>
                  <a:gd name="T53" fmla="*/ 280 w 280"/>
                  <a:gd name="T54" fmla="*/ 100 h 10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80" h="100">
                    <a:moveTo>
                      <a:pt x="0" y="15"/>
                    </a:moveTo>
                    <a:lnTo>
                      <a:pt x="33" y="6"/>
                    </a:lnTo>
                    <a:lnTo>
                      <a:pt x="44" y="4"/>
                    </a:lnTo>
                    <a:lnTo>
                      <a:pt x="56" y="2"/>
                    </a:lnTo>
                    <a:lnTo>
                      <a:pt x="74" y="0"/>
                    </a:lnTo>
                    <a:lnTo>
                      <a:pt x="97" y="0"/>
                    </a:lnTo>
                    <a:lnTo>
                      <a:pt x="119" y="0"/>
                    </a:lnTo>
                    <a:lnTo>
                      <a:pt x="143" y="2"/>
                    </a:lnTo>
                    <a:lnTo>
                      <a:pt x="155" y="4"/>
                    </a:lnTo>
                    <a:lnTo>
                      <a:pt x="168" y="7"/>
                    </a:lnTo>
                    <a:lnTo>
                      <a:pt x="178" y="11"/>
                    </a:lnTo>
                    <a:lnTo>
                      <a:pt x="196" y="21"/>
                    </a:lnTo>
                    <a:lnTo>
                      <a:pt x="212" y="31"/>
                    </a:lnTo>
                    <a:lnTo>
                      <a:pt x="224" y="40"/>
                    </a:lnTo>
                    <a:lnTo>
                      <a:pt x="248" y="65"/>
                    </a:lnTo>
                    <a:lnTo>
                      <a:pt x="275" y="95"/>
                    </a:lnTo>
                    <a:lnTo>
                      <a:pt x="279" y="99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1" name="Freeform 796"/>
              <p:cNvSpPr>
                <a:spLocks/>
              </p:cNvSpPr>
              <p:nvPr/>
            </p:nvSpPr>
            <p:spPr bwMode="auto">
              <a:xfrm>
                <a:off x="2910" y="1354"/>
                <a:ext cx="359" cy="215"/>
              </a:xfrm>
              <a:custGeom>
                <a:avLst/>
                <a:gdLst>
                  <a:gd name="T0" fmla="*/ 358 w 359"/>
                  <a:gd name="T1" fmla="*/ 0 h 215"/>
                  <a:gd name="T2" fmla="*/ 314 w 359"/>
                  <a:gd name="T3" fmla="*/ 0 h 215"/>
                  <a:gd name="T4" fmla="*/ 304 w 359"/>
                  <a:gd name="T5" fmla="*/ 0 h 215"/>
                  <a:gd name="T6" fmla="*/ 295 w 359"/>
                  <a:gd name="T7" fmla="*/ 2 h 215"/>
                  <a:gd name="T8" fmla="*/ 282 w 359"/>
                  <a:gd name="T9" fmla="*/ 6 h 215"/>
                  <a:gd name="T10" fmla="*/ 274 w 359"/>
                  <a:gd name="T11" fmla="*/ 8 h 215"/>
                  <a:gd name="T12" fmla="*/ 260 w 359"/>
                  <a:gd name="T13" fmla="*/ 14 h 215"/>
                  <a:gd name="T14" fmla="*/ 244 w 359"/>
                  <a:gd name="T15" fmla="*/ 22 h 215"/>
                  <a:gd name="T16" fmla="*/ 232 w 359"/>
                  <a:gd name="T17" fmla="*/ 27 h 215"/>
                  <a:gd name="T18" fmla="*/ 223 w 359"/>
                  <a:gd name="T19" fmla="*/ 30 h 215"/>
                  <a:gd name="T20" fmla="*/ 207 w 359"/>
                  <a:gd name="T21" fmla="*/ 38 h 215"/>
                  <a:gd name="T22" fmla="*/ 199 w 359"/>
                  <a:gd name="T23" fmla="*/ 41 h 215"/>
                  <a:gd name="T24" fmla="*/ 194 w 359"/>
                  <a:gd name="T25" fmla="*/ 44 h 215"/>
                  <a:gd name="T26" fmla="*/ 185 w 359"/>
                  <a:gd name="T27" fmla="*/ 49 h 215"/>
                  <a:gd name="T28" fmla="*/ 179 w 359"/>
                  <a:gd name="T29" fmla="*/ 53 h 215"/>
                  <a:gd name="T30" fmla="*/ 172 w 359"/>
                  <a:gd name="T31" fmla="*/ 59 h 215"/>
                  <a:gd name="T32" fmla="*/ 165 w 359"/>
                  <a:gd name="T33" fmla="*/ 64 h 215"/>
                  <a:gd name="T34" fmla="*/ 158 w 359"/>
                  <a:gd name="T35" fmla="*/ 73 h 215"/>
                  <a:gd name="T36" fmla="*/ 153 w 359"/>
                  <a:gd name="T37" fmla="*/ 78 h 215"/>
                  <a:gd name="T38" fmla="*/ 146 w 359"/>
                  <a:gd name="T39" fmla="*/ 87 h 215"/>
                  <a:gd name="T40" fmla="*/ 106 w 359"/>
                  <a:gd name="T41" fmla="*/ 129 h 215"/>
                  <a:gd name="T42" fmla="*/ 86 w 359"/>
                  <a:gd name="T43" fmla="*/ 151 h 215"/>
                  <a:gd name="T44" fmla="*/ 73 w 359"/>
                  <a:gd name="T45" fmla="*/ 162 h 215"/>
                  <a:gd name="T46" fmla="*/ 45 w 359"/>
                  <a:gd name="T47" fmla="*/ 183 h 215"/>
                  <a:gd name="T48" fmla="*/ 16 w 359"/>
                  <a:gd name="T49" fmla="*/ 204 h 215"/>
                  <a:gd name="T50" fmla="*/ 9 w 359"/>
                  <a:gd name="T51" fmla="*/ 209 h 215"/>
                  <a:gd name="T52" fmla="*/ 2 w 359"/>
                  <a:gd name="T53" fmla="*/ 212 h 215"/>
                  <a:gd name="T54" fmla="*/ 0 w 359"/>
                  <a:gd name="T55" fmla="*/ 214 h 21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359"/>
                  <a:gd name="T85" fmla="*/ 0 h 215"/>
                  <a:gd name="T86" fmla="*/ 359 w 359"/>
                  <a:gd name="T87" fmla="*/ 215 h 21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359" h="215">
                    <a:moveTo>
                      <a:pt x="358" y="0"/>
                    </a:moveTo>
                    <a:lnTo>
                      <a:pt x="314" y="0"/>
                    </a:lnTo>
                    <a:lnTo>
                      <a:pt x="304" y="0"/>
                    </a:lnTo>
                    <a:lnTo>
                      <a:pt x="295" y="2"/>
                    </a:lnTo>
                    <a:lnTo>
                      <a:pt x="282" y="6"/>
                    </a:lnTo>
                    <a:lnTo>
                      <a:pt x="274" y="8"/>
                    </a:lnTo>
                    <a:lnTo>
                      <a:pt x="260" y="14"/>
                    </a:lnTo>
                    <a:lnTo>
                      <a:pt x="244" y="22"/>
                    </a:lnTo>
                    <a:lnTo>
                      <a:pt x="232" y="27"/>
                    </a:lnTo>
                    <a:lnTo>
                      <a:pt x="223" y="30"/>
                    </a:lnTo>
                    <a:lnTo>
                      <a:pt x="207" y="38"/>
                    </a:lnTo>
                    <a:lnTo>
                      <a:pt x="199" y="41"/>
                    </a:lnTo>
                    <a:lnTo>
                      <a:pt x="194" y="44"/>
                    </a:lnTo>
                    <a:lnTo>
                      <a:pt x="185" y="49"/>
                    </a:lnTo>
                    <a:lnTo>
                      <a:pt x="179" y="53"/>
                    </a:lnTo>
                    <a:lnTo>
                      <a:pt x="172" y="59"/>
                    </a:lnTo>
                    <a:lnTo>
                      <a:pt x="165" y="64"/>
                    </a:lnTo>
                    <a:lnTo>
                      <a:pt x="158" y="73"/>
                    </a:lnTo>
                    <a:lnTo>
                      <a:pt x="153" y="78"/>
                    </a:lnTo>
                    <a:lnTo>
                      <a:pt x="146" y="87"/>
                    </a:lnTo>
                    <a:lnTo>
                      <a:pt x="106" y="129"/>
                    </a:lnTo>
                    <a:lnTo>
                      <a:pt x="86" y="151"/>
                    </a:lnTo>
                    <a:lnTo>
                      <a:pt x="73" y="162"/>
                    </a:lnTo>
                    <a:lnTo>
                      <a:pt x="45" y="183"/>
                    </a:lnTo>
                    <a:lnTo>
                      <a:pt x="16" y="204"/>
                    </a:lnTo>
                    <a:lnTo>
                      <a:pt x="9" y="209"/>
                    </a:lnTo>
                    <a:lnTo>
                      <a:pt x="2" y="212"/>
                    </a:lnTo>
                    <a:lnTo>
                      <a:pt x="0" y="214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2" name="Freeform 797"/>
              <p:cNvSpPr>
                <a:spLocks/>
              </p:cNvSpPr>
              <p:nvPr/>
            </p:nvSpPr>
            <p:spPr bwMode="auto">
              <a:xfrm>
                <a:off x="2658" y="1090"/>
                <a:ext cx="204" cy="178"/>
              </a:xfrm>
              <a:custGeom>
                <a:avLst/>
                <a:gdLst>
                  <a:gd name="T0" fmla="*/ 203 w 204"/>
                  <a:gd name="T1" fmla="*/ 177 h 178"/>
                  <a:gd name="T2" fmla="*/ 177 w 204"/>
                  <a:gd name="T3" fmla="*/ 167 h 178"/>
                  <a:gd name="T4" fmla="*/ 168 w 204"/>
                  <a:gd name="T5" fmla="*/ 164 h 178"/>
                  <a:gd name="T6" fmla="*/ 157 w 204"/>
                  <a:gd name="T7" fmla="*/ 158 h 178"/>
                  <a:gd name="T8" fmla="*/ 149 w 204"/>
                  <a:gd name="T9" fmla="*/ 153 h 178"/>
                  <a:gd name="T10" fmla="*/ 139 w 204"/>
                  <a:gd name="T11" fmla="*/ 145 h 178"/>
                  <a:gd name="T12" fmla="*/ 85 w 204"/>
                  <a:gd name="T13" fmla="*/ 89 h 178"/>
                  <a:gd name="T14" fmla="*/ 75 w 204"/>
                  <a:gd name="T15" fmla="*/ 78 h 178"/>
                  <a:gd name="T16" fmla="*/ 66 w 204"/>
                  <a:gd name="T17" fmla="*/ 69 h 178"/>
                  <a:gd name="T18" fmla="*/ 57 w 204"/>
                  <a:gd name="T19" fmla="*/ 62 h 178"/>
                  <a:gd name="T20" fmla="*/ 46 w 204"/>
                  <a:gd name="T21" fmla="*/ 54 h 178"/>
                  <a:gd name="T22" fmla="*/ 39 w 204"/>
                  <a:gd name="T23" fmla="*/ 50 h 178"/>
                  <a:gd name="T24" fmla="*/ 38 w 204"/>
                  <a:gd name="T25" fmla="*/ 48 h 178"/>
                  <a:gd name="T26" fmla="*/ 31 w 204"/>
                  <a:gd name="T27" fmla="*/ 36 h 178"/>
                  <a:gd name="T28" fmla="*/ 26 w 204"/>
                  <a:gd name="T29" fmla="*/ 28 h 178"/>
                  <a:gd name="T30" fmla="*/ 20 w 204"/>
                  <a:gd name="T31" fmla="*/ 21 h 178"/>
                  <a:gd name="T32" fmla="*/ 13 w 204"/>
                  <a:gd name="T33" fmla="*/ 12 h 178"/>
                  <a:gd name="T34" fmla="*/ 0 w 204"/>
                  <a:gd name="T35" fmla="*/ 0 h 178"/>
                  <a:gd name="T36" fmla="*/ 38 w 204"/>
                  <a:gd name="T37" fmla="*/ 23 h 178"/>
                  <a:gd name="T38" fmla="*/ 42 w 204"/>
                  <a:gd name="T39" fmla="*/ 26 h 178"/>
                  <a:gd name="T40" fmla="*/ 49 w 204"/>
                  <a:gd name="T41" fmla="*/ 30 h 178"/>
                  <a:gd name="T42" fmla="*/ 69 w 204"/>
                  <a:gd name="T43" fmla="*/ 38 h 178"/>
                  <a:gd name="T44" fmla="*/ 97 w 204"/>
                  <a:gd name="T45" fmla="*/ 52 h 178"/>
                  <a:gd name="T46" fmla="*/ 105 w 204"/>
                  <a:gd name="T47" fmla="*/ 56 h 178"/>
                  <a:gd name="T48" fmla="*/ 112 w 204"/>
                  <a:gd name="T49" fmla="*/ 62 h 178"/>
                  <a:gd name="T50" fmla="*/ 122 w 204"/>
                  <a:gd name="T51" fmla="*/ 70 h 178"/>
                  <a:gd name="T52" fmla="*/ 131 w 204"/>
                  <a:gd name="T53" fmla="*/ 78 h 178"/>
                  <a:gd name="T54" fmla="*/ 136 w 204"/>
                  <a:gd name="T55" fmla="*/ 82 h 178"/>
                  <a:gd name="T56" fmla="*/ 141 w 204"/>
                  <a:gd name="T57" fmla="*/ 90 h 178"/>
                  <a:gd name="T58" fmla="*/ 146 w 204"/>
                  <a:gd name="T59" fmla="*/ 98 h 178"/>
                  <a:gd name="T60" fmla="*/ 150 w 204"/>
                  <a:gd name="T61" fmla="*/ 102 h 178"/>
                  <a:gd name="T62" fmla="*/ 154 w 204"/>
                  <a:gd name="T63" fmla="*/ 107 h 178"/>
                  <a:gd name="T64" fmla="*/ 164 w 204"/>
                  <a:gd name="T65" fmla="*/ 121 h 178"/>
                  <a:gd name="T66" fmla="*/ 166 w 204"/>
                  <a:gd name="T67" fmla="*/ 124 h 178"/>
                  <a:gd name="T68" fmla="*/ 169 w 204"/>
                  <a:gd name="T69" fmla="*/ 129 h 178"/>
                  <a:gd name="T70" fmla="*/ 171 w 204"/>
                  <a:gd name="T71" fmla="*/ 133 h 178"/>
                  <a:gd name="T72" fmla="*/ 172 w 204"/>
                  <a:gd name="T73" fmla="*/ 138 h 178"/>
                  <a:gd name="T74" fmla="*/ 174 w 204"/>
                  <a:gd name="T75" fmla="*/ 145 h 178"/>
                  <a:gd name="T76" fmla="*/ 176 w 204"/>
                  <a:gd name="T77" fmla="*/ 150 h 178"/>
                  <a:gd name="T78" fmla="*/ 179 w 204"/>
                  <a:gd name="T79" fmla="*/ 155 h 178"/>
                  <a:gd name="T80" fmla="*/ 181 w 204"/>
                  <a:gd name="T81" fmla="*/ 160 h 178"/>
                  <a:gd name="T82" fmla="*/ 184 w 204"/>
                  <a:gd name="T83" fmla="*/ 164 h 178"/>
                  <a:gd name="T84" fmla="*/ 187 w 204"/>
                  <a:gd name="T85" fmla="*/ 167 h 178"/>
                  <a:gd name="T86" fmla="*/ 192 w 204"/>
                  <a:gd name="T87" fmla="*/ 171 h 178"/>
                  <a:gd name="T88" fmla="*/ 200 w 204"/>
                  <a:gd name="T89" fmla="*/ 176 h 178"/>
                  <a:gd name="T90" fmla="*/ 203 w 204"/>
                  <a:gd name="T91" fmla="*/ 177 h 17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4"/>
                  <a:gd name="T139" fmla="*/ 0 h 178"/>
                  <a:gd name="T140" fmla="*/ 204 w 204"/>
                  <a:gd name="T141" fmla="*/ 178 h 17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4" h="178">
                    <a:moveTo>
                      <a:pt x="203" y="177"/>
                    </a:moveTo>
                    <a:lnTo>
                      <a:pt x="177" y="167"/>
                    </a:lnTo>
                    <a:lnTo>
                      <a:pt x="168" y="164"/>
                    </a:lnTo>
                    <a:lnTo>
                      <a:pt x="157" y="158"/>
                    </a:lnTo>
                    <a:lnTo>
                      <a:pt x="149" y="153"/>
                    </a:lnTo>
                    <a:lnTo>
                      <a:pt x="139" y="145"/>
                    </a:lnTo>
                    <a:lnTo>
                      <a:pt x="85" y="89"/>
                    </a:lnTo>
                    <a:lnTo>
                      <a:pt x="75" y="78"/>
                    </a:lnTo>
                    <a:lnTo>
                      <a:pt x="66" y="69"/>
                    </a:lnTo>
                    <a:lnTo>
                      <a:pt x="57" y="62"/>
                    </a:lnTo>
                    <a:lnTo>
                      <a:pt x="46" y="54"/>
                    </a:lnTo>
                    <a:lnTo>
                      <a:pt x="39" y="50"/>
                    </a:lnTo>
                    <a:lnTo>
                      <a:pt x="38" y="48"/>
                    </a:lnTo>
                    <a:lnTo>
                      <a:pt x="31" y="36"/>
                    </a:lnTo>
                    <a:lnTo>
                      <a:pt x="26" y="28"/>
                    </a:lnTo>
                    <a:lnTo>
                      <a:pt x="20" y="21"/>
                    </a:lnTo>
                    <a:lnTo>
                      <a:pt x="13" y="12"/>
                    </a:lnTo>
                    <a:lnTo>
                      <a:pt x="0" y="0"/>
                    </a:lnTo>
                    <a:lnTo>
                      <a:pt x="38" y="23"/>
                    </a:lnTo>
                    <a:lnTo>
                      <a:pt x="42" y="26"/>
                    </a:lnTo>
                    <a:lnTo>
                      <a:pt x="49" y="30"/>
                    </a:lnTo>
                    <a:lnTo>
                      <a:pt x="69" y="38"/>
                    </a:lnTo>
                    <a:lnTo>
                      <a:pt x="97" y="52"/>
                    </a:lnTo>
                    <a:lnTo>
                      <a:pt x="105" y="56"/>
                    </a:lnTo>
                    <a:lnTo>
                      <a:pt x="112" y="62"/>
                    </a:lnTo>
                    <a:lnTo>
                      <a:pt x="122" y="70"/>
                    </a:lnTo>
                    <a:lnTo>
                      <a:pt x="131" y="78"/>
                    </a:lnTo>
                    <a:lnTo>
                      <a:pt x="136" y="82"/>
                    </a:lnTo>
                    <a:lnTo>
                      <a:pt x="141" y="90"/>
                    </a:lnTo>
                    <a:lnTo>
                      <a:pt x="146" y="98"/>
                    </a:lnTo>
                    <a:lnTo>
                      <a:pt x="150" y="102"/>
                    </a:lnTo>
                    <a:lnTo>
                      <a:pt x="154" y="107"/>
                    </a:lnTo>
                    <a:lnTo>
                      <a:pt x="164" y="121"/>
                    </a:lnTo>
                    <a:lnTo>
                      <a:pt x="166" y="124"/>
                    </a:lnTo>
                    <a:lnTo>
                      <a:pt x="169" y="129"/>
                    </a:lnTo>
                    <a:lnTo>
                      <a:pt x="171" y="133"/>
                    </a:lnTo>
                    <a:lnTo>
                      <a:pt x="172" y="138"/>
                    </a:lnTo>
                    <a:lnTo>
                      <a:pt x="174" y="145"/>
                    </a:lnTo>
                    <a:lnTo>
                      <a:pt x="176" y="150"/>
                    </a:lnTo>
                    <a:lnTo>
                      <a:pt x="179" y="155"/>
                    </a:lnTo>
                    <a:lnTo>
                      <a:pt x="181" y="160"/>
                    </a:lnTo>
                    <a:lnTo>
                      <a:pt x="184" y="164"/>
                    </a:lnTo>
                    <a:lnTo>
                      <a:pt x="187" y="167"/>
                    </a:lnTo>
                    <a:lnTo>
                      <a:pt x="192" y="171"/>
                    </a:lnTo>
                    <a:lnTo>
                      <a:pt x="200" y="176"/>
                    </a:lnTo>
                    <a:lnTo>
                      <a:pt x="203" y="177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3" name="Freeform 798"/>
              <p:cNvSpPr>
                <a:spLocks/>
              </p:cNvSpPr>
              <p:nvPr/>
            </p:nvSpPr>
            <p:spPr bwMode="auto">
              <a:xfrm>
                <a:off x="2676" y="1104"/>
                <a:ext cx="161" cy="141"/>
              </a:xfrm>
              <a:custGeom>
                <a:avLst/>
                <a:gdLst>
                  <a:gd name="T0" fmla="*/ 0 w 161"/>
                  <a:gd name="T1" fmla="*/ 0 h 141"/>
                  <a:gd name="T2" fmla="*/ 16 w 161"/>
                  <a:gd name="T3" fmla="*/ 18 h 141"/>
                  <a:gd name="T4" fmla="*/ 23 w 161"/>
                  <a:gd name="T5" fmla="*/ 26 h 141"/>
                  <a:gd name="T6" fmla="*/ 28 w 161"/>
                  <a:gd name="T7" fmla="*/ 32 h 141"/>
                  <a:gd name="T8" fmla="*/ 37 w 161"/>
                  <a:gd name="T9" fmla="*/ 40 h 141"/>
                  <a:gd name="T10" fmla="*/ 47 w 161"/>
                  <a:gd name="T11" fmla="*/ 48 h 141"/>
                  <a:gd name="T12" fmla="*/ 55 w 161"/>
                  <a:gd name="T13" fmla="*/ 54 h 141"/>
                  <a:gd name="T14" fmla="*/ 68 w 161"/>
                  <a:gd name="T15" fmla="*/ 65 h 141"/>
                  <a:gd name="T16" fmla="*/ 83 w 161"/>
                  <a:gd name="T17" fmla="*/ 77 h 141"/>
                  <a:gd name="T18" fmla="*/ 99 w 161"/>
                  <a:gd name="T19" fmla="*/ 89 h 141"/>
                  <a:gd name="T20" fmla="*/ 109 w 161"/>
                  <a:gd name="T21" fmla="*/ 97 h 141"/>
                  <a:gd name="T22" fmla="*/ 117 w 161"/>
                  <a:gd name="T23" fmla="*/ 103 h 141"/>
                  <a:gd name="T24" fmla="*/ 126 w 161"/>
                  <a:gd name="T25" fmla="*/ 110 h 141"/>
                  <a:gd name="T26" fmla="*/ 134 w 161"/>
                  <a:gd name="T27" fmla="*/ 119 h 141"/>
                  <a:gd name="T28" fmla="*/ 145 w 161"/>
                  <a:gd name="T29" fmla="*/ 128 h 141"/>
                  <a:gd name="T30" fmla="*/ 155 w 161"/>
                  <a:gd name="T31" fmla="*/ 136 h 141"/>
                  <a:gd name="T32" fmla="*/ 160 w 161"/>
                  <a:gd name="T33" fmla="*/ 140 h 1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61"/>
                  <a:gd name="T52" fmla="*/ 0 h 141"/>
                  <a:gd name="T53" fmla="*/ 161 w 161"/>
                  <a:gd name="T54" fmla="*/ 141 h 1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61" h="141">
                    <a:moveTo>
                      <a:pt x="0" y="0"/>
                    </a:moveTo>
                    <a:lnTo>
                      <a:pt x="16" y="18"/>
                    </a:lnTo>
                    <a:lnTo>
                      <a:pt x="23" y="26"/>
                    </a:lnTo>
                    <a:lnTo>
                      <a:pt x="28" y="32"/>
                    </a:lnTo>
                    <a:lnTo>
                      <a:pt x="37" y="40"/>
                    </a:lnTo>
                    <a:lnTo>
                      <a:pt x="47" y="48"/>
                    </a:lnTo>
                    <a:lnTo>
                      <a:pt x="55" y="54"/>
                    </a:lnTo>
                    <a:lnTo>
                      <a:pt x="68" y="65"/>
                    </a:lnTo>
                    <a:lnTo>
                      <a:pt x="83" y="77"/>
                    </a:lnTo>
                    <a:lnTo>
                      <a:pt x="99" y="89"/>
                    </a:lnTo>
                    <a:lnTo>
                      <a:pt x="109" y="97"/>
                    </a:lnTo>
                    <a:lnTo>
                      <a:pt x="117" y="103"/>
                    </a:lnTo>
                    <a:lnTo>
                      <a:pt x="126" y="110"/>
                    </a:lnTo>
                    <a:lnTo>
                      <a:pt x="134" y="119"/>
                    </a:lnTo>
                    <a:lnTo>
                      <a:pt x="145" y="128"/>
                    </a:lnTo>
                    <a:lnTo>
                      <a:pt x="155" y="136"/>
                    </a:lnTo>
                    <a:lnTo>
                      <a:pt x="160" y="14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4" name="Freeform 799"/>
              <p:cNvSpPr>
                <a:spLocks/>
              </p:cNvSpPr>
              <p:nvPr/>
            </p:nvSpPr>
            <p:spPr bwMode="auto">
              <a:xfrm>
                <a:off x="2800" y="1040"/>
                <a:ext cx="69" cy="112"/>
              </a:xfrm>
              <a:custGeom>
                <a:avLst/>
                <a:gdLst>
                  <a:gd name="T0" fmla="*/ 0 w 69"/>
                  <a:gd name="T1" fmla="*/ 0 h 112"/>
                  <a:gd name="T2" fmla="*/ 13 w 69"/>
                  <a:gd name="T3" fmla="*/ 15 h 112"/>
                  <a:gd name="T4" fmla="*/ 21 w 69"/>
                  <a:gd name="T5" fmla="*/ 23 h 112"/>
                  <a:gd name="T6" fmla="*/ 28 w 69"/>
                  <a:gd name="T7" fmla="*/ 33 h 112"/>
                  <a:gd name="T8" fmla="*/ 30 w 69"/>
                  <a:gd name="T9" fmla="*/ 38 h 112"/>
                  <a:gd name="T10" fmla="*/ 34 w 69"/>
                  <a:gd name="T11" fmla="*/ 46 h 112"/>
                  <a:gd name="T12" fmla="*/ 39 w 69"/>
                  <a:gd name="T13" fmla="*/ 57 h 112"/>
                  <a:gd name="T14" fmla="*/ 42 w 69"/>
                  <a:gd name="T15" fmla="*/ 66 h 112"/>
                  <a:gd name="T16" fmla="*/ 44 w 69"/>
                  <a:gd name="T17" fmla="*/ 74 h 112"/>
                  <a:gd name="T18" fmla="*/ 48 w 69"/>
                  <a:gd name="T19" fmla="*/ 83 h 112"/>
                  <a:gd name="T20" fmla="*/ 51 w 69"/>
                  <a:gd name="T21" fmla="*/ 89 h 112"/>
                  <a:gd name="T22" fmla="*/ 54 w 69"/>
                  <a:gd name="T23" fmla="*/ 95 h 112"/>
                  <a:gd name="T24" fmla="*/ 59 w 69"/>
                  <a:gd name="T25" fmla="*/ 102 h 112"/>
                  <a:gd name="T26" fmla="*/ 68 w 69"/>
                  <a:gd name="T27" fmla="*/ 111 h 11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9"/>
                  <a:gd name="T43" fmla="*/ 0 h 112"/>
                  <a:gd name="T44" fmla="*/ 69 w 69"/>
                  <a:gd name="T45" fmla="*/ 112 h 11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9" h="112">
                    <a:moveTo>
                      <a:pt x="0" y="0"/>
                    </a:moveTo>
                    <a:lnTo>
                      <a:pt x="13" y="15"/>
                    </a:lnTo>
                    <a:lnTo>
                      <a:pt x="21" y="23"/>
                    </a:lnTo>
                    <a:lnTo>
                      <a:pt x="28" y="33"/>
                    </a:lnTo>
                    <a:lnTo>
                      <a:pt x="30" y="38"/>
                    </a:lnTo>
                    <a:lnTo>
                      <a:pt x="34" y="46"/>
                    </a:lnTo>
                    <a:lnTo>
                      <a:pt x="39" y="57"/>
                    </a:lnTo>
                    <a:lnTo>
                      <a:pt x="42" y="66"/>
                    </a:lnTo>
                    <a:lnTo>
                      <a:pt x="44" y="74"/>
                    </a:lnTo>
                    <a:lnTo>
                      <a:pt x="48" y="83"/>
                    </a:lnTo>
                    <a:lnTo>
                      <a:pt x="51" y="89"/>
                    </a:lnTo>
                    <a:lnTo>
                      <a:pt x="54" y="95"/>
                    </a:lnTo>
                    <a:lnTo>
                      <a:pt x="59" y="102"/>
                    </a:lnTo>
                    <a:lnTo>
                      <a:pt x="68" y="111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5" name="Freeform 800"/>
              <p:cNvSpPr>
                <a:spLocks/>
              </p:cNvSpPr>
              <p:nvPr/>
            </p:nvSpPr>
            <p:spPr bwMode="auto">
              <a:xfrm>
                <a:off x="2911" y="1132"/>
                <a:ext cx="104" cy="187"/>
              </a:xfrm>
              <a:custGeom>
                <a:avLst/>
                <a:gdLst>
                  <a:gd name="T0" fmla="*/ 0 w 104"/>
                  <a:gd name="T1" fmla="*/ 186 h 187"/>
                  <a:gd name="T2" fmla="*/ 26 w 104"/>
                  <a:gd name="T3" fmla="*/ 156 h 187"/>
                  <a:gd name="T4" fmla="*/ 31 w 104"/>
                  <a:gd name="T5" fmla="*/ 149 h 187"/>
                  <a:gd name="T6" fmla="*/ 37 w 104"/>
                  <a:gd name="T7" fmla="*/ 139 h 187"/>
                  <a:gd name="T8" fmla="*/ 42 w 104"/>
                  <a:gd name="T9" fmla="*/ 128 h 187"/>
                  <a:gd name="T10" fmla="*/ 53 w 104"/>
                  <a:gd name="T11" fmla="*/ 100 h 187"/>
                  <a:gd name="T12" fmla="*/ 60 w 104"/>
                  <a:gd name="T13" fmla="*/ 79 h 187"/>
                  <a:gd name="T14" fmla="*/ 67 w 104"/>
                  <a:gd name="T15" fmla="*/ 64 h 187"/>
                  <a:gd name="T16" fmla="*/ 74 w 104"/>
                  <a:gd name="T17" fmla="*/ 50 h 187"/>
                  <a:gd name="T18" fmla="*/ 79 w 104"/>
                  <a:gd name="T19" fmla="*/ 39 h 187"/>
                  <a:gd name="T20" fmla="*/ 92 w 104"/>
                  <a:gd name="T21" fmla="*/ 18 h 187"/>
                  <a:gd name="T22" fmla="*/ 103 w 104"/>
                  <a:gd name="T23" fmla="*/ 0 h 18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4"/>
                  <a:gd name="T37" fmla="*/ 0 h 187"/>
                  <a:gd name="T38" fmla="*/ 104 w 104"/>
                  <a:gd name="T39" fmla="*/ 187 h 18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4" h="187">
                    <a:moveTo>
                      <a:pt x="0" y="186"/>
                    </a:moveTo>
                    <a:lnTo>
                      <a:pt x="26" y="156"/>
                    </a:lnTo>
                    <a:lnTo>
                      <a:pt x="31" y="149"/>
                    </a:lnTo>
                    <a:lnTo>
                      <a:pt x="37" y="139"/>
                    </a:lnTo>
                    <a:lnTo>
                      <a:pt x="42" y="128"/>
                    </a:lnTo>
                    <a:lnTo>
                      <a:pt x="53" y="100"/>
                    </a:lnTo>
                    <a:lnTo>
                      <a:pt x="60" y="79"/>
                    </a:lnTo>
                    <a:lnTo>
                      <a:pt x="67" y="64"/>
                    </a:lnTo>
                    <a:lnTo>
                      <a:pt x="74" y="50"/>
                    </a:lnTo>
                    <a:lnTo>
                      <a:pt x="79" y="39"/>
                    </a:lnTo>
                    <a:lnTo>
                      <a:pt x="92" y="18"/>
                    </a:lnTo>
                    <a:lnTo>
                      <a:pt x="103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6" name="Freeform 801"/>
              <p:cNvSpPr>
                <a:spLocks/>
              </p:cNvSpPr>
              <p:nvPr/>
            </p:nvSpPr>
            <p:spPr bwMode="auto">
              <a:xfrm>
                <a:off x="2948" y="996"/>
                <a:ext cx="100" cy="76"/>
              </a:xfrm>
              <a:custGeom>
                <a:avLst/>
                <a:gdLst>
                  <a:gd name="T0" fmla="*/ 0 w 100"/>
                  <a:gd name="T1" fmla="*/ 75 h 76"/>
                  <a:gd name="T2" fmla="*/ 17 w 100"/>
                  <a:gd name="T3" fmla="*/ 68 h 76"/>
                  <a:gd name="T4" fmla="*/ 23 w 100"/>
                  <a:gd name="T5" fmla="*/ 65 h 76"/>
                  <a:gd name="T6" fmla="*/ 28 w 100"/>
                  <a:gd name="T7" fmla="*/ 61 h 76"/>
                  <a:gd name="T8" fmla="*/ 33 w 100"/>
                  <a:gd name="T9" fmla="*/ 55 h 76"/>
                  <a:gd name="T10" fmla="*/ 39 w 100"/>
                  <a:gd name="T11" fmla="*/ 50 h 76"/>
                  <a:gd name="T12" fmla="*/ 55 w 100"/>
                  <a:gd name="T13" fmla="*/ 27 h 76"/>
                  <a:gd name="T14" fmla="*/ 58 w 100"/>
                  <a:gd name="T15" fmla="*/ 23 h 76"/>
                  <a:gd name="T16" fmla="*/ 64 w 100"/>
                  <a:gd name="T17" fmla="*/ 18 h 76"/>
                  <a:gd name="T18" fmla="*/ 70 w 100"/>
                  <a:gd name="T19" fmla="*/ 13 h 76"/>
                  <a:gd name="T20" fmla="*/ 80 w 100"/>
                  <a:gd name="T21" fmla="*/ 8 h 76"/>
                  <a:gd name="T22" fmla="*/ 99 w 100"/>
                  <a:gd name="T23" fmla="*/ 0 h 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00"/>
                  <a:gd name="T37" fmla="*/ 0 h 76"/>
                  <a:gd name="T38" fmla="*/ 100 w 100"/>
                  <a:gd name="T39" fmla="*/ 76 h 7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00" h="76">
                    <a:moveTo>
                      <a:pt x="0" y="75"/>
                    </a:moveTo>
                    <a:lnTo>
                      <a:pt x="17" y="68"/>
                    </a:lnTo>
                    <a:lnTo>
                      <a:pt x="23" y="65"/>
                    </a:lnTo>
                    <a:lnTo>
                      <a:pt x="28" y="61"/>
                    </a:lnTo>
                    <a:lnTo>
                      <a:pt x="33" y="55"/>
                    </a:lnTo>
                    <a:lnTo>
                      <a:pt x="39" y="50"/>
                    </a:lnTo>
                    <a:lnTo>
                      <a:pt x="55" y="27"/>
                    </a:lnTo>
                    <a:lnTo>
                      <a:pt x="58" y="23"/>
                    </a:lnTo>
                    <a:lnTo>
                      <a:pt x="64" y="18"/>
                    </a:lnTo>
                    <a:lnTo>
                      <a:pt x="70" y="13"/>
                    </a:lnTo>
                    <a:lnTo>
                      <a:pt x="80" y="8"/>
                    </a:lnTo>
                    <a:lnTo>
                      <a:pt x="99" y="0"/>
                    </a:lnTo>
                  </a:path>
                </a:pathLst>
              </a:custGeom>
              <a:solidFill>
                <a:srgbClr val="009900"/>
              </a:solid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7" name="Freeform 802"/>
              <p:cNvSpPr>
                <a:spLocks/>
              </p:cNvSpPr>
              <p:nvPr/>
            </p:nvSpPr>
            <p:spPr bwMode="auto">
              <a:xfrm>
                <a:off x="2769" y="925"/>
                <a:ext cx="101" cy="95"/>
              </a:xfrm>
              <a:custGeom>
                <a:avLst/>
                <a:gdLst>
                  <a:gd name="T0" fmla="*/ 0 w 101"/>
                  <a:gd name="T1" fmla="*/ 0 h 95"/>
                  <a:gd name="T2" fmla="*/ 13 w 101"/>
                  <a:gd name="T3" fmla="*/ 5 h 95"/>
                  <a:gd name="T4" fmla="*/ 20 w 101"/>
                  <a:gd name="T5" fmla="*/ 10 h 95"/>
                  <a:gd name="T6" fmla="*/ 25 w 101"/>
                  <a:gd name="T7" fmla="*/ 13 h 95"/>
                  <a:gd name="T8" fmla="*/ 32 w 101"/>
                  <a:gd name="T9" fmla="*/ 19 h 95"/>
                  <a:gd name="T10" fmla="*/ 37 w 101"/>
                  <a:gd name="T11" fmla="*/ 25 h 95"/>
                  <a:gd name="T12" fmla="*/ 44 w 101"/>
                  <a:gd name="T13" fmla="*/ 30 h 95"/>
                  <a:gd name="T14" fmla="*/ 50 w 101"/>
                  <a:gd name="T15" fmla="*/ 34 h 95"/>
                  <a:gd name="T16" fmla="*/ 60 w 101"/>
                  <a:gd name="T17" fmla="*/ 41 h 95"/>
                  <a:gd name="T18" fmla="*/ 68 w 101"/>
                  <a:gd name="T19" fmla="*/ 50 h 95"/>
                  <a:gd name="T20" fmla="*/ 77 w 101"/>
                  <a:gd name="T21" fmla="*/ 61 h 95"/>
                  <a:gd name="T22" fmla="*/ 86 w 101"/>
                  <a:gd name="T23" fmla="*/ 74 h 95"/>
                  <a:gd name="T24" fmla="*/ 100 w 101"/>
                  <a:gd name="T25" fmla="*/ 94 h 9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1"/>
                  <a:gd name="T40" fmla="*/ 0 h 95"/>
                  <a:gd name="T41" fmla="*/ 101 w 101"/>
                  <a:gd name="T42" fmla="*/ 95 h 9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1" h="95">
                    <a:moveTo>
                      <a:pt x="0" y="0"/>
                    </a:moveTo>
                    <a:lnTo>
                      <a:pt x="13" y="5"/>
                    </a:lnTo>
                    <a:lnTo>
                      <a:pt x="20" y="10"/>
                    </a:lnTo>
                    <a:lnTo>
                      <a:pt x="25" y="13"/>
                    </a:lnTo>
                    <a:lnTo>
                      <a:pt x="32" y="19"/>
                    </a:lnTo>
                    <a:lnTo>
                      <a:pt x="37" y="25"/>
                    </a:lnTo>
                    <a:lnTo>
                      <a:pt x="44" y="30"/>
                    </a:lnTo>
                    <a:lnTo>
                      <a:pt x="50" y="34"/>
                    </a:lnTo>
                    <a:lnTo>
                      <a:pt x="60" y="41"/>
                    </a:lnTo>
                    <a:lnTo>
                      <a:pt x="68" y="50"/>
                    </a:lnTo>
                    <a:lnTo>
                      <a:pt x="77" y="61"/>
                    </a:lnTo>
                    <a:lnTo>
                      <a:pt x="86" y="74"/>
                    </a:lnTo>
                    <a:lnTo>
                      <a:pt x="100" y="94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8" name="Freeform 803" descr="Large confetti"/>
              <p:cNvSpPr>
                <a:spLocks/>
              </p:cNvSpPr>
              <p:nvPr/>
            </p:nvSpPr>
            <p:spPr bwMode="auto">
              <a:xfrm>
                <a:off x="2876" y="1671"/>
                <a:ext cx="383" cy="194"/>
              </a:xfrm>
              <a:custGeom>
                <a:avLst/>
                <a:gdLst>
                  <a:gd name="T0" fmla="*/ 11 w 383"/>
                  <a:gd name="T1" fmla="*/ 179 h 194"/>
                  <a:gd name="T2" fmla="*/ 23 w 383"/>
                  <a:gd name="T3" fmla="*/ 186 h 194"/>
                  <a:gd name="T4" fmla="*/ 32 w 383"/>
                  <a:gd name="T5" fmla="*/ 190 h 194"/>
                  <a:gd name="T6" fmla="*/ 50 w 383"/>
                  <a:gd name="T7" fmla="*/ 193 h 194"/>
                  <a:gd name="T8" fmla="*/ 68 w 383"/>
                  <a:gd name="T9" fmla="*/ 191 h 194"/>
                  <a:gd name="T10" fmla="*/ 80 w 383"/>
                  <a:gd name="T11" fmla="*/ 189 h 194"/>
                  <a:gd name="T12" fmla="*/ 94 w 383"/>
                  <a:gd name="T13" fmla="*/ 182 h 194"/>
                  <a:gd name="T14" fmla="*/ 106 w 383"/>
                  <a:gd name="T15" fmla="*/ 174 h 194"/>
                  <a:gd name="T16" fmla="*/ 124 w 383"/>
                  <a:gd name="T17" fmla="*/ 160 h 194"/>
                  <a:gd name="T18" fmla="*/ 133 w 383"/>
                  <a:gd name="T19" fmla="*/ 149 h 194"/>
                  <a:gd name="T20" fmla="*/ 142 w 383"/>
                  <a:gd name="T21" fmla="*/ 134 h 194"/>
                  <a:gd name="T22" fmla="*/ 156 w 383"/>
                  <a:gd name="T23" fmla="*/ 110 h 194"/>
                  <a:gd name="T24" fmla="*/ 166 w 383"/>
                  <a:gd name="T25" fmla="*/ 95 h 194"/>
                  <a:gd name="T26" fmla="*/ 185 w 383"/>
                  <a:gd name="T27" fmla="*/ 75 h 194"/>
                  <a:gd name="T28" fmla="*/ 198 w 383"/>
                  <a:gd name="T29" fmla="*/ 59 h 194"/>
                  <a:gd name="T30" fmla="*/ 206 w 383"/>
                  <a:gd name="T31" fmla="*/ 53 h 194"/>
                  <a:gd name="T32" fmla="*/ 220 w 383"/>
                  <a:gd name="T33" fmla="*/ 52 h 194"/>
                  <a:gd name="T34" fmla="*/ 281 w 383"/>
                  <a:gd name="T35" fmla="*/ 49 h 194"/>
                  <a:gd name="T36" fmla="*/ 289 w 383"/>
                  <a:gd name="T37" fmla="*/ 47 h 194"/>
                  <a:gd name="T38" fmla="*/ 302 w 383"/>
                  <a:gd name="T39" fmla="*/ 42 h 194"/>
                  <a:gd name="T40" fmla="*/ 321 w 383"/>
                  <a:gd name="T41" fmla="*/ 34 h 194"/>
                  <a:gd name="T42" fmla="*/ 345 w 383"/>
                  <a:gd name="T43" fmla="*/ 21 h 194"/>
                  <a:gd name="T44" fmla="*/ 372 w 383"/>
                  <a:gd name="T45" fmla="*/ 6 h 194"/>
                  <a:gd name="T46" fmla="*/ 382 w 383"/>
                  <a:gd name="T47" fmla="*/ 0 h 194"/>
                  <a:gd name="T48" fmla="*/ 353 w 383"/>
                  <a:gd name="T49" fmla="*/ 6 h 194"/>
                  <a:gd name="T50" fmla="*/ 325 w 383"/>
                  <a:gd name="T51" fmla="*/ 13 h 194"/>
                  <a:gd name="T52" fmla="*/ 300 w 383"/>
                  <a:gd name="T53" fmla="*/ 21 h 194"/>
                  <a:gd name="T54" fmla="*/ 277 w 383"/>
                  <a:gd name="T55" fmla="*/ 29 h 194"/>
                  <a:gd name="T56" fmla="*/ 250 w 383"/>
                  <a:gd name="T57" fmla="*/ 40 h 194"/>
                  <a:gd name="T58" fmla="*/ 220 w 383"/>
                  <a:gd name="T59" fmla="*/ 48 h 194"/>
                  <a:gd name="T60" fmla="*/ 195 w 383"/>
                  <a:gd name="T61" fmla="*/ 56 h 194"/>
                  <a:gd name="T62" fmla="*/ 177 w 383"/>
                  <a:gd name="T63" fmla="*/ 66 h 194"/>
                  <a:gd name="T64" fmla="*/ 165 w 383"/>
                  <a:gd name="T65" fmla="*/ 75 h 194"/>
                  <a:gd name="T66" fmla="*/ 152 w 383"/>
                  <a:gd name="T67" fmla="*/ 87 h 194"/>
                  <a:gd name="T68" fmla="*/ 119 w 383"/>
                  <a:gd name="T69" fmla="*/ 119 h 194"/>
                  <a:gd name="T70" fmla="*/ 103 w 383"/>
                  <a:gd name="T71" fmla="*/ 130 h 194"/>
                  <a:gd name="T72" fmla="*/ 86 w 383"/>
                  <a:gd name="T73" fmla="*/ 143 h 194"/>
                  <a:gd name="T74" fmla="*/ 74 w 383"/>
                  <a:gd name="T75" fmla="*/ 149 h 194"/>
                  <a:gd name="T76" fmla="*/ 63 w 383"/>
                  <a:gd name="T77" fmla="*/ 154 h 194"/>
                  <a:gd name="T78" fmla="*/ 47 w 383"/>
                  <a:gd name="T79" fmla="*/ 161 h 194"/>
                  <a:gd name="T80" fmla="*/ 35 w 383"/>
                  <a:gd name="T81" fmla="*/ 164 h 194"/>
                  <a:gd name="T82" fmla="*/ 19 w 383"/>
                  <a:gd name="T83" fmla="*/ 169 h 194"/>
                  <a:gd name="T84" fmla="*/ 2 w 383"/>
                  <a:gd name="T85" fmla="*/ 171 h 19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83"/>
                  <a:gd name="T130" fmla="*/ 0 h 194"/>
                  <a:gd name="T131" fmla="*/ 383 w 383"/>
                  <a:gd name="T132" fmla="*/ 194 h 19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83" h="194">
                    <a:moveTo>
                      <a:pt x="0" y="171"/>
                    </a:moveTo>
                    <a:lnTo>
                      <a:pt x="11" y="179"/>
                    </a:lnTo>
                    <a:lnTo>
                      <a:pt x="18" y="182"/>
                    </a:lnTo>
                    <a:lnTo>
                      <a:pt x="23" y="186"/>
                    </a:lnTo>
                    <a:lnTo>
                      <a:pt x="28" y="189"/>
                    </a:lnTo>
                    <a:lnTo>
                      <a:pt x="32" y="190"/>
                    </a:lnTo>
                    <a:lnTo>
                      <a:pt x="40" y="191"/>
                    </a:lnTo>
                    <a:lnTo>
                      <a:pt x="50" y="193"/>
                    </a:lnTo>
                    <a:lnTo>
                      <a:pt x="61" y="193"/>
                    </a:lnTo>
                    <a:lnTo>
                      <a:pt x="68" y="191"/>
                    </a:lnTo>
                    <a:lnTo>
                      <a:pt x="74" y="190"/>
                    </a:lnTo>
                    <a:lnTo>
                      <a:pt x="80" y="189"/>
                    </a:lnTo>
                    <a:lnTo>
                      <a:pt x="87" y="186"/>
                    </a:lnTo>
                    <a:lnTo>
                      <a:pt x="94" y="182"/>
                    </a:lnTo>
                    <a:lnTo>
                      <a:pt x="99" y="180"/>
                    </a:lnTo>
                    <a:lnTo>
                      <a:pt x="106" y="174"/>
                    </a:lnTo>
                    <a:lnTo>
                      <a:pt x="115" y="168"/>
                    </a:lnTo>
                    <a:lnTo>
                      <a:pt x="124" y="160"/>
                    </a:lnTo>
                    <a:lnTo>
                      <a:pt x="128" y="155"/>
                    </a:lnTo>
                    <a:lnTo>
                      <a:pt x="133" y="149"/>
                    </a:lnTo>
                    <a:lnTo>
                      <a:pt x="137" y="143"/>
                    </a:lnTo>
                    <a:lnTo>
                      <a:pt x="142" y="134"/>
                    </a:lnTo>
                    <a:lnTo>
                      <a:pt x="152" y="118"/>
                    </a:lnTo>
                    <a:lnTo>
                      <a:pt x="156" y="110"/>
                    </a:lnTo>
                    <a:lnTo>
                      <a:pt x="161" y="104"/>
                    </a:lnTo>
                    <a:lnTo>
                      <a:pt x="166" y="95"/>
                    </a:lnTo>
                    <a:lnTo>
                      <a:pt x="173" y="87"/>
                    </a:lnTo>
                    <a:lnTo>
                      <a:pt x="185" y="75"/>
                    </a:lnTo>
                    <a:lnTo>
                      <a:pt x="195" y="62"/>
                    </a:lnTo>
                    <a:lnTo>
                      <a:pt x="198" y="59"/>
                    </a:lnTo>
                    <a:lnTo>
                      <a:pt x="201" y="56"/>
                    </a:lnTo>
                    <a:lnTo>
                      <a:pt x="206" y="53"/>
                    </a:lnTo>
                    <a:lnTo>
                      <a:pt x="211" y="52"/>
                    </a:lnTo>
                    <a:lnTo>
                      <a:pt x="220" y="52"/>
                    </a:lnTo>
                    <a:lnTo>
                      <a:pt x="273" y="49"/>
                    </a:lnTo>
                    <a:lnTo>
                      <a:pt x="281" y="49"/>
                    </a:lnTo>
                    <a:lnTo>
                      <a:pt x="286" y="48"/>
                    </a:lnTo>
                    <a:lnTo>
                      <a:pt x="289" y="47"/>
                    </a:lnTo>
                    <a:lnTo>
                      <a:pt x="296" y="45"/>
                    </a:lnTo>
                    <a:lnTo>
                      <a:pt x="302" y="42"/>
                    </a:lnTo>
                    <a:lnTo>
                      <a:pt x="312" y="38"/>
                    </a:lnTo>
                    <a:lnTo>
                      <a:pt x="321" y="34"/>
                    </a:lnTo>
                    <a:lnTo>
                      <a:pt x="332" y="28"/>
                    </a:lnTo>
                    <a:lnTo>
                      <a:pt x="345" y="21"/>
                    </a:lnTo>
                    <a:lnTo>
                      <a:pt x="369" y="7"/>
                    </a:lnTo>
                    <a:lnTo>
                      <a:pt x="372" y="6"/>
                    </a:lnTo>
                    <a:lnTo>
                      <a:pt x="377" y="2"/>
                    </a:lnTo>
                    <a:lnTo>
                      <a:pt x="382" y="0"/>
                    </a:lnTo>
                    <a:lnTo>
                      <a:pt x="363" y="4"/>
                    </a:lnTo>
                    <a:lnTo>
                      <a:pt x="353" y="6"/>
                    </a:lnTo>
                    <a:lnTo>
                      <a:pt x="343" y="9"/>
                    </a:lnTo>
                    <a:lnTo>
                      <a:pt x="325" y="13"/>
                    </a:lnTo>
                    <a:lnTo>
                      <a:pt x="312" y="17"/>
                    </a:lnTo>
                    <a:lnTo>
                      <a:pt x="300" y="21"/>
                    </a:lnTo>
                    <a:lnTo>
                      <a:pt x="289" y="25"/>
                    </a:lnTo>
                    <a:lnTo>
                      <a:pt x="277" y="29"/>
                    </a:lnTo>
                    <a:lnTo>
                      <a:pt x="260" y="35"/>
                    </a:lnTo>
                    <a:lnTo>
                      <a:pt x="250" y="40"/>
                    </a:lnTo>
                    <a:lnTo>
                      <a:pt x="233" y="45"/>
                    </a:lnTo>
                    <a:lnTo>
                      <a:pt x="220" y="48"/>
                    </a:lnTo>
                    <a:lnTo>
                      <a:pt x="204" y="53"/>
                    </a:lnTo>
                    <a:lnTo>
                      <a:pt x="195" y="56"/>
                    </a:lnTo>
                    <a:lnTo>
                      <a:pt x="186" y="61"/>
                    </a:lnTo>
                    <a:lnTo>
                      <a:pt x="177" y="66"/>
                    </a:lnTo>
                    <a:lnTo>
                      <a:pt x="170" y="71"/>
                    </a:lnTo>
                    <a:lnTo>
                      <a:pt x="165" y="75"/>
                    </a:lnTo>
                    <a:lnTo>
                      <a:pt x="159" y="81"/>
                    </a:lnTo>
                    <a:lnTo>
                      <a:pt x="152" y="87"/>
                    </a:lnTo>
                    <a:lnTo>
                      <a:pt x="123" y="115"/>
                    </a:lnTo>
                    <a:lnTo>
                      <a:pt x="119" y="119"/>
                    </a:lnTo>
                    <a:lnTo>
                      <a:pt x="114" y="123"/>
                    </a:lnTo>
                    <a:lnTo>
                      <a:pt x="103" y="130"/>
                    </a:lnTo>
                    <a:lnTo>
                      <a:pt x="91" y="139"/>
                    </a:lnTo>
                    <a:lnTo>
                      <a:pt x="86" y="143"/>
                    </a:lnTo>
                    <a:lnTo>
                      <a:pt x="80" y="146"/>
                    </a:lnTo>
                    <a:lnTo>
                      <a:pt x="74" y="149"/>
                    </a:lnTo>
                    <a:lnTo>
                      <a:pt x="69" y="151"/>
                    </a:lnTo>
                    <a:lnTo>
                      <a:pt x="63" y="154"/>
                    </a:lnTo>
                    <a:lnTo>
                      <a:pt x="53" y="158"/>
                    </a:lnTo>
                    <a:lnTo>
                      <a:pt x="47" y="161"/>
                    </a:lnTo>
                    <a:lnTo>
                      <a:pt x="42" y="163"/>
                    </a:lnTo>
                    <a:lnTo>
                      <a:pt x="35" y="164"/>
                    </a:lnTo>
                    <a:lnTo>
                      <a:pt x="27" y="166"/>
                    </a:lnTo>
                    <a:lnTo>
                      <a:pt x="19" y="169"/>
                    </a:lnTo>
                    <a:lnTo>
                      <a:pt x="9" y="170"/>
                    </a:lnTo>
                    <a:lnTo>
                      <a:pt x="2" y="171"/>
                    </a:lnTo>
                    <a:lnTo>
                      <a:pt x="0" y="171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399" name="Freeform 804"/>
              <p:cNvSpPr>
                <a:spLocks/>
              </p:cNvSpPr>
              <p:nvPr/>
            </p:nvSpPr>
            <p:spPr bwMode="auto">
              <a:xfrm>
                <a:off x="2972" y="1346"/>
                <a:ext cx="42" cy="74"/>
              </a:xfrm>
              <a:custGeom>
                <a:avLst/>
                <a:gdLst>
                  <a:gd name="T0" fmla="*/ 0 w 42"/>
                  <a:gd name="T1" fmla="*/ 73 h 74"/>
                  <a:gd name="T2" fmla="*/ 11 w 42"/>
                  <a:gd name="T3" fmla="*/ 60 h 74"/>
                  <a:gd name="T4" fmla="*/ 20 w 42"/>
                  <a:gd name="T5" fmla="*/ 50 h 74"/>
                  <a:gd name="T6" fmla="*/ 26 w 42"/>
                  <a:gd name="T7" fmla="*/ 42 h 74"/>
                  <a:gd name="T8" fmla="*/ 31 w 42"/>
                  <a:gd name="T9" fmla="*/ 35 h 74"/>
                  <a:gd name="T10" fmla="*/ 34 w 42"/>
                  <a:gd name="T11" fmla="*/ 29 h 74"/>
                  <a:gd name="T12" fmla="*/ 36 w 42"/>
                  <a:gd name="T13" fmla="*/ 21 h 74"/>
                  <a:gd name="T14" fmla="*/ 38 w 42"/>
                  <a:gd name="T15" fmla="*/ 12 h 74"/>
                  <a:gd name="T16" fmla="*/ 40 w 42"/>
                  <a:gd name="T17" fmla="*/ 5 h 74"/>
                  <a:gd name="T18" fmla="*/ 41 w 42"/>
                  <a:gd name="T19" fmla="*/ 0 h 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2"/>
                  <a:gd name="T31" fmla="*/ 0 h 74"/>
                  <a:gd name="T32" fmla="*/ 42 w 42"/>
                  <a:gd name="T33" fmla="*/ 74 h 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2" h="74">
                    <a:moveTo>
                      <a:pt x="0" y="73"/>
                    </a:moveTo>
                    <a:lnTo>
                      <a:pt x="11" y="60"/>
                    </a:lnTo>
                    <a:lnTo>
                      <a:pt x="20" y="50"/>
                    </a:lnTo>
                    <a:lnTo>
                      <a:pt x="26" y="42"/>
                    </a:lnTo>
                    <a:lnTo>
                      <a:pt x="31" y="35"/>
                    </a:lnTo>
                    <a:lnTo>
                      <a:pt x="34" y="29"/>
                    </a:lnTo>
                    <a:lnTo>
                      <a:pt x="36" y="21"/>
                    </a:lnTo>
                    <a:lnTo>
                      <a:pt x="38" y="12"/>
                    </a:lnTo>
                    <a:lnTo>
                      <a:pt x="40" y="5"/>
                    </a:lnTo>
                    <a:lnTo>
                      <a:pt x="41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0" name="Freeform 805"/>
              <p:cNvSpPr>
                <a:spLocks/>
              </p:cNvSpPr>
              <p:nvPr/>
            </p:nvSpPr>
            <p:spPr bwMode="auto">
              <a:xfrm>
                <a:off x="2898" y="1725"/>
                <a:ext cx="17" cy="50"/>
              </a:xfrm>
              <a:custGeom>
                <a:avLst/>
                <a:gdLst>
                  <a:gd name="T0" fmla="*/ 16 w 17"/>
                  <a:gd name="T1" fmla="*/ 0 h 50"/>
                  <a:gd name="T2" fmla="*/ 14 w 17"/>
                  <a:gd name="T3" fmla="*/ 4 h 50"/>
                  <a:gd name="T4" fmla="*/ 14 w 17"/>
                  <a:gd name="T5" fmla="*/ 7 h 50"/>
                  <a:gd name="T6" fmla="*/ 14 w 17"/>
                  <a:gd name="T7" fmla="*/ 9 h 50"/>
                  <a:gd name="T8" fmla="*/ 14 w 17"/>
                  <a:gd name="T9" fmla="*/ 11 h 50"/>
                  <a:gd name="T10" fmla="*/ 14 w 17"/>
                  <a:gd name="T11" fmla="*/ 13 h 50"/>
                  <a:gd name="T12" fmla="*/ 14 w 17"/>
                  <a:gd name="T13" fmla="*/ 15 h 50"/>
                  <a:gd name="T14" fmla="*/ 14 w 17"/>
                  <a:gd name="T15" fmla="*/ 17 h 50"/>
                  <a:gd name="T16" fmla="*/ 14 w 17"/>
                  <a:gd name="T17" fmla="*/ 19 h 50"/>
                  <a:gd name="T18" fmla="*/ 14 w 17"/>
                  <a:gd name="T19" fmla="*/ 21 h 50"/>
                  <a:gd name="T20" fmla="*/ 14 w 17"/>
                  <a:gd name="T21" fmla="*/ 23 h 50"/>
                  <a:gd name="T22" fmla="*/ 14 w 17"/>
                  <a:gd name="T23" fmla="*/ 26 h 50"/>
                  <a:gd name="T24" fmla="*/ 14 w 17"/>
                  <a:gd name="T25" fmla="*/ 28 h 50"/>
                  <a:gd name="T26" fmla="*/ 14 w 17"/>
                  <a:gd name="T27" fmla="*/ 30 h 50"/>
                  <a:gd name="T28" fmla="*/ 14 w 17"/>
                  <a:gd name="T29" fmla="*/ 32 h 50"/>
                  <a:gd name="T30" fmla="*/ 14 w 17"/>
                  <a:gd name="T31" fmla="*/ 34 h 50"/>
                  <a:gd name="T32" fmla="*/ 14 w 17"/>
                  <a:gd name="T33" fmla="*/ 36 h 50"/>
                  <a:gd name="T34" fmla="*/ 14 w 17"/>
                  <a:gd name="T35" fmla="*/ 38 h 50"/>
                  <a:gd name="T36" fmla="*/ 14 w 17"/>
                  <a:gd name="T37" fmla="*/ 40 h 50"/>
                  <a:gd name="T38" fmla="*/ 14 w 17"/>
                  <a:gd name="T39" fmla="*/ 42 h 50"/>
                  <a:gd name="T40" fmla="*/ 14 w 17"/>
                  <a:gd name="T41" fmla="*/ 44 h 50"/>
                  <a:gd name="T42" fmla="*/ 14 w 17"/>
                  <a:gd name="T43" fmla="*/ 46 h 50"/>
                  <a:gd name="T44" fmla="*/ 8 w 17"/>
                  <a:gd name="T45" fmla="*/ 49 h 50"/>
                  <a:gd name="T46" fmla="*/ 5 w 17"/>
                  <a:gd name="T47" fmla="*/ 46 h 50"/>
                  <a:gd name="T48" fmla="*/ 4 w 17"/>
                  <a:gd name="T49" fmla="*/ 44 h 50"/>
                  <a:gd name="T50" fmla="*/ 2 w 17"/>
                  <a:gd name="T51" fmla="*/ 41 h 50"/>
                  <a:gd name="T52" fmla="*/ 1 w 17"/>
                  <a:gd name="T53" fmla="*/ 39 h 50"/>
                  <a:gd name="T54" fmla="*/ 1 w 17"/>
                  <a:gd name="T55" fmla="*/ 37 h 50"/>
                  <a:gd name="T56" fmla="*/ 0 w 17"/>
                  <a:gd name="T57" fmla="*/ 35 h 50"/>
                  <a:gd name="T58" fmla="*/ 0 w 17"/>
                  <a:gd name="T59" fmla="*/ 33 h 50"/>
                  <a:gd name="T60" fmla="*/ 0 w 17"/>
                  <a:gd name="T61" fmla="*/ 31 h 50"/>
                  <a:gd name="T62" fmla="*/ 0 w 17"/>
                  <a:gd name="T63" fmla="*/ 29 h 50"/>
                  <a:gd name="T64" fmla="*/ 0 w 17"/>
                  <a:gd name="T65" fmla="*/ 26 h 50"/>
                  <a:gd name="T66" fmla="*/ 0 w 17"/>
                  <a:gd name="T67" fmla="*/ 24 h 50"/>
                  <a:gd name="T68" fmla="*/ 0 w 17"/>
                  <a:gd name="T69" fmla="*/ 22 h 50"/>
                  <a:gd name="T70" fmla="*/ 0 w 17"/>
                  <a:gd name="T71" fmla="*/ 19 h 50"/>
                  <a:gd name="T72" fmla="*/ 0 w 17"/>
                  <a:gd name="T73" fmla="*/ 17 h 50"/>
                  <a:gd name="T74" fmla="*/ 0 w 17"/>
                  <a:gd name="T75" fmla="*/ 15 h 50"/>
                  <a:gd name="T76" fmla="*/ 0 w 17"/>
                  <a:gd name="T77" fmla="*/ 13 h 50"/>
                  <a:gd name="T78" fmla="*/ 2 w 17"/>
                  <a:gd name="T79" fmla="*/ 11 h 50"/>
                  <a:gd name="T80" fmla="*/ 7 w 17"/>
                  <a:gd name="T81" fmla="*/ 9 h 50"/>
                  <a:gd name="T82" fmla="*/ 11 w 17"/>
                  <a:gd name="T83" fmla="*/ 7 h 50"/>
                  <a:gd name="T84" fmla="*/ 13 w 17"/>
                  <a:gd name="T85" fmla="*/ 5 h 50"/>
                  <a:gd name="T86" fmla="*/ 14 w 17"/>
                  <a:gd name="T87" fmla="*/ 3 h 50"/>
                  <a:gd name="T88" fmla="*/ 14 w 17"/>
                  <a:gd name="T89" fmla="*/ 1 h 50"/>
                  <a:gd name="T90" fmla="*/ 16 w 17"/>
                  <a:gd name="T91" fmla="*/ 0 h 5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7"/>
                  <a:gd name="T139" fmla="*/ 0 h 50"/>
                  <a:gd name="T140" fmla="*/ 17 w 17"/>
                  <a:gd name="T141" fmla="*/ 50 h 50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7" h="50">
                    <a:moveTo>
                      <a:pt x="16" y="0"/>
                    </a:moveTo>
                    <a:lnTo>
                      <a:pt x="14" y="4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4" y="19"/>
                    </a:lnTo>
                    <a:lnTo>
                      <a:pt x="14" y="21"/>
                    </a:lnTo>
                    <a:lnTo>
                      <a:pt x="14" y="23"/>
                    </a:lnTo>
                    <a:lnTo>
                      <a:pt x="14" y="26"/>
                    </a:lnTo>
                    <a:lnTo>
                      <a:pt x="14" y="28"/>
                    </a:lnTo>
                    <a:lnTo>
                      <a:pt x="14" y="30"/>
                    </a:lnTo>
                    <a:lnTo>
                      <a:pt x="14" y="32"/>
                    </a:lnTo>
                    <a:lnTo>
                      <a:pt x="14" y="34"/>
                    </a:lnTo>
                    <a:lnTo>
                      <a:pt x="14" y="36"/>
                    </a:lnTo>
                    <a:lnTo>
                      <a:pt x="14" y="38"/>
                    </a:lnTo>
                    <a:lnTo>
                      <a:pt x="14" y="40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4" y="46"/>
                    </a:lnTo>
                    <a:lnTo>
                      <a:pt x="8" y="49"/>
                    </a:lnTo>
                    <a:lnTo>
                      <a:pt x="5" y="46"/>
                    </a:lnTo>
                    <a:lnTo>
                      <a:pt x="4" y="44"/>
                    </a:lnTo>
                    <a:lnTo>
                      <a:pt x="2" y="41"/>
                    </a:lnTo>
                    <a:lnTo>
                      <a:pt x="1" y="39"/>
                    </a:lnTo>
                    <a:lnTo>
                      <a:pt x="1" y="37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29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2" y="11"/>
                    </a:lnTo>
                    <a:lnTo>
                      <a:pt x="7" y="9"/>
                    </a:lnTo>
                    <a:lnTo>
                      <a:pt x="11" y="7"/>
                    </a:lnTo>
                    <a:lnTo>
                      <a:pt x="13" y="5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6" y="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1" name="Line 806"/>
              <p:cNvSpPr>
                <a:spLocks noChangeShapeType="1"/>
              </p:cNvSpPr>
              <p:nvPr/>
            </p:nvSpPr>
            <p:spPr bwMode="auto">
              <a:xfrm>
                <a:off x="2816" y="953"/>
                <a:ext cx="11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2" name="Line 807"/>
              <p:cNvSpPr>
                <a:spLocks noChangeShapeType="1"/>
              </p:cNvSpPr>
              <p:nvPr/>
            </p:nvSpPr>
            <p:spPr bwMode="auto">
              <a:xfrm>
                <a:off x="2831" y="986"/>
                <a:ext cx="12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3" name="Line 808"/>
              <p:cNvSpPr>
                <a:spLocks noChangeShapeType="1"/>
              </p:cNvSpPr>
              <p:nvPr/>
            </p:nvSpPr>
            <p:spPr bwMode="auto">
              <a:xfrm>
                <a:off x="2801" y="953"/>
                <a:ext cx="12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4" name="Line 809"/>
              <p:cNvSpPr>
                <a:spLocks noChangeShapeType="1"/>
              </p:cNvSpPr>
              <p:nvPr/>
            </p:nvSpPr>
            <p:spPr bwMode="auto">
              <a:xfrm>
                <a:off x="2787" y="936"/>
                <a:ext cx="11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5" name="Line 810"/>
              <p:cNvSpPr>
                <a:spLocks noChangeShapeType="1"/>
              </p:cNvSpPr>
              <p:nvPr/>
            </p:nvSpPr>
            <p:spPr bwMode="auto">
              <a:xfrm>
                <a:off x="2848" y="1135"/>
                <a:ext cx="7" cy="12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6" name="Line 811"/>
              <p:cNvSpPr>
                <a:spLocks noChangeShapeType="1"/>
              </p:cNvSpPr>
              <p:nvPr/>
            </p:nvSpPr>
            <p:spPr bwMode="auto">
              <a:xfrm>
                <a:off x="2848" y="1101"/>
                <a:ext cx="7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7" name="Line 812"/>
              <p:cNvSpPr>
                <a:spLocks noChangeShapeType="1"/>
              </p:cNvSpPr>
              <p:nvPr/>
            </p:nvSpPr>
            <p:spPr bwMode="auto">
              <a:xfrm>
                <a:off x="2833" y="1068"/>
                <a:ext cx="7" cy="12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8" name="Line 813"/>
              <p:cNvSpPr>
                <a:spLocks noChangeShapeType="1"/>
              </p:cNvSpPr>
              <p:nvPr/>
            </p:nvSpPr>
            <p:spPr bwMode="auto">
              <a:xfrm>
                <a:off x="2835" y="1100"/>
                <a:ext cx="4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09" name="Line 814"/>
              <p:cNvSpPr>
                <a:spLocks noChangeShapeType="1"/>
              </p:cNvSpPr>
              <p:nvPr/>
            </p:nvSpPr>
            <p:spPr bwMode="auto">
              <a:xfrm>
                <a:off x="2819" y="1066"/>
                <a:ext cx="6" cy="15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0" name="Line 815"/>
              <p:cNvSpPr>
                <a:spLocks noChangeShapeType="1"/>
              </p:cNvSpPr>
              <p:nvPr/>
            </p:nvSpPr>
            <p:spPr bwMode="auto">
              <a:xfrm flipH="1">
                <a:off x="2891" y="1086"/>
                <a:ext cx="11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1" name="Line 816"/>
              <p:cNvSpPr>
                <a:spLocks noChangeShapeType="1"/>
              </p:cNvSpPr>
              <p:nvPr/>
            </p:nvSpPr>
            <p:spPr bwMode="auto">
              <a:xfrm flipH="1">
                <a:off x="2980" y="1036"/>
                <a:ext cx="11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2" name="Line 817"/>
              <p:cNvSpPr>
                <a:spLocks noChangeShapeType="1"/>
              </p:cNvSpPr>
              <p:nvPr/>
            </p:nvSpPr>
            <p:spPr bwMode="auto">
              <a:xfrm flipH="1">
                <a:off x="2995" y="1020"/>
                <a:ext cx="10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3" name="Line 818"/>
              <p:cNvSpPr>
                <a:spLocks noChangeShapeType="1"/>
              </p:cNvSpPr>
              <p:nvPr/>
            </p:nvSpPr>
            <p:spPr bwMode="auto">
              <a:xfrm flipH="1">
                <a:off x="2980" y="1053"/>
                <a:ext cx="11" cy="8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4" name="Line 819"/>
              <p:cNvSpPr>
                <a:spLocks noChangeShapeType="1"/>
              </p:cNvSpPr>
              <p:nvPr/>
            </p:nvSpPr>
            <p:spPr bwMode="auto">
              <a:xfrm flipH="1">
                <a:off x="3010" y="1002"/>
                <a:ext cx="10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5" name="Line 820"/>
              <p:cNvSpPr>
                <a:spLocks noChangeShapeType="1"/>
              </p:cNvSpPr>
              <p:nvPr/>
            </p:nvSpPr>
            <p:spPr bwMode="auto">
              <a:xfrm>
                <a:off x="2712" y="1135"/>
                <a:ext cx="11" cy="11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6" name="Line 821"/>
              <p:cNvSpPr>
                <a:spLocks noChangeShapeType="1"/>
              </p:cNvSpPr>
              <p:nvPr/>
            </p:nvSpPr>
            <p:spPr bwMode="auto">
              <a:xfrm>
                <a:off x="2727" y="1152"/>
                <a:ext cx="11" cy="11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7" name="Line 822"/>
              <p:cNvSpPr>
                <a:spLocks noChangeShapeType="1"/>
              </p:cNvSpPr>
              <p:nvPr/>
            </p:nvSpPr>
            <p:spPr bwMode="auto">
              <a:xfrm>
                <a:off x="2757" y="1169"/>
                <a:ext cx="11" cy="10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8" name="Line 823"/>
              <p:cNvSpPr>
                <a:spLocks noChangeShapeType="1"/>
              </p:cNvSpPr>
              <p:nvPr/>
            </p:nvSpPr>
            <p:spPr bwMode="auto">
              <a:xfrm>
                <a:off x="2773" y="1202"/>
                <a:ext cx="9" cy="11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19" name="Line 824"/>
              <p:cNvSpPr>
                <a:spLocks noChangeShapeType="1"/>
              </p:cNvSpPr>
              <p:nvPr/>
            </p:nvSpPr>
            <p:spPr bwMode="auto">
              <a:xfrm>
                <a:off x="2802" y="1202"/>
                <a:ext cx="10" cy="11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0" name="Line 825"/>
              <p:cNvSpPr>
                <a:spLocks noChangeShapeType="1"/>
              </p:cNvSpPr>
              <p:nvPr/>
            </p:nvSpPr>
            <p:spPr bwMode="auto">
              <a:xfrm>
                <a:off x="2817" y="1220"/>
                <a:ext cx="10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1" name="Line 826"/>
              <p:cNvSpPr>
                <a:spLocks noChangeShapeType="1"/>
              </p:cNvSpPr>
              <p:nvPr/>
            </p:nvSpPr>
            <p:spPr bwMode="auto">
              <a:xfrm>
                <a:off x="2832" y="1236"/>
                <a:ext cx="10" cy="10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2" name="Line 827"/>
              <p:cNvSpPr>
                <a:spLocks noChangeShapeType="1"/>
              </p:cNvSpPr>
              <p:nvPr/>
            </p:nvSpPr>
            <p:spPr bwMode="auto">
              <a:xfrm>
                <a:off x="2846" y="1236"/>
                <a:ext cx="11" cy="10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3" name="Line 828"/>
              <p:cNvSpPr>
                <a:spLocks noChangeShapeType="1"/>
              </p:cNvSpPr>
              <p:nvPr/>
            </p:nvSpPr>
            <p:spPr bwMode="auto">
              <a:xfrm>
                <a:off x="2773" y="1169"/>
                <a:ext cx="9" cy="10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4" name="Line 829"/>
              <p:cNvSpPr>
                <a:spLocks noChangeShapeType="1"/>
              </p:cNvSpPr>
              <p:nvPr/>
            </p:nvSpPr>
            <p:spPr bwMode="auto">
              <a:xfrm>
                <a:off x="2698" y="1119"/>
                <a:ext cx="10" cy="10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5" name="Line 830"/>
              <p:cNvSpPr>
                <a:spLocks noChangeShapeType="1"/>
              </p:cNvSpPr>
              <p:nvPr/>
            </p:nvSpPr>
            <p:spPr bwMode="auto">
              <a:xfrm>
                <a:off x="2757" y="1185"/>
                <a:ext cx="11" cy="11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6" name="Line 831"/>
              <p:cNvSpPr>
                <a:spLocks noChangeShapeType="1"/>
              </p:cNvSpPr>
              <p:nvPr/>
            </p:nvSpPr>
            <p:spPr bwMode="auto">
              <a:xfrm>
                <a:off x="2788" y="1220"/>
                <a:ext cx="9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7" name="Line 832"/>
              <p:cNvSpPr>
                <a:spLocks noChangeShapeType="1"/>
              </p:cNvSpPr>
              <p:nvPr/>
            </p:nvSpPr>
            <p:spPr bwMode="auto">
              <a:xfrm>
                <a:off x="2802" y="1220"/>
                <a:ext cx="10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8" name="Line 833"/>
              <p:cNvSpPr>
                <a:spLocks noChangeShapeType="1"/>
              </p:cNvSpPr>
              <p:nvPr/>
            </p:nvSpPr>
            <p:spPr bwMode="auto">
              <a:xfrm flipH="1">
                <a:off x="2968" y="1200"/>
                <a:ext cx="5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29" name="Line 834"/>
              <p:cNvSpPr>
                <a:spLocks noChangeShapeType="1"/>
              </p:cNvSpPr>
              <p:nvPr/>
            </p:nvSpPr>
            <p:spPr bwMode="auto">
              <a:xfrm flipH="1">
                <a:off x="2953" y="1217"/>
                <a:ext cx="5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0" name="Line 835"/>
              <p:cNvSpPr>
                <a:spLocks noChangeShapeType="1"/>
              </p:cNvSpPr>
              <p:nvPr/>
            </p:nvSpPr>
            <p:spPr bwMode="auto">
              <a:xfrm flipH="1">
                <a:off x="2938" y="1251"/>
                <a:ext cx="6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1" name="Line 836"/>
              <p:cNvSpPr>
                <a:spLocks noChangeShapeType="1"/>
              </p:cNvSpPr>
              <p:nvPr/>
            </p:nvSpPr>
            <p:spPr bwMode="auto">
              <a:xfrm flipH="1">
                <a:off x="2922" y="1285"/>
                <a:ext cx="8" cy="12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2" name="Line 837"/>
              <p:cNvSpPr>
                <a:spLocks noChangeShapeType="1"/>
              </p:cNvSpPr>
              <p:nvPr/>
            </p:nvSpPr>
            <p:spPr bwMode="auto">
              <a:xfrm flipH="1">
                <a:off x="2968" y="1184"/>
                <a:ext cx="5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3" name="Line 838"/>
              <p:cNvSpPr>
                <a:spLocks noChangeShapeType="1"/>
              </p:cNvSpPr>
              <p:nvPr/>
            </p:nvSpPr>
            <p:spPr bwMode="auto">
              <a:xfrm flipH="1">
                <a:off x="2983" y="1167"/>
                <a:ext cx="5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4" name="Line 839"/>
              <p:cNvSpPr>
                <a:spLocks noChangeShapeType="1"/>
              </p:cNvSpPr>
              <p:nvPr/>
            </p:nvSpPr>
            <p:spPr bwMode="auto">
              <a:xfrm flipH="1">
                <a:off x="2997" y="1150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5" name="Line 840"/>
              <p:cNvSpPr>
                <a:spLocks noChangeShapeType="1"/>
              </p:cNvSpPr>
              <p:nvPr/>
            </p:nvSpPr>
            <p:spPr bwMode="auto">
              <a:xfrm flipH="1">
                <a:off x="2983" y="1235"/>
                <a:ext cx="5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6" name="Line 841"/>
              <p:cNvSpPr>
                <a:spLocks noChangeShapeType="1"/>
              </p:cNvSpPr>
              <p:nvPr/>
            </p:nvSpPr>
            <p:spPr bwMode="auto">
              <a:xfrm flipH="1">
                <a:off x="2997" y="1200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7" name="Line 842"/>
              <p:cNvSpPr>
                <a:spLocks noChangeShapeType="1"/>
              </p:cNvSpPr>
              <p:nvPr/>
            </p:nvSpPr>
            <p:spPr bwMode="auto">
              <a:xfrm flipH="1">
                <a:off x="2997" y="1184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8" name="Line 843"/>
              <p:cNvSpPr>
                <a:spLocks noChangeShapeType="1"/>
              </p:cNvSpPr>
              <p:nvPr/>
            </p:nvSpPr>
            <p:spPr bwMode="auto">
              <a:xfrm flipH="1">
                <a:off x="3013" y="1167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39" name="Line 844"/>
              <p:cNvSpPr>
                <a:spLocks noChangeShapeType="1"/>
              </p:cNvSpPr>
              <p:nvPr/>
            </p:nvSpPr>
            <p:spPr bwMode="auto">
              <a:xfrm flipH="1">
                <a:off x="2983" y="1251"/>
                <a:ext cx="5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0" name="Line 845"/>
              <p:cNvSpPr>
                <a:spLocks noChangeShapeType="1"/>
              </p:cNvSpPr>
              <p:nvPr/>
            </p:nvSpPr>
            <p:spPr bwMode="auto">
              <a:xfrm flipH="1">
                <a:off x="2968" y="1268"/>
                <a:ext cx="5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1" name="Line 846"/>
              <p:cNvSpPr>
                <a:spLocks noChangeShapeType="1"/>
              </p:cNvSpPr>
              <p:nvPr/>
            </p:nvSpPr>
            <p:spPr bwMode="auto">
              <a:xfrm flipH="1">
                <a:off x="2938" y="1301"/>
                <a:ext cx="6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2" name="Line 847"/>
              <p:cNvSpPr>
                <a:spLocks noChangeShapeType="1"/>
              </p:cNvSpPr>
              <p:nvPr/>
            </p:nvSpPr>
            <p:spPr bwMode="auto">
              <a:xfrm flipH="1">
                <a:off x="2997" y="1235"/>
                <a:ext cx="6" cy="13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3" name="Line 848"/>
              <p:cNvSpPr>
                <a:spLocks noChangeShapeType="1"/>
              </p:cNvSpPr>
              <p:nvPr/>
            </p:nvSpPr>
            <p:spPr bwMode="auto">
              <a:xfrm>
                <a:off x="2801" y="1387"/>
                <a:ext cx="11" cy="9"/>
              </a:xfrm>
              <a:prstGeom prst="line">
                <a:avLst/>
              </a:prstGeom>
              <a:noFill/>
              <a:ln w="12700">
                <a:solidFill>
                  <a:srgbClr val="3366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4" name="Rectangle 849"/>
              <p:cNvSpPr>
                <a:spLocks noChangeArrowheads="1"/>
              </p:cNvSpPr>
              <p:nvPr/>
            </p:nvSpPr>
            <p:spPr bwMode="auto">
              <a:xfrm>
                <a:off x="2826" y="1084"/>
                <a:ext cx="49" cy="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5" name="Freeform 850" descr="Large confetti"/>
              <p:cNvSpPr>
                <a:spLocks/>
              </p:cNvSpPr>
              <p:nvPr/>
            </p:nvSpPr>
            <p:spPr bwMode="auto">
              <a:xfrm>
                <a:off x="2695" y="1119"/>
                <a:ext cx="164" cy="131"/>
              </a:xfrm>
              <a:custGeom>
                <a:avLst/>
                <a:gdLst>
                  <a:gd name="T0" fmla="*/ 17 w 164"/>
                  <a:gd name="T1" fmla="*/ 12 h 131"/>
                  <a:gd name="T2" fmla="*/ 11 w 164"/>
                  <a:gd name="T3" fmla="*/ 4 h 131"/>
                  <a:gd name="T4" fmla="*/ 2 w 164"/>
                  <a:gd name="T5" fmla="*/ 0 h 131"/>
                  <a:gd name="T6" fmla="*/ 3 w 164"/>
                  <a:gd name="T7" fmla="*/ 7 h 131"/>
                  <a:gd name="T8" fmla="*/ 10 w 164"/>
                  <a:gd name="T9" fmla="*/ 14 h 131"/>
                  <a:gd name="T10" fmla="*/ 17 w 164"/>
                  <a:gd name="T11" fmla="*/ 20 h 131"/>
                  <a:gd name="T12" fmla="*/ 24 w 164"/>
                  <a:gd name="T13" fmla="*/ 29 h 131"/>
                  <a:gd name="T14" fmla="*/ 28 w 164"/>
                  <a:gd name="T15" fmla="*/ 36 h 131"/>
                  <a:gd name="T16" fmla="*/ 35 w 164"/>
                  <a:gd name="T17" fmla="*/ 44 h 131"/>
                  <a:gd name="T18" fmla="*/ 43 w 164"/>
                  <a:gd name="T19" fmla="*/ 47 h 131"/>
                  <a:gd name="T20" fmla="*/ 52 w 164"/>
                  <a:gd name="T21" fmla="*/ 47 h 131"/>
                  <a:gd name="T22" fmla="*/ 60 w 164"/>
                  <a:gd name="T23" fmla="*/ 52 h 131"/>
                  <a:gd name="T24" fmla="*/ 63 w 164"/>
                  <a:gd name="T25" fmla="*/ 61 h 131"/>
                  <a:gd name="T26" fmla="*/ 61 w 164"/>
                  <a:gd name="T27" fmla="*/ 70 h 131"/>
                  <a:gd name="T28" fmla="*/ 68 w 164"/>
                  <a:gd name="T29" fmla="*/ 78 h 131"/>
                  <a:gd name="T30" fmla="*/ 74 w 164"/>
                  <a:gd name="T31" fmla="*/ 86 h 131"/>
                  <a:gd name="T32" fmla="*/ 81 w 164"/>
                  <a:gd name="T33" fmla="*/ 94 h 131"/>
                  <a:gd name="T34" fmla="*/ 90 w 164"/>
                  <a:gd name="T35" fmla="*/ 101 h 131"/>
                  <a:gd name="T36" fmla="*/ 97 w 164"/>
                  <a:gd name="T37" fmla="*/ 108 h 131"/>
                  <a:gd name="T38" fmla="*/ 105 w 164"/>
                  <a:gd name="T39" fmla="*/ 111 h 131"/>
                  <a:gd name="T40" fmla="*/ 113 w 164"/>
                  <a:gd name="T41" fmla="*/ 111 h 131"/>
                  <a:gd name="T42" fmla="*/ 122 w 164"/>
                  <a:gd name="T43" fmla="*/ 110 h 131"/>
                  <a:gd name="T44" fmla="*/ 130 w 164"/>
                  <a:gd name="T45" fmla="*/ 109 h 131"/>
                  <a:gd name="T46" fmla="*/ 135 w 164"/>
                  <a:gd name="T47" fmla="*/ 118 h 131"/>
                  <a:gd name="T48" fmla="*/ 142 w 164"/>
                  <a:gd name="T49" fmla="*/ 126 h 131"/>
                  <a:gd name="T50" fmla="*/ 150 w 164"/>
                  <a:gd name="T51" fmla="*/ 125 h 131"/>
                  <a:gd name="T52" fmla="*/ 159 w 164"/>
                  <a:gd name="T53" fmla="*/ 128 h 131"/>
                  <a:gd name="T54" fmla="*/ 163 w 164"/>
                  <a:gd name="T55" fmla="*/ 123 h 131"/>
                  <a:gd name="T56" fmla="*/ 154 w 164"/>
                  <a:gd name="T57" fmla="*/ 118 h 131"/>
                  <a:gd name="T58" fmla="*/ 146 w 164"/>
                  <a:gd name="T59" fmla="*/ 115 h 131"/>
                  <a:gd name="T60" fmla="*/ 137 w 164"/>
                  <a:gd name="T61" fmla="*/ 114 h 131"/>
                  <a:gd name="T62" fmla="*/ 130 w 164"/>
                  <a:gd name="T63" fmla="*/ 108 h 131"/>
                  <a:gd name="T64" fmla="*/ 125 w 164"/>
                  <a:gd name="T65" fmla="*/ 99 h 131"/>
                  <a:gd name="T66" fmla="*/ 119 w 164"/>
                  <a:gd name="T67" fmla="*/ 94 h 131"/>
                  <a:gd name="T68" fmla="*/ 111 w 164"/>
                  <a:gd name="T69" fmla="*/ 86 h 131"/>
                  <a:gd name="T70" fmla="*/ 105 w 164"/>
                  <a:gd name="T71" fmla="*/ 86 h 131"/>
                  <a:gd name="T72" fmla="*/ 108 w 164"/>
                  <a:gd name="T73" fmla="*/ 95 h 131"/>
                  <a:gd name="T74" fmla="*/ 103 w 164"/>
                  <a:gd name="T75" fmla="*/ 99 h 131"/>
                  <a:gd name="T76" fmla="*/ 95 w 164"/>
                  <a:gd name="T77" fmla="*/ 97 h 131"/>
                  <a:gd name="T78" fmla="*/ 88 w 164"/>
                  <a:gd name="T79" fmla="*/ 89 h 131"/>
                  <a:gd name="T80" fmla="*/ 81 w 164"/>
                  <a:gd name="T81" fmla="*/ 83 h 131"/>
                  <a:gd name="T82" fmla="*/ 72 w 164"/>
                  <a:gd name="T83" fmla="*/ 75 h 131"/>
                  <a:gd name="T84" fmla="*/ 70 w 164"/>
                  <a:gd name="T85" fmla="*/ 66 h 131"/>
                  <a:gd name="T86" fmla="*/ 76 w 164"/>
                  <a:gd name="T87" fmla="*/ 61 h 131"/>
                  <a:gd name="T88" fmla="*/ 84 w 164"/>
                  <a:gd name="T89" fmla="*/ 62 h 131"/>
                  <a:gd name="T90" fmla="*/ 86 w 164"/>
                  <a:gd name="T91" fmla="*/ 56 h 131"/>
                  <a:gd name="T92" fmla="*/ 80 w 164"/>
                  <a:gd name="T93" fmla="*/ 47 h 131"/>
                  <a:gd name="T94" fmla="*/ 71 w 164"/>
                  <a:gd name="T95" fmla="*/ 46 h 131"/>
                  <a:gd name="T96" fmla="*/ 63 w 164"/>
                  <a:gd name="T97" fmla="*/ 46 h 131"/>
                  <a:gd name="T98" fmla="*/ 54 w 164"/>
                  <a:gd name="T99" fmla="*/ 42 h 131"/>
                  <a:gd name="T100" fmla="*/ 46 w 164"/>
                  <a:gd name="T101" fmla="*/ 41 h 131"/>
                  <a:gd name="T102" fmla="*/ 39 w 164"/>
                  <a:gd name="T103" fmla="*/ 33 h 131"/>
                  <a:gd name="T104" fmla="*/ 31 w 164"/>
                  <a:gd name="T105" fmla="*/ 27 h 131"/>
                  <a:gd name="T106" fmla="*/ 25 w 164"/>
                  <a:gd name="T107" fmla="*/ 16 h 131"/>
                  <a:gd name="T108" fmla="*/ 14 w 164"/>
                  <a:gd name="T109" fmla="*/ 5 h 13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64"/>
                  <a:gd name="T166" fmla="*/ 0 h 131"/>
                  <a:gd name="T167" fmla="*/ 164 w 164"/>
                  <a:gd name="T168" fmla="*/ 131 h 13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64" h="131">
                    <a:moveTo>
                      <a:pt x="14" y="5"/>
                    </a:moveTo>
                    <a:lnTo>
                      <a:pt x="20" y="12"/>
                    </a:lnTo>
                    <a:lnTo>
                      <a:pt x="17" y="12"/>
                    </a:lnTo>
                    <a:lnTo>
                      <a:pt x="14" y="10"/>
                    </a:lnTo>
                    <a:lnTo>
                      <a:pt x="13" y="7"/>
                    </a:lnTo>
                    <a:lnTo>
                      <a:pt x="11" y="4"/>
                    </a:lnTo>
                    <a:lnTo>
                      <a:pt x="8" y="1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3" y="7"/>
                    </a:lnTo>
                    <a:lnTo>
                      <a:pt x="5" y="10"/>
                    </a:lnTo>
                    <a:lnTo>
                      <a:pt x="8" y="11"/>
                    </a:lnTo>
                    <a:lnTo>
                      <a:pt x="10" y="14"/>
                    </a:lnTo>
                    <a:lnTo>
                      <a:pt x="13" y="15"/>
                    </a:lnTo>
                    <a:lnTo>
                      <a:pt x="14" y="18"/>
                    </a:lnTo>
                    <a:lnTo>
                      <a:pt x="17" y="20"/>
                    </a:lnTo>
                    <a:lnTo>
                      <a:pt x="19" y="23"/>
                    </a:lnTo>
                    <a:lnTo>
                      <a:pt x="21" y="27"/>
                    </a:lnTo>
                    <a:lnTo>
                      <a:pt x="24" y="29"/>
                    </a:lnTo>
                    <a:lnTo>
                      <a:pt x="25" y="32"/>
                    </a:lnTo>
                    <a:lnTo>
                      <a:pt x="27" y="33"/>
                    </a:lnTo>
                    <a:lnTo>
                      <a:pt x="28" y="36"/>
                    </a:lnTo>
                    <a:lnTo>
                      <a:pt x="31" y="38"/>
                    </a:lnTo>
                    <a:lnTo>
                      <a:pt x="33" y="41"/>
                    </a:lnTo>
                    <a:lnTo>
                      <a:pt x="35" y="44"/>
                    </a:lnTo>
                    <a:lnTo>
                      <a:pt x="38" y="46"/>
                    </a:lnTo>
                    <a:lnTo>
                      <a:pt x="40" y="47"/>
                    </a:lnTo>
                    <a:lnTo>
                      <a:pt x="43" y="47"/>
                    </a:lnTo>
                    <a:lnTo>
                      <a:pt x="46" y="47"/>
                    </a:lnTo>
                    <a:lnTo>
                      <a:pt x="49" y="47"/>
                    </a:lnTo>
                    <a:lnTo>
                      <a:pt x="52" y="47"/>
                    </a:lnTo>
                    <a:lnTo>
                      <a:pt x="54" y="47"/>
                    </a:lnTo>
                    <a:lnTo>
                      <a:pt x="57" y="49"/>
                    </a:lnTo>
                    <a:lnTo>
                      <a:pt x="60" y="52"/>
                    </a:lnTo>
                    <a:lnTo>
                      <a:pt x="62" y="55"/>
                    </a:lnTo>
                    <a:lnTo>
                      <a:pt x="64" y="58"/>
                    </a:lnTo>
                    <a:lnTo>
                      <a:pt x="63" y="61"/>
                    </a:lnTo>
                    <a:lnTo>
                      <a:pt x="62" y="64"/>
                    </a:lnTo>
                    <a:lnTo>
                      <a:pt x="61" y="67"/>
                    </a:lnTo>
                    <a:lnTo>
                      <a:pt x="61" y="70"/>
                    </a:lnTo>
                    <a:lnTo>
                      <a:pt x="64" y="72"/>
                    </a:lnTo>
                    <a:lnTo>
                      <a:pt x="67" y="74"/>
                    </a:lnTo>
                    <a:lnTo>
                      <a:pt x="68" y="78"/>
                    </a:lnTo>
                    <a:lnTo>
                      <a:pt x="71" y="80"/>
                    </a:lnTo>
                    <a:lnTo>
                      <a:pt x="72" y="83"/>
                    </a:lnTo>
                    <a:lnTo>
                      <a:pt x="74" y="86"/>
                    </a:lnTo>
                    <a:lnTo>
                      <a:pt x="77" y="89"/>
                    </a:lnTo>
                    <a:lnTo>
                      <a:pt x="80" y="91"/>
                    </a:lnTo>
                    <a:lnTo>
                      <a:pt x="81" y="94"/>
                    </a:lnTo>
                    <a:lnTo>
                      <a:pt x="84" y="96"/>
                    </a:lnTo>
                    <a:lnTo>
                      <a:pt x="87" y="99"/>
                    </a:lnTo>
                    <a:lnTo>
                      <a:pt x="90" y="101"/>
                    </a:lnTo>
                    <a:lnTo>
                      <a:pt x="93" y="104"/>
                    </a:lnTo>
                    <a:lnTo>
                      <a:pt x="95" y="107"/>
                    </a:lnTo>
                    <a:lnTo>
                      <a:pt x="97" y="108"/>
                    </a:lnTo>
                    <a:lnTo>
                      <a:pt x="99" y="111"/>
                    </a:lnTo>
                    <a:lnTo>
                      <a:pt x="102" y="111"/>
                    </a:lnTo>
                    <a:lnTo>
                      <a:pt x="105" y="111"/>
                    </a:lnTo>
                    <a:lnTo>
                      <a:pt x="108" y="111"/>
                    </a:lnTo>
                    <a:lnTo>
                      <a:pt x="110" y="110"/>
                    </a:lnTo>
                    <a:lnTo>
                      <a:pt x="113" y="111"/>
                    </a:lnTo>
                    <a:lnTo>
                      <a:pt x="116" y="112"/>
                    </a:lnTo>
                    <a:lnTo>
                      <a:pt x="119" y="112"/>
                    </a:lnTo>
                    <a:lnTo>
                      <a:pt x="122" y="110"/>
                    </a:lnTo>
                    <a:lnTo>
                      <a:pt x="124" y="109"/>
                    </a:lnTo>
                    <a:lnTo>
                      <a:pt x="127" y="109"/>
                    </a:lnTo>
                    <a:lnTo>
                      <a:pt x="130" y="109"/>
                    </a:lnTo>
                    <a:lnTo>
                      <a:pt x="132" y="112"/>
                    </a:lnTo>
                    <a:lnTo>
                      <a:pt x="132" y="115"/>
                    </a:lnTo>
                    <a:lnTo>
                      <a:pt x="135" y="118"/>
                    </a:lnTo>
                    <a:lnTo>
                      <a:pt x="136" y="121"/>
                    </a:lnTo>
                    <a:lnTo>
                      <a:pt x="139" y="124"/>
                    </a:lnTo>
                    <a:lnTo>
                      <a:pt x="142" y="126"/>
                    </a:lnTo>
                    <a:lnTo>
                      <a:pt x="145" y="127"/>
                    </a:lnTo>
                    <a:lnTo>
                      <a:pt x="148" y="127"/>
                    </a:lnTo>
                    <a:lnTo>
                      <a:pt x="150" y="125"/>
                    </a:lnTo>
                    <a:lnTo>
                      <a:pt x="153" y="127"/>
                    </a:lnTo>
                    <a:lnTo>
                      <a:pt x="156" y="128"/>
                    </a:lnTo>
                    <a:lnTo>
                      <a:pt x="159" y="128"/>
                    </a:lnTo>
                    <a:lnTo>
                      <a:pt x="162" y="130"/>
                    </a:lnTo>
                    <a:lnTo>
                      <a:pt x="163" y="126"/>
                    </a:lnTo>
                    <a:lnTo>
                      <a:pt x="163" y="123"/>
                    </a:lnTo>
                    <a:lnTo>
                      <a:pt x="160" y="121"/>
                    </a:lnTo>
                    <a:lnTo>
                      <a:pt x="157" y="120"/>
                    </a:lnTo>
                    <a:lnTo>
                      <a:pt x="154" y="118"/>
                    </a:lnTo>
                    <a:lnTo>
                      <a:pt x="151" y="116"/>
                    </a:lnTo>
                    <a:lnTo>
                      <a:pt x="149" y="115"/>
                    </a:lnTo>
                    <a:lnTo>
                      <a:pt x="146" y="115"/>
                    </a:lnTo>
                    <a:lnTo>
                      <a:pt x="143" y="115"/>
                    </a:lnTo>
                    <a:lnTo>
                      <a:pt x="140" y="115"/>
                    </a:lnTo>
                    <a:lnTo>
                      <a:pt x="137" y="114"/>
                    </a:lnTo>
                    <a:lnTo>
                      <a:pt x="135" y="111"/>
                    </a:lnTo>
                    <a:lnTo>
                      <a:pt x="133" y="110"/>
                    </a:lnTo>
                    <a:lnTo>
                      <a:pt x="130" y="108"/>
                    </a:lnTo>
                    <a:lnTo>
                      <a:pt x="129" y="105"/>
                    </a:lnTo>
                    <a:lnTo>
                      <a:pt x="128" y="101"/>
                    </a:lnTo>
                    <a:lnTo>
                      <a:pt x="125" y="99"/>
                    </a:lnTo>
                    <a:lnTo>
                      <a:pt x="122" y="97"/>
                    </a:lnTo>
                    <a:lnTo>
                      <a:pt x="120" y="97"/>
                    </a:lnTo>
                    <a:lnTo>
                      <a:pt x="119" y="94"/>
                    </a:lnTo>
                    <a:lnTo>
                      <a:pt x="117" y="91"/>
                    </a:lnTo>
                    <a:lnTo>
                      <a:pt x="114" y="89"/>
                    </a:lnTo>
                    <a:lnTo>
                      <a:pt x="111" y="86"/>
                    </a:lnTo>
                    <a:lnTo>
                      <a:pt x="109" y="83"/>
                    </a:lnTo>
                    <a:lnTo>
                      <a:pt x="107" y="83"/>
                    </a:lnTo>
                    <a:lnTo>
                      <a:pt x="105" y="86"/>
                    </a:lnTo>
                    <a:lnTo>
                      <a:pt x="105" y="89"/>
                    </a:lnTo>
                    <a:lnTo>
                      <a:pt x="107" y="92"/>
                    </a:lnTo>
                    <a:lnTo>
                      <a:pt x="108" y="95"/>
                    </a:lnTo>
                    <a:lnTo>
                      <a:pt x="108" y="98"/>
                    </a:lnTo>
                    <a:lnTo>
                      <a:pt x="106" y="99"/>
                    </a:lnTo>
                    <a:lnTo>
                      <a:pt x="103" y="99"/>
                    </a:lnTo>
                    <a:lnTo>
                      <a:pt x="100" y="100"/>
                    </a:lnTo>
                    <a:lnTo>
                      <a:pt x="97" y="99"/>
                    </a:lnTo>
                    <a:lnTo>
                      <a:pt x="95" y="97"/>
                    </a:lnTo>
                    <a:lnTo>
                      <a:pt x="93" y="94"/>
                    </a:lnTo>
                    <a:lnTo>
                      <a:pt x="90" y="92"/>
                    </a:lnTo>
                    <a:lnTo>
                      <a:pt x="88" y="89"/>
                    </a:lnTo>
                    <a:lnTo>
                      <a:pt x="85" y="87"/>
                    </a:lnTo>
                    <a:lnTo>
                      <a:pt x="83" y="84"/>
                    </a:lnTo>
                    <a:lnTo>
                      <a:pt x="81" y="83"/>
                    </a:lnTo>
                    <a:lnTo>
                      <a:pt x="78" y="80"/>
                    </a:lnTo>
                    <a:lnTo>
                      <a:pt x="74" y="79"/>
                    </a:lnTo>
                    <a:lnTo>
                      <a:pt x="72" y="75"/>
                    </a:lnTo>
                    <a:lnTo>
                      <a:pt x="70" y="72"/>
                    </a:lnTo>
                    <a:lnTo>
                      <a:pt x="70" y="69"/>
                    </a:lnTo>
                    <a:lnTo>
                      <a:pt x="70" y="66"/>
                    </a:lnTo>
                    <a:lnTo>
                      <a:pt x="70" y="63"/>
                    </a:lnTo>
                    <a:lnTo>
                      <a:pt x="73" y="62"/>
                    </a:lnTo>
                    <a:lnTo>
                      <a:pt x="76" y="61"/>
                    </a:lnTo>
                    <a:lnTo>
                      <a:pt x="79" y="60"/>
                    </a:lnTo>
                    <a:lnTo>
                      <a:pt x="81" y="61"/>
                    </a:lnTo>
                    <a:lnTo>
                      <a:pt x="84" y="62"/>
                    </a:lnTo>
                    <a:lnTo>
                      <a:pt x="87" y="62"/>
                    </a:lnTo>
                    <a:lnTo>
                      <a:pt x="87" y="59"/>
                    </a:lnTo>
                    <a:lnTo>
                      <a:pt x="86" y="56"/>
                    </a:lnTo>
                    <a:lnTo>
                      <a:pt x="83" y="54"/>
                    </a:lnTo>
                    <a:lnTo>
                      <a:pt x="81" y="50"/>
                    </a:lnTo>
                    <a:lnTo>
                      <a:pt x="80" y="47"/>
                    </a:lnTo>
                    <a:lnTo>
                      <a:pt x="77" y="46"/>
                    </a:lnTo>
                    <a:lnTo>
                      <a:pt x="74" y="46"/>
                    </a:lnTo>
                    <a:lnTo>
                      <a:pt x="71" y="46"/>
                    </a:lnTo>
                    <a:lnTo>
                      <a:pt x="68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60" y="46"/>
                    </a:lnTo>
                    <a:lnTo>
                      <a:pt x="57" y="44"/>
                    </a:lnTo>
                    <a:lnTo>
                      <a:pt x="54" y="42"/>
                    </a:lnTo>
                    <a:lnTo>
                      <a:pt x="52" y="41"/>
                    </a:lnTo>
                    <a:lnTo>
                      <a:pt x="49" y="41"/>
                    </a:lnTo>
                    <a:lnTo>
                      <a:pt x="46" y="41"/>
                    </a:lnTo>
                    <a:lnTo>
                      <a:pt x="44" y="38"/>
                    </a:lnTo>
                    <a:lnTo>
                      <a:pt x="41" y="36"/>
                    </a:lnTo>
                    <a:lnTo>
                      <a:pt x="39" y="33"/>
                    </a:lnTo>
                    <a:lnTo>
                      <a:pt x="36" y="31"/>
                    </a:lnTo>
                    <a:lnTo>
                      <a:pt x="33" y="30"/>
                    </a:lnTo>
                    <a:lnTo>
                      <a:pt x="31" y="27"/>
                    </a:lnTo>
                    <a:lnTo>
                      <a:pt x="29" y="23"/>
                    </a:lnTo>
                    <a:lnTo>
                      <a:pt x="27" y="17"/>
                    </a:lnTo>
                    <a:lnTo>
                      <a:pt x="25" y="16"/>
                    </a:lnTo>
                    <a:lnTo>
                      <a:pt x="23" y="13"/>
                    </a:lnTo>
                    <a:lnTo>
                      <a:pt x="20" y="12"/>
                    </a:lnTo>
                    <a:lnTo>
                      <a:pt x="14" y="5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6" name="Freeform 851" descr="Large confetti"/>
              <p:cNvSpPr>
                <a:spLocks/>
              </p:cNvSpPr>
              <p:nvPr/>
            </p:nvSpPr>
            <p:spPr bwMode="auto">
              <a:xfrm>
                <a:off x="2917" y="1140"/>
                <a:ext cx="94" cy="167"/>
              </a:xfrm>
              <a:custGeom>
                <a:avLst/>
                <a:gdLst>
                  <a:gd name="T0" fmla="*/ 87 w 94"/>
                  <a:gd name="T1" fmla="*/ 7 h 167"/>
                  <a:gd name="T2" fmla="*/ 81 w 94"/>
                  <a:gd name="T3" fmla="*/ 9 h 167"/>
                  <a:gd name="T4" fmla="*/ 79 w 94"/>
                  <a:gd name="T5" fmla="*/ 15 h 167"/>
                  <a:gd name="T6" fmla="*/ 75 w 94"/>
                  <a:gd name="T7" fmla="*/ 20 h 167"/>
                  <a:gd name="T8" fmla="*/ 69 w 94"/>
                  <a:gd name="T9" fmla="*/ 24 h 167"/>
                  <a:gd name="T10" fmla="*/ 65 w 94"/>
                  <a:gd name="T11" fmla="*/ 30 h 167"/>
                  <a:gd name="T12" fmla="*/ 62 w 94"/>
                  <a:gd name="T13" fmla="*/ 35 h 167"/>
                  <a:gd name="T14" fmla="*/ 58 w 94"/>
                  <a:gd name="T15" fmla="*/ 39 h 167"/>
                  <a:gd name="T16" fmla="*/ 53 w 94"/>
                  <a:gd name="T17" fmla="*/ 42 h 167"/>
                  <a:gd name="T18" fmla="*/ 50 w 94"/>
                  <a:gd name="T19" fmla="*/ 49 h 167"/>
                  <a:gd name="T20" fmla="*/ 46 w 94"/>
                  <a:gd name="T21" fmla="*/ 55 h 167"/>
                  <a:gd name="T22" fmla="*/ 46 w 94"/>
                  <a:gd name="T23" fmla="*/ 61 h 167"/>
                  <a:gd name="T24" fmla="*/ 46 w 94"/>
                  <a:gd name="T25" fmla="*/ 67 h 167"/>
                  <a:gd name="T26" fmla="*/ 43 w 94"/>
                  <a:gd name="T27" fmla="*/ 73 h 167"/>
                  <a:gd name="T28" fmla="*/ 39 w 94"/>
                  <a:gd name="T29" fmla="*/ 77 h 167"/>
                  <a:gd name="T30" fmla="*/ 35 w 94"/>
                  <a:gd name="T31" fmla="*/ 82 h 167"/>
                  <a:gd name="T32" fmla="*/ 31 w 94"/>
                  <a:gd name="T33" fmla="*/ 88 h 167"/>
                  <a:gd name="T34" fmla="*/ 31 w 94"/>
                  <a:gd name="T35" fmla="*/ 95 h 167"/>
                  <a:gd name="T36" fmla="*/ 29 w 94"/>
                  <a:gd name="T37" fmla="*/ 101 h 167"/>
                  <a:gd name="T38" fmla="*/ 25 w 94"/>
                  <a:gd name="T39" fmla="*/ 107 h 167"/>
                  <a:gd name="T40" fmla="*/ 23 w 94"/>
                  <a:gd name="T41" fmla="*/ 113 h 167"/>
                  <a:gd name="T42" fmla="*/ 19 w 94"/>
                  <a:gd name="T43" fmla="*/ 120 h 167"/>
                  <a:gd name="T44" fmla="*/ 17 w 94"/>
                  <a:gd name="T45" fmla="*/ 126 h 167"/>
                  <a:gd name="T46" fmla="*/ 15 w 94"/>
                  <a:gd name="T47" fmla="*/ 132 h 167"/>
                  <a:gd name="T48" fmla="*/ 10 w 94"/>
                  <a:gd name="T49" fmla="*/ 137 h 167"/>
                  <a:gd name="T50" fmla="*/ 8 w 94"/>
                  <a:gd name="T51" fmla="*/ 144 h 167"/>
                  <a:gd name="T52" fmla="*/ 5 w 94"/>
                  <a:gd name="T53" fmla="*/ 150 h 167"/>
                  <a:gd name="T54" fmla="*/ 0 w 94"/>
                  <a:gd name="T55" fmla="*/ 154 h 167"/>
                  <a:gd name="T56" fmla="*/ 0 w 94"/>
                  <a:gd name="T57" fmla="*/ 160 h 167"/>
                  <a:gd name="T58" fmla="*/ 4 w 94"/>
                  <a:gd name="T59" fmla="*/ 166 h 167"/>
                  <a:gd name="T60" fmla="*/ 10 w 94"/>
                  <a:gd name="T61" fmla="*/ 163 h 167"/>
                  <a:gd name="T62" fmla="*/ 15 w 94"/>
                  <a:gd name="T63" fmla="*/ 158 h 167"/>
                  <a:gd name="T64" fmla="*/ 16 w 94"/>
                  <a:gd name="T65" fmla="*/ 152 h 167"/>
                  <a:gd name="T66" fmla="*/ 18 w 94"/>
                  <a:gd name="T67" fmla="*/ 146 h 167"/>
                  <a:gd name="T68" fmla="*/ 19 w 94"/>
                  <a:gd name="T69" fmla="*/ 138 h 167"/>
                  <a:gd name="T70" fmla="*/ 23 w 94"/>
                  <a:gd name="T71" fmla="*/ 132 h 167"/>
                  <a:gd name="T72" fmla="*/ 25 w 94"/>
                  <a:gd name="T73" fmla="*/ 125 h 167"/>
                  <a:gd name="T74" fmla="*/ 27 w 94"/>
                  <a:gd name="T75" fmla="*/ 119 h 167"/>
                  <a:gd name="T76" fmla="*/ 29 w 94"/>
                  <a:gd name="T77" fmla="*/ 111 h 167"/>
                  <a:gd name="T78" fmla="*/ 32 w 94"/>
                  <a:gd name="T79" fmla="*/ 105 h 167"/>
                  <a:gd name="T80" fmla="*/ 35 w 94"/>
                  <a:gd name="T81" fmla="*/ 98 h 167"/>
                  <a:gd name="T82" fmla="*/ 39 w 94"/>
                  <a:gd name="T83" fmla="*/ 91 h 167"/>
                  <a:gd name="T84" fmla="*/ 42 w 94"/>
                  <a:gd name="T85" fmla="*/ 85 h 167"/>
                  <a:gd name="T86" fmla="*/ 46 w 94"/>
                  <a:gd name="T87" fmla="*/ 80 h 167"/>
                  <a:gd name="T88" fmla="*/ 52 w 94"/>
                  <a:gd name="T89" fmla="*/ 80 h 167"/>
                  <a:gd name="T90" fmla="*/ 57 w 94"/>
                  <a:gd name="T91" fmla="*/ 75 h 167"/>
                  <a:gd name="T92" fmla="*/ 59 w 94"/>
                  <a:gd name="T93" fmla="*/ 68 h 167"/>
                  <a:gd name="T94" fmla="*/ 59 w 94"/>
                  <a:gd name="T95" fmla="*/ 61 h 167"/>
                  <a:gd name="T96" fmla="*/ 60 w 94"/>
                  <a:gd name="T97" fmla="*/ 54 h 167"/>
                  <a:gd name="T98" fmla="*/ 63 w 94"/>
                  <a:gd name="T99" fmla="*/ 50 h 167"/>
                  <a:gd name="T100" fmla="*/ 69 w 94"/>
                  <a:gd name="T101" fmla="*/ 46 h 167"/>
                  <a:gd name="T102" fmla="*/ 72 w 94"/>
                  <a:gd name="T103" fmla="*/ 40 h 167"/>
                  <a:gd name="T104" fmla="*/ 72 w 94"/>
                  <a:gd name="T105" fmla="*/ 32 h 167"/>
                  <a:gd name="T106" fmla="*/ 77 w 94"/>
                  <a:gd name="T107" fmla="*/ 30 h 167"/>
                  <a:gd name="T108" fmla="*/ 83 w 94"/>
                  <a:gd name="T109" fmla="*/ 30 h 167"/>
                  <a:gd name="T110" fmla="*/ 89 w 94"/>
                  <a:gd name="T111" fmla="*/ 28 h 167"/>
                  <a:gd name="T112" fmla="*/ 91 w 94"/>
                  <a:gd name="T113" fmla="*/ 21 h 167"/>
                  <a:gd name="T114" fmla="*/ 93 w 94"/>
                  <a:gd name="T115" fmla="*/ 14 h 167"/>
                  <a:gd name="T116" fmla="*/ 93 w 94"/>
                  <a:gd name="T117" fmla="*/ 8 h 167"/>
                  <a:gd name="T118" fmla="*/ 90 w 94"/>
                  <a:gd name="T119" fmla="*/ 3 h 16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4"/>
                  <a:gd name="T181" fmla="*/ 0 h 167"/>
                  <a:gd name="T182" fmla="*/ 94 w 94"/>
                  <a:gd name="T183" fmla="*/ 167 h 16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4" h="167">
                    <a:moveTo>
                      <a:pt x="91" y="0"/>
                    </a:moveTo>
                    <a:lnTo>
                      <a:pt x="87" y="7"/>
                    </a:lnTo>
                    <a:lnTo>
                      <a:pt x="84" y="7"/>
                    </a:lnTo>
                    <a:lnTo>
                      <a:pt x="81" y="9"/>
                    </a:lnTo>
                    <a:lnTo>
                      <a:pt x="80" y="12"/>
                    </a:lnTo>
                    <a:lnTo>
                      <a:pt x="79" y="15"/>
                    </a:lnTo>
                    <a:lnTo>
                      <a:pt x="77" y="17"/>
                    </a:lnTo>
                    <a:lnTo>
                      <a:pt x="75" y="20"/>
                    </a:lnTo>
                    <a:lnTo>
                      <a:pt x="72" y="22"/>
                    </a:lnTo>
                    <a:lnTo>
                      <a:pt x="69" y="24"/>
                    </a:lnTo>
                    <a:lnTo>
                      <a:pt x="66" y="27"/>
                    </a:lnTo>
                    <a:lnTo>
                      <a:pt x="65" y="30"/>
                    </a:lnTo>
                    <a:lnTo>
                      <a:pt x="64" y="33"/>
                    </a:lnTo>
                    <a:lnTo>
                      <a:pt x="62" y="35"/>
                    </a:lnTo>
                    <a:lnTo>
                      <a:pt x="61" y="38"/>
                    </a:lnTo>
                    <a:lnTo>
                      <a:pt x="58" y="39"/>
                    </a:lnTo>
                    <a:lnTo>
                      <a:pt x="55" y="39"/>
                    </a:lnTo>
                    <a:lnTo>
                      <a:pt x="53" y="42"/>
                    </a:lnTo>
                    <a:lnTo>
                      <a:pt x="51" y="45"/>
                    </a:lnTo>
                    <a:lnTo>
                      <a:pt x="50" y="49"/>
                    </a:lnTo>
                    <a:lnTo>
                      <a:pt x="48" y="52"/>
                    </a:lnTo>
                    <a:lnTo>
                      <a:pt x="46" y="55"/>
                    </a:lnTo>
                    <a:lnTo>
                      <a:pt x="46" y="58"/>
                    </a:lnTo>
                    <a:lnTo>
                      <a:pt x="46" y="61"/>
                    </a:lnTo>
                    <a:lnTo>
                      <a:pt x="46" y="64"/>
                    </a:lnTo>
                    <a:lnTo>
                      <a:pt x="46" y="67"/>
                    </a:lnTo>
                    <a:lnTo>
                      <a:pt x="46" y="70"/>
                    </a:lnTo>
                    <a:lnTo>
                      <a:pt x="43" y="73"/>
                    </a:lnTo>
                    <a:lnTo>
                      <a:pt x="40" y="74"/>
                    </a:lnTo>
                    <a:lnTo>
                      <a:pt x="39" y="77"/>
                    </a:lnTo>
                    <a:lnTo>
                      <a:pt x="38" y="80"/>
                    </a:lnTo>
                    <a:lnTo>
                      <a:pt x="35" y="82"/>
                    </a:lnTo>
                    <a:lnTo>
                      <a:pt x="32" y="85"/>
                    </a:lnTo>
                    <a:lnTo>
                      <a:pt x="31" y="88"/>
                    </a:lnTo>
                    <a:lnTo>
                      <a:pt x="31" y="91"/>
                    </a:lnTo>
                    <a:lnTo>
                      <a:pt x="31" y="95"/>
                    </a:lnTo>
                    <a:lnTo>
                      <a:pt x="31" y="98"/>
                    </a:lnTo>
                    <a:lnTo>
                      <a:pt x="29" y="101"/>
                    </a:lnTo>
                    <a:lnTo>
                      <a:pt x="27" y="104"/>
                    </a:lnTo>
                    <a:lnTo>
                      <a:pt x="25" y="107"/>
                    </a:lnTo>
                    <a:lnTo>
                      <a:pt x="24" y="110"/>
                    </a:lnTo>
                    <a:lnTo>
                      <a:pt x="23" y="113"/>
                    </a:lnTo>
                    <a:lnTo>
                      <a:pt x="21" y="116"/>
                    </a:lnTo>
                    <a:lnTo>
                      <a:pt x="19" y="120"/>
                    </a:lnTo>
                    <a:lnTo>
                      <a:pt x="18" y="123"/>
                    </a:lnTo>
                    <a:lnTo>
                      <a:pt x="17" y="126"/>
                    </a:lnTo>
                    <a:lnTo>
                      <a:pt x="15" y="129"/>
                    </a:lnTo>
                    <a:lnTo>
                      <a:pt x="15" y="132"/>
                    </a:lnTo>
                    <a:lnTo>
                      <a:pt x="13" y="135"/>
                    </a:lnTo>
                    <a:lnTo>
                      <a:pt x="10" y="137"/>
                    </a:lnTo>
                    <a:lnTo>
                      <a:pt x="9" y="140"/>
                    </a:lnTo>
                    <a:lnTo>
                      <a:pt x="8" y="144"/>
                    </a:lnTo>
                    <a:lnTo>
                      <a:pt x="7" y="147"/>
                    </a:lnTo>
                    <a:lnTo>
                      <a:pt x="5" y="150"/>
                    </a:lnTo>
                    <a:lnTo>
                      <a:pt x="3" y="153"/>
                    </a:lnTo>
                    <a:lnTo>
                      <a:pt x="0" y="154"/>
                    </a:lnTo>
                    <a:lnTo>
                      <a:pt x="0" y="157"/>
                    </a:lnTo>
                    <a:lnTo>
                      <a:pt x="0" y="160"/>
                    </a:lnTo>
                    <a:lnTo>
                      <a:pt x="1" y="163"/>
                    </a:lnTo>
                    <a:lnTo>
                      <a:pt x="4" y="166"/>
                    </a:lnTo>
                    <a:lnTo>
                      <a:pt x="7" y="166"/>
                    </a:lnTo>
                    <a:lnTo>
                      <a:pt x="10" y="163"/>
                    </a:lnTo>
                    <a:lnTo>
                      <a:pt x="13" y="161"/>
                    </a:lnTo>
                    <a:lnTo>
                      <a:pt x="15" y="158"/>
                    </a:lnTo>
                    <a:lnTo>
                      <a:pt x="15" y="155"/>
                    </a:lnTo>
                    <a:lnTo>
                      <a:pt x="16" y="152"/>
                    </a:lnTo>
                    <a:lnTo>
                      <a:pt x="18" y="149"/>
                    </a:lnTo>
                    <a:lnTo>
                      <a:pt x="18" y="146"/>
                    </a:lnTo>
                    <a:lnTo>
                      <a:pt x="19" y="143"/>
                    </a:lnTo>
                    <a:lnTo>
                      <a:pt x="19" y="138"/>
                    </a:lnTo>
                    <a:lnTo>
                      <a:pt x="20" y="135"/>
                    </a:lnTo>
                    <a:lnTo>
                      <a:pt x="23" y="132"/>
                    </a:lnTo>
                    <a:lnTo>
                      <a:pt x="24" y="129"/>
                    </a:lnTo>
                    <a:lnTo>
                      <a:pt x="25" y="125"/>
                    </a:lnTo>
                    <a:lnTo>
                      <a:pt x="26" y="122"/>
                    </a:lnTo>
                    <a:lnTo>
                      <a:pt x="27" y="119"/>
                    </a:lnTo>
                    <a:lnTo>
                      <a:pt x="27" y="115"/>
                    </a:lnTo>
                    <a:lnTo>
                      <a:pt x="29" y="111"/>
                    </a:lnTo>
                    <a:lnTo>
                      <a:pt x="31" y="108"/>
                    </a:lnTo>
                    <a:lnTo>
                      <a:pt x="32" y="105"/>
                    </a:lnTo>
                    <a:lnTo>
                      <a:pt x="34" y="102"/>
                    </a:lnTo>
                    <a:lnTo>
                      <a:pt x="35" y="98"/>
                    </a:lnTo>
                    <a:lnTo>
                      <a:pt x="38" y="95"/>
                    </a:lnTo>
                    <a:lnTo>
                      <a:pt x="39" y="91"/>
                    </a:lnTo>
                    <a:lnTo>
                      <a:pt x="41" y="88"/>
                    </a:lnTo>
                    <a:lnTo>
                      <a:pt x="42" y="85"/>
                    </a:lnTo>
                    <a:lnTo>
                      <a:pt x="44" y="82"/>
                    </a:lnTo>
                    <a:lnTo>
                      <a:pt x="46" y="80"/>
                    </a:lnTo>
                    <a:lnTo>
                      <a:pt x="49" y="80"/>
                    </a:lnTo>
                    <a:lnTo>
                      <a:pt x="52" y="80"/>
                    </a:lnTo>
                    <a:lnTo>
                      <a:pt x="55" y="78"/>
                    </a:lnTo>
                    <a:lnTo>
                      <a:pt x="57" y="75"/>
                    </a:lnTo>
                    <a:lnTo>
                      <a:pt x="58" y="72"/>
                    </a:lnTo>
                    <a:lnTo>
                      <a:pt x="59" y="68"/>
                    </a:lnTo>
                    <a:lnTo>
                      <a:pt x="59" y="64"/>
                    </a:lnTo>
                    <a:lnTo>
                      <a:pt x="59" y="61"/>
                    </a:lnTo>
                    <a:lnTo>
                      <a:pt x="59" y="58"/>
                    </a:lnTo>
                    <a:lnTo>
                      <a:pt x="60" y="54"/>
                    </a:lnTo>
                    <a:lnTo>
                      <a:pt x="61" y="51"/>
                    </a:lnTo>
                    <a:lnTo>
                      <a:pt x="63" y="50"/>
                    </a:lnTo>
                    <a:lnTo>
                      <a:pt x="66" y="49"/>
                    </a:lnTo>
                    <a:lnTo>
                      <a:pt x="69" y="46"/>
                    </a:lnTo>
                    <a:lnTo>
                      <a:pt x="71" y="43"/>
                    </a:lnTo>
                    <a:lnTo>
                      <a:pt x="72" y="40"/>
                    </a:lnTo>
                    <a:lnTo>
                      <a:pt x="72" y="36"/>
                    </a:lnTo>
                    <a:lnTo>
                      <a:pt x="72" y="32"/>
                    </a:lnTo>
                    <a:lnTo>
                      <a:pt x="75" y="30"/>
                    </a:lnTo>
                    <a:lnTo>
                      <a:pt x="77" y="30"/>
                    </a:lnTo>
                    <a:lnTo>
                      <a:pt x="80" y="30"/>
                    </a:lnTo>
                    <a:lnTo>
                      <a:pt x="83" y="30"/>
                    </a:lnTo>
                    <a:lnTo>
                      <a:pt x="86" y="30"/>
                    </a:lnTo>
                    <a:lnTo>
                      <a:pt x="89" y="28"/>
                    </a:lnTo>
                    <a:lnTo>
                      <a:pt x="90" y="25"/>
                    </a:lnTo>
                    <a:lnTo>
                      <a:pt x="91" y="21"/>
                    </a:lnTo>
                    <a:lnTo>
                      <a:pt x="92" y="18"/>
                    </a:lnTo>
                    <a:lnTo>
                      <a:pt x="93" y="14"/>
                    </a:lnTo>
                    <a:lnTo>
                      <a:pt x="93" y="11"/>
                    </a:lnTo>
                    <a:lnTo>
                      <a:pt x="93" y="8"/>
                    </a:lnTo>
                    <a:lnTo>
                      <a:pt x="93" y="5"/>
                    </a:lnTo>
                    <a:lnTo>
                      <a:pt x="90" y="3"/>
                    </a:lnTo>
                    <a:lnTo>
                      <a:pt x="91" y="0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7" name="Freeform 852" descr="Large confetti"/>
              <p:cNvSpPr>
                <a:spLocks/>
              </p:cNvSpPr>
              <p:nvPr/>
            </p:nvSpPr>
            <p:spPr bwMode="auto">
              <a:xfrm>
                <a:off x="2933" y="1165"/>
                <a:ext cx="88" cy="160"/>
              </a:xfrm>
              <a:custGeom>
                <a:avLst/>
                <a:gdLst>
                  <a:gd name="T0" fmla="*/ 0 w 88"/>
                  <a:gd name="T1" fmla="*/ 153 h 160"/>
                  <a:gd name="T2" fmla="*/ 2 w 88"/>
                  <a:gd name="T3" fmla="*/ 147 h 160"/>
                  <a:gd name="T4" fmla="*/ 4 w 88"/>
                  <a:gd name="T5" fmla="*/ 141 h 160"/>
                  <a:gd name="T6" fmla="*/ 10 w 88"/>
                  <a:gd name="T7" fmla="*/ 135 h 160"/>
                  <a:gd name="T8" fmla="*/ 14 w 88"/>
                  <a:gd name="T9" fmla="*/ 131 h 160"/>
                  <a:gd name="T10" fmla="*/ 21 w 88"/>
                  <a:gd name="T11" fmla="*/ 128 h 160"/>
                  <a:gd name="T12" fmla="*/ 27 w 88"/>
                  <a:gd name="T13" fmla="*/ 123 h 160"/>
                  <a:gd name="T14" fmla="*/ 30 w 88"/>
                  <a:gd name="T15" fmla="*/ 117 h 160"/>
                  <a:gd name="T16" fmla="*/ 33 w 88"/>
                  <a:gd name="T17" fmla="*/ 109 h 160"/>
                  <a:gd name="T18" fmla="*/ 37 w 88"/>
                  <a:gd name="T19" fmla="*/ 104 h 160"/>
                  <a:gd name="T20" fmla="*/ 41 w 88"/>
                  <a:gd name="T21" fmla="*/ 100 h 160"/>
                  <a:gd name="T22" fmla="*/ 47 w 88"/>
                  <a:gd name="T23" fmla="*/ 98 h 160"/>
                  <a:gd name="T24" fmla="*/ 48 w 88"/>
                  <a:gd name="T25" fmla="*/ 92 h 160"/>
                  <a:gd name="T26" fmla="*/ 48 w 88"/>
                  <a:gd name="T27" fmla="*/ 85 h 160"/>
                  <a:gd name="T28" fmla="*/ 46 w 88"/>
                  <a:gd name="T29" fmla="*/ 79 h 160"/>
                  <a:gd name="T30" fmla="*/ 48 w 88"/>
                  <a:gd name="T31" fmla="*/ 72 h 160"/>
                  <a:gd name="T32" fmla="*/ 52 w 88"/>
                  <a:gd name="T33" fmla="*/ 66 h 160"/>
                  <a:gd name="T34" fmla="*/ 58 w 88"/>
                  <a:gd name="T35" fmla="*/ 59 h 160"/>
                  <a:gd name="T36" fmla="*/ 61 w 88"/>
                  <a:gd name="T37" fmla="*/ 53 h 160"/>
                  <a:gd name="T38" fmla="*/ 61 w 88"/>
                  <a:gd name="T39" fmla="*/ 47 h 160"/>
                  <a:gd name="T40" fmla="*/ 63 w 88"/>
                  <a:gd name="T41" fmla="*/ 41 h 160"/>
                  <a:gd name="T42" fmla="*/ 62 w 88"/>
                  <a:gd name="T43" fmla="*/ 35 h 160"/>
                  <a:gd name="T44" fmla="*/ 62 w 88"/>
                  <a:gd name="T45" fmla="*/ 29 h 160"/>
                  <a:gd name="T46" fmla="*/ 64 w 88"/>
                  <a:gd name="T47" fmla="*/ 23 h 160"/>
                  <a:gd name="T48" fmla="*/ 71 w 88"/>
                  <a:gd name="T49" fmla="*/ 17 h 160"/>
                  <a:gd name="T50" fmla="*/ 76 w 88"/>
                  <a:gd name="T51" fmla="*/ 13 h 160"/>
                  <a:gd name="T52" fmla="*/ 78 w 88"/>
                  <a:gd name="T53" fmla="*/ 7 h 160"/>
                  <a:gd name="T54" fmla="*/ 81 w 88"/>
                  <a:gd name="T55" fmla="*/ 1 h 160"/>
                  <a:gd name="T56" fmla="*/ 86 w 88"/>
                  <a:gd name="T57" fmla="*/ 3 h 160"/>
                  <a:gd name="T58" fmla="*/ 87 w 88"/>
                  <a:gd name="T59" fmla="*/ 10 h 160"/>
                  <a:gd name="T60" fmla="*/ 82 w 88"/>
                  <a:gd name="T61" fmla="*/ 15 h 160"/>
                  <a:gd name="T62" fmla="*/ 77 w 88"/>
                  <a:gd name="T63" fmla="*/ 19 h 160"/>
                  <a:gd name="T64" fmla="*/ 74 w 88"/>
                  <a:gd name="T65" fmla="*/ 26 h 160"/>
                  <a:gd name="T66" fmla="*/ 73 w 88"/>
                  <a:gd name="T67" fmla="*/ 32 h 160"/>
                  <a:gd name="T68" fmla="*/ 73 w 88"/>
                  <a:gd name="T69" fmla="*/ 39 h 160"/>
                  <a:gd name="T70" fmla="*/ 72 w 88"/>
                  <a:gd name="T71" fmla="*/ 46 h 160"/>
                  <a:gd name="T72" fmla="*/ 66 w 88"/>
                  <a:gd name="T73" fmla="*/ 52 h 160"/>
                  <a:gd name="T74" fmla="*/ 62 w 88"/>
                  <a:gd name="T75" fmla="*/ 59 h 160"/>
                  <a:gd name="T76" fmla="*/ 62 w 88"/>
                  <a:gd name="T77" fmla="*/ 65 h 160"/>
                  <a:gd name="T78" fmla="*/ 68 w 88"/>
                  <a:gd name="T79" fmla="*/ 65 h 160"/>
                  <a:gd name="T80" fmla="*/ 71 w 88"/>
                  <a:gd name="T81" fmla="*/ 70 h 160"/>
                  <a:gd name="T82" fmla="*/ 71 w 88"/>
                  <a:gd name="T83" fmla="*/ 76 h 160"/>
                  <a:gd name="T84" fmla="*/ 65 w 88"/>
                  <a:gd name="T85" fmla="*/ 80 h 160"/>
                  <a:gd name="T86" fmla="*/ 62 w 88"/>
                  <a:gd name="T87" fmla="*/ 87 h 160"/>
                  <a:gd name="T88" fmla="*/ 56 w 88"/>
                  <a:gd name="T89" fmla="*/ 92 h 160"/>
                  <a:gd name="T90" fmla="*/ 53 w 88"/>
                  <a:gd name="T91" fmla="*/ 98 h 160"/>
                  <a:gd name="T92" fmla="*/ 48 w 88"/>
                  <a:gd name="T93" fmla="*/ 103 h 160"/>
                  <a:gd name="T94" fmla="*/ 43 w 88"/>
                  <a:gd name="T95" fmla="*/ 108 h 160"/>
                  <a:gd name="T96" fmla="*/ 41 w 88"/>
                  <a:gd name="T97" fmla="*/ 115 h 160"/>
                  <a:gd name="T98" fmla="*/ 36 w 88"/>
                  <a:gd name="T99" fmla="*/ 119 h 160"/>
                  <a:gd name="T100" fmla="*/ 30 w 88"/>
                  <a:gd name="T101" fmla="*/ 124 h 160"/>
                  <a:gd name="T102" fmla="*/ 24 w 88"/>
                  <a:gd name="T103" fmla="*/ 128 h 160"/>
                  <a:gd name="T104" fmla="*/ 18 w 88"/>
                  <a:gd name="T105" fmla="*/ 133 h 160"/>
                  <a:gd name="T106" fmla="*/ 15 w 88"/>
                  <a:gd name="T107" fmla="*/ 140 h 160"/>
                  <a:gd name="T108" fmla="*/ 13 w 88"/>
                  <a:gd name="T109" fmla="*/ 146 h 160"/>
                  <a:gd name="T110" fmla="*/ 11 w 88"/>
                  <a:gd name="T111" fmla="*/ 152 h 160"/>
                  <a:gd name="T112" fmla="*/ 5 w 88"/>
                  <a:gd name="T113" fmla="*/ 157 h 160"/>
                  <a:gd name="T114" fmla="*/ 0 w 88"/>
                  <a:gd name="T115" fmla="*/ 159 h 16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8"/>
                  <a:gd name="T175" fmla="*/ 0 h 160"/>
                  <a:gd name="T176" fmla="*/ 88 w 88"/>
                  <a:gd name="T177" fmla="*/ 160 h 16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8" h="160">
                    <a:moveTo>
                      <a:pt x="0" y="159"/>
                    </a:moveTo>
                    <a:lnTo>
                      <a:pt x="0" y="153"/>
                    </a:lnTo>
                    <a:lnTo>
                      <a:pt x="0" y="150"/>
                    </a:lnTo>
                    <a:lnTo>
                      <a:pt x="2" y="147"/>
                    </a:lnTo>
                    <a:lnTo>
                      <a:pt x="3" y="144"/>
                    </a:lnTo>
                    <a:lnTo>
                      <a:pt x="4" y="141"/>
                    </a:lnTo>
                    <a:lnTo>
                      <a:pt x="6" y="138"/>
                    </a:lnTo>
                    <a:lnTo>
                      <a:pt x="10" y="135"/>
                    </a:lnTo>
                    <a:lnTo>
                      <a:pt x="12" y="132"/>
                    </a:lnTo>
                    <a:lnTo>
                      <a:pt x="14" y="131"/>
                    </a:lnTo>
                    <a:lnTo>
                      <a:pt x="18" y="129"/>
                    </a:lnTo>
                    <a:lnTo>
                      <a:pt x="21" y="128"/>
                    </a:lnTo>
                    <a:lnTo>
                      <a:pt x="24" y="126"/>
                    </a:lnTo>
                    <a:lnTo>
                      <a:pt x="27" y="123"/>
                    </a:lnTo>
                    <a:lnTo>
                      <a:pt x="29" y="120"/>
                    </a:lnTo>
                    <a:lnTo>
                      <a:pt x="30" y="117"/>
                    </a:lnTo>
                    <a:lnTo>
                      <a:pt x="31" y="114"/>
                    </a:lnTo>
                    <a:lnTo>
                      <a:pt x="33" y="109"/>
                    </a:lnTo>
                    <a:lnTo>
                      <a:pt x="36" y="107"/>
                    </a:lnTo>
                    <a:lnTo>
                      <a:pt x="37" y="104"/>
                    </a:lnTo>
                    <a:lnTo>
                      <a:pt x="38" y="101"/>
                    </a:lnTo>
                    <a:lnTo>
                      <a:pt x="41" y="100"/>
                    </a:lnTo>
                    <a:lnTo>
                      <a:pt x="44" y="100"/>
                    </a:lnTo>
                    <a:lnTo>
                      <a:pt x="47" y="98"/>
                    </a:lnTo>
                    <a:lnTo>
                      <a:pt x="48" y="95"/>
                    </a:lnTo>
                    <a:lnTo>
                      <a:pt x="48" y="92"/>
                    </a:lnTo>
                    <a:lnTo>
                      <a:pt x="48" y="88"/>
                    </a:lnTo>
                    <a:lnTo>
                      <a:pt x="48" y="85"/>
                    </a:lnTo>
                    <a:lnTo>
                      <a:pt x="46" y="82"/>
                    </a:lnTo>
                    <a:lnTo>
                      <a:pt x="46" y="79"/>
                    </a:lnTo>
                    <a:lnTo>
                      <a:pt x="46" y="75"/>
                    </a:lnTo>
                    <a:lnTo>
                      <a:pt x="48" y="72"/>
                    </a:lnTo>
                    <a:lnTo>
                      <a:pt x="50" y="70"/>
                    </a:lnTo>
                    <a:lnTo>
                      <a:pt x="52" y="66"/>
                    </a:lnTo>
                    <a:lnTo>
                      <a:pt x="55" y="63"/>
                    </a:lnTo>
                    <a:lnTo>
                      <a:pt x="58" y="59"/>
                    </a:lnTo>
                    <a:lnTo>
                      <a:pt x="61" y="56"/>
                    </a:lnTo>
                    <a:lnTo>
                      <a:pt x="61" y="53"/>
                    </a:lnTo>
                    <a:lnTo>
                      <a:pt x="61" y="50"/>
                    </a:lnTo>
                    <a:lnTo>
                      <a:pt x="61" y="47"/>
                    </a:lnTo>
                    <a:lnTo>
                      <a:pt x="61" y="43"/>
                    </a:lnTo>
                    <a:lnTo>
                      <a:pt x="63" y="41"/>
                    </a:lnTo>
                    <a:lnTo>
                      <a:pt x="63" y="38"/>
                    </a:lnTo>
                    <a:lnTo>
                      <a:pt x="62" y="35"/>
                    </a:lnTo>
                    <a:lnTo>
                      <a:pt x="62" y="32"/>
                    </a:lnTo>
                    <a:lnTo>
                      <a:pt x="62" y="29"/>
                    </a:lnTo>
                    <a:lnTo>
                      <a:pt x="62" y="26"/>
                    </a:lnTo>
                    <a:lnTo>
                      <a:pt x="64" y="23"/>
                    </a:lnTo>
                    <a:lnTo>
                      <a:pt x="67" y="19"/>
                    </a:lnTo>
                    <a:lnTo>
                      <a:pt x="71" y="17"/>
                    </a:lnTo>
                    <a:lnTo>
                      <a:pt x="74" y="15"/>
                    </a:lnTo>
                    <a:lnTo>
                      <a:pt x="76" y="13"/>
                    </a:lnTo>
                    <a:lnTo>
                      <a:pt x="76" y="10"/>
                    </a:lnTo>
                    <a:lnTo>
                      <a:pt x="78" y="7"/>
                    </a:lnTo>
                    <a:lnTo>
                      <a:pt x="79" y="4"/>
                    </a:lnTo>
                    <a:lnTo>
                      <a:pt x="81" y="1"/>
                    </a:lnTo>
                    <a:lnTo>
                      <a:pt x="84" y="0"/>
                    </a:lnTo>
                    <a:lnTo>
                      <a:pt x="86" y="3"/>
                    </a:lnTo>
                    <a:lnTo>
                      <a:pt x="87" y="6"/>
                    </a:lnTo>
                    <a:lnTo>
                      <a:pt x="87" y="10"/>
                    </a:lnTo>
                    <a:lnTo>
                      <a:pt x="84" y="12"/>
                    </a:lnTo>
                    <a:lnTo>
                      <a:pt x="82" y="15"/>
                    </a:lnTo>
                    <a:lnTo>
                      <a:pt x="80" y="18"/>
                    </a:lnTo>
                    <a:lnTo>
                      <a:pt x="77" y="19"/>
                    </a:lnTo>
                    <a:lnTo>
                      <a:pt x="75" y="23"/>
                    </a:lnTo>
                    <a:lnTo>
                      <a:pt x="74" y="26"/>
                    </a:lnTo>
                    <a:lnTo>
                      <a:pt x="73" y="29"/>
                    </a:lnTo>
                    <a:lnTo>
                      <a:pt x="73" y="32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3" y="42"/>
                    </a:lnTo>
                    <a:lnTo>
                      <a:pt x="72" y="46"/>
                    </a:lnTo>
                    <a:lnTo>
                      <a:pt x="68" y="49"/>
                    </a:lnTo>
                    <a:lnTo>
                      <a:pt x="66" y="52"/>
                    </a:lnTo>
                    <a:lnTo>
                      <a:pt x="63" y="56"/>
                    </a:lnTo>
                    <a:lnTo>
                      <a:pt x="62" y="59"/>
                    </a:lnTo>
                    <a:lnTo>
                      <a:pt x="62" y="62"/>
                    </a:lnTo>
                    <a:lnTo>
                      <a:pt x="62" y="65"/>
                    </a:lnTo>
                    <a:lnTo>
                      <a:pt x="65" y="65"/>
                    </a:lnTo>
                    <a:lnTo>
                      <a:pt x="68" y="65"/>
                    </a:lnTo>
                    <a:lnTo>
                      <a:pt x="71" y="66"/>
                    </a:lnTo>
                    <a:lnTo>
                      <a:pt x="71" y="70"/>
                    </a:lnTo>
                    <a:lnTo>
                      <a:pt x="71" y="73"/>
                    </a:lnTo>
                    <a:lnTo>
                      <a:pt x="71" y="76"/>
                    </a:lnTo>
                    <a:lnTo>
                      <a:pt x="68" y="78"/>
                    </a:lnTo>
                    <a:lnTo>
                      <a:pt x="65" y="80"/>
                    </a:lnTo>
                    <a:lnTo>
                      <a:pt x="63" y="84"/>
                    </a:lnTo>
                    <a:lnTo>
                      <a:pt x="62" y="87"/>
                    </a:lnTo>
                    <a:lnTo>
                      <a:pt x="59" y="89"/>
                    </a:lnTo>
                    <a:lnTo>
                      <a:pt x="56" y="92"/>
                    </a:lnTo>
                    <a:lnTo>
                      <a:pt x="55" y="95"/>
                    </a:lnTo>
                    <a:lnTo>
                      <a:pt x="53" y="98"/>
                    </a:lnTo>
                    <a:lnTo>
                      <a:pt x="50" y="101"/>
                    </a:lnTo>
                    <a:lnTo>
                      <a:pt x="48" y="103"/>
                    </a:lnTo>
                    <a:lnTo>
                      <a:pt x="46" y="106"/>
                    </a:lnTo>
                    <a:lnTo>
                      <a:pt x="43" y="108"/>
                    </a:lnTo>
                    <a:lnTo>
                      <a:pt x="42" y="111"/>
                    </a:lnTo>
                    <a:lnTo>
                      <a:pt x="41" y="115"/>
                    </a:lnTo>
                    <a:lnTo>
                      <a:pt x="38" y="116"/>
                    </a:lnTo>
                    <a:lnTo>
                      <a:pt x="36" y="119"/>
                    </a:lnTo>
                    <a:lnTo>
                      <a:pt x="33" y="121"/>
                    </a:lnTo>
                    <a:lnTo>
                      <a:pt x="30" y="124"/>
                    </a:lnTo>
                    <a:lnTo>
                      <a:pt x="27" y="126"/>
                    </a:lnTo>
                    <a:lnTo>
                      <a:pt x="24" y="128"/>
                    </a:lnTo>
                    <a:lnTo>
                      <a:pt x="21" y="131"/>
                    </a:lnTo>
                    <a:lnTo>
                      <a:pt x="18" y="133"/>
                    </a:lnTo>
                    <a:lnTo>
                      <a:pt x="16" y="137"/>
                    </a:lnTo>
                    <a:lnTo>
                      <a:pt x="15" y="140"/>
                    </a:lnTo>
                    <a:lnTo>
                      <a:pt x="13" y="143"/>
                    </a:lnTo>
                    <a:lnTo>
                      <a:pt x="13" y="146"/>
                    </a:lnTo>
                    <a:lnTo>
                      <a:pt x="12" y="149"/>
                    </a:lnTo>
                    <a:lnTo>
                      <a:pt x="11" y="152"/>
                    </a:lnTo>
                    <a:lnTo>
                      <a:pt x="8" y="155"/>
                    </a:lnTo>
                    <a:lnTo>
                      <a:pt x="5" y="157"/>
                    </a:lnTo>
                    <a:lnTo>
                      <a:pt x="2" y="157"/>
                    </a:lnTo>
                    <a:lnTo>
                      <a:pt x="0" y="159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8" name="Freeform 853"/>
              <p:cNvSpPr>
                <a:spLocks/>
              </p:cNvSpPr>
              <p:nvPr/>
            </p:nvSpPr>
            <p:spPr bwMode="auto">
              <a:xfrm>
                <a:off x="3267" y="1674"/>
                <a:ext cx="74" cy="55"/>
              </a:xfrm>
              <a:custGeom>
                <a:avLst/>
                <a:gdLst>
                  <a:gd name="T0" fmla="*/ 67 w 74"/>
                  <a:gd name="T1" fmla="*/ 50 h 55"/>
                  <a:gd name="T2" fmla="*/ 73 w 74"/>
                  <a:gd name="T3" fmla="*/ 49 h 55"/>
                  <a:gd name="T4" fmla="*/ 70 w 74"/>
                  <a:gd name="T5" fmla="*/ 47 h 55"/>
                  <a:gd name="T6" fmla="*/ 67 w 74"/>
                  <a:gd name="T7" fmla="*/ 47 h 55"/>
                  <a:gd name="T8" fmla="*/ 58 w 74"/>
                  <a:gd name="T9" fmla="*/ 45 h 55"/>
                  <a:gd name="T10" fmla="*/ 52 w 74"/>
                  <a:gd name="T11" fmla="*/ 43 h 55"/>
                  <a:gd name="T12" fmla="*/ 49 w 74"/>
                  <a:gd name="T13" fmla="*/ 42 h 55"/>
                  <a:gd name="T14" fmla="*/ 48 w 74"/>
                  <a:gd name="T15" fmla="*/ 39 h 55"/>
                  <a:gd name="T16" fmla="*/ 42 w 74"/>
                  <a:gd name="T17" fmla="*/ 39 h 55"/>
                  <a:gd name="T18" fmla="*/ 39 w 74"/>
                  <a:gd name="T19" fmla="*/ 39 h 55"/>
                  <a:gd name="T20" fmla="*/ 36 w 74"/>
                  <a:gd name="T21" fmla="*/ 39 h 55"/>
                  <a:gd name="T22" fmla="*/ 35 w 74"/>
                  <a:gd name="T23" fmla="*/ 36 h 55"/>
                  <a:gd name="T24" fmla="*/ 31 w 74"/>
                  <a:gd name="T25" fmla="*/ 28 h 55"/>
                  <a:gd name="T26" fmla="*/ 30 w 74"/>
                  <a:gd name="T27" fmla="*/ 24 h 55"/>
                  <a:gd name="T28" fmla="*/ 28 w 74"/>
                  <a:gd name="T29" fmla="*/ 18 h 55"/>
                  <a:gd name="T30" fmla="*/ 27 w 74"/>
                  <a:gd name="T31" fmla="*/ 12 h 55"/>
                  <a:gd name="T32" fmla="*/ 27 w 74"/>
                  <a:gd name="T33" fmla="*/ 9 h 55"/>
                  <a:gd name="T34" fmla="*/ 24 w 74"/>
                  <a:gd name="T35" fmla="*/ 7 h 55"/>
                  <a:gd name="T36" fmla="*/ 23 w 74"/>
                  <a:gd name="T37" fmla="*/ 4 h 55"/>
                  <a:gd name="T38" fmla="*/ 20 w 74"/>
                  <a:gd name="T39" fmla="*/ 3 h 55"/>
                  <a:gd name="T40" fmla="*/ 17 w 74"/>
                  <a:gd name="T41" fmla="*/ 2 h 55"/>
                  <a:gd name="T42" fmla="*/ 13 w 74"/>
                  <a:gd name="T43" fmla="*/ 1 h 55"/>
                  <a:gd name="T44" fmla="*/ 11 w 74"/>
                  <a:gd name="T45" fmla="*/ 0 h 55"/>
                  <a:gd name="T46" fmla="*/ 8 w 74"/>
                  <a:gd name="T47" fmla="*/ 0 h 55"/>
                  <a:gd name="T48" fmla="*/ 5 w 74"/>
                  <a:gd name="T49" fmla="*/ 0 h 55"/>
                  <a:gd name="T50" fmla="*/ 2 w 74"/>
                  <a:gd name="T51" fmla="*/ 0 h 55"/>
                  <a:gd name="T52" fmla="*/ 0 w 74"/>
                  <a:gd name="T53" fmla="*/ 3 h 55"/>
                  <a:gd name="T54" fmla="*/ 0 w 74"/>
                  <a:gd name="T55" fmla="*/ 6 h 55"/>
                  <a:gd name="T56" fmla="*/ 0 w 74"/>
                  <a:gd name="T57" fmla="*/ 9 h 55"/>
                  <a:gd name="T58" fmla="*/ 0 w 74"/>
                  <a:gd name="T59" fmla="*/ 12 h 55"/>
                  <a:gd name="T60" fmla="*/ 2 w 74"/>
                  <a:gd name="T61" fmla="*/ 13 h 55"/>
                  <a:gd name="T62" fmla="*/ 6 w 74"/>
                  <a:gd name="T63" fmla="*/ 15 h 55"/>
                  <a:gd name="T64" fmla="*/ 9 w 74"/>
                  <a:gd name="T65" fmla="*/ 18 h 55"/>
                  <a:gd name="T66" fmla="*/ 12 w 74"/>
                  <a:gd name="T67" fmla="*/ 21 h 55"/>
                  <a:gd name="T68" fmla="*/ 14 w 74"/>
                  <a:gd name="T69" fmla="*/ 23 h 55"/>
                  <a:gd name="T70" fmla="*/ 16 w 74"/>
                  <a:gd name="T71" fmla="*/ 27 h 55"/>
                  <a:gd name="T72" fmla="*/ 19 w 74"/>
                  <a:gd name="T73" fmla="*/ 30 h 55"/>
                  <a:gd name="T74" fmla="*/ 21 w 74"/>
                  <a:gd name="T75" fmla="*/ 33 h 55"/>
                  <a:gd name="T76" fmla="*/ 23 w 74"/>
                  <a:gd name="T77" fmla="*/ 36 h 55"/>
                  <a:gd name="T78" fmla="*/ 25 w 74"/>
                  <a:gd name="T79" fmla="*/ 38 h 55"/>
                  <a:gd name="T80" fmla="*/ 28 w 74"/>
                  <a:gd name="T81" fmla="*/ 40 h 55"/>
                  <a:gd name="T82" fmla="*/ 31 w 74"/>
                  <a:gd name="T83" fmla="*/ 43 h 55"/>
                  <a:gd name="T84" fmla="*/ 34 w 74"/>
                  <a:gd name="T85" fmla="*/ 45 h 55"/>
                  <a:gd name="T86" fmla="*/ 36 w 74"/>
                  <a:gd name="T87" fmla="*/ 47 h 55"/>
                  <a:gd name="T88" fmla="*/ 39 w 74"/>
                  <a:gd name="T89" fmla="*/ 48 h 55"/>
                  <a:gd name="T90" fmla="*/ 43 w 74"/>
                  <a:gd name="T91" fmla="*/ 49 h 55"/>
                  <a:gd name="T92" fmla="*/ 47 w 74"/>
                  <a:gd name="T93" fmla="*/ 50 h 55"/>
                  <a:gd name="T94" fmla="*/ 49 w 74"/>
                  <a:gd name="T95" fmla="*/ 50 h 55"/>
                  <a:gd name="T96" fmla="*/ 52 w 74"/>
                  <a:gd name="T97" fmla="*/ 51 h 55"/>
                  <a:gd name="T98" fmla="*/ 55 w 74"/>
                  <a:gd name="T99" fmla="*/ 51 h 55"/>
                  <a:gd name="T100" fmla="*/ 58 w 74"/>
                  <a:gd name="T101" fmla="*/ 52 h 55"/>
                  <a:gd name="T102" fmla="*/ 60 w 74"/>
                  <a:gd name="T103" fmla="*/ 54 h 55"/>
                  <a:gd name="T104" fmla="*/ 63 w 74"/>
                  <a:gd name="T105" fmla="*/ 54 h 55"/>
                  <a:gd name="T106" fmla="*/ 66 w 74"/>
                  <a:gd name="T107" fmla="*/ 54 h 55"/>
                  <a:gd name="T108" fmla="*/ 69 w 74"/>
                  <a:gd name="T109" fmla="*/ 54 h 55"/>
                  <a:gd name="T110" fmla="*/ 69 w 74"/>
                  <a:gd name="T111" fmla="*/ 50 h 55"/>
                  <a:gd name="T112" fmla="*/ 67 w 74"/>
                  <a:gd name="T113" fmla="*/ 50 h 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74"/>
                  <a:gd name="T172" fmla="*/ 0 h 55"/>
                  <a:gd name="T173" fmla="*/ 74 w 74"/>
                  <a:gd name="T174" fmla="*/ 55 h 5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74" h="55">
                    <a:moveTo>
                      <a:pt x="67" y="50"/>
                    </a:moveTo>
                    <a:lnTo>
                      <a:pt x="73" y="49"/>
                    </a:lnTo>
                    <a:lnTo>
                      <a:pt x="70" y="47"/>
                    </a:lnTo>
                    <a:lnTo>
                      <a:pt x="67" y="47"/>
                    </a:lnTo>
                    <a:lnTo>
                      <a:pt x="58" y="45"/>
                    </a:lnTo>
                    <a:lnTo>
                      <a:pt x="52" y="43"/>
                    </a:lnTo>
                    <a:lnTo>
                      <a:pt x="49" y="42"/>
                    </a:lnTo>
                    <a:lnTo>
                      <a:pt x="48" y="39"/>
                    </a:lnTo>
                    <a:lnTo>
                      <a:pt x="42" y="39"/>
                    </a:lnTo>
                    <a:lnTo>
                      <a:pt x="39" y="39"/>
                    </a:lnTo>
                    <a:lnTo>
                      <a:pt x="36" y="39"/>
                    </a:lnTo>
                    <a:lnTo>
                      <a:pt x="35" y="36"/>
                    </a:lnTo>
                    <a:lnTo>
                      <a:pt x="31" y="28"/>
                    </a:lnTo>
                    <a:lnTo>
                      <a:pt x="30" y="24"/>
                    </a:lnTo>
                    <a:lnTo>
                      <a:pt x="28" y="18"/>
                    </a:lnTo>
                    <a:lnTo>
                      <a:pt x="27" y="12"/>
                    </a:lnTo>
                    <a:lnTo>
                      <a:pt x="27" y="9"/>
                    </a:lnTo>
                    <a:lnTo>
                      <a:pt x="24" y="7"/>
                    </a:lnTo>
                    <a:lnTo>
                      <a:pt x="23" y="4"/>
                    </a:lnTo>
                    <a:lnTo>
                      <a:pt x="20" y="3"/>
                    </a:lnTo>
                    <a:lnTo>
                      <a:pt x="17" y="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2" y="13"/>
                    </a:lnTo>
                    <a:lnTo>
                      <a:pt x="6" y="15"/>
                    </a:lnTo>
                    <a:lnTo>
                      <a:pt x="9" y="18"/>
                    </a:lnTo>
                    <a:lnTo>
                      <a:pt x="12" y="21"/>
                    </a:lnTo>
                    <a:lnTo>
                      <a:pt x="14" y="23"/>
                    </a:lnTo>
                    <a:lnTo>
                      <a:pt x="16" y="27"/>
                    </a:lnTo>
                    <a:lnTo>
                      <a:pt x="19" y="30"/>
                    </a:lnTo>
                    <a:lnTo>
                      <a:pt x="21" y="33"/>
                    </a:lnTo>
                    <a:lnTo>
                      <a:pt x="23" y="36"/>
                    </a:lnTo>
                    <a:lnTo>
                      <a:pt x="25" y="38"/>
                    </a:lnTo>
                    <a:lnTo>
                      <a:pt x="28" y="40"/>
                    </a:lnTo>
                    <a:lnTo>
                      <a:pt x="31" y="43"/>
                    </a:lnTo>
                    <a:lnTo>
                      <a:pt x="34" y="45"/>
                    </a:lnTo>
                    <a:lnTo>
                      <a:pt x="36" y="47"/>
                    </a:lnTo>
                    <a:lnTo>
                      <a:pt x="39" y="48"/>
                    </a:lnTo>
                    <a:lnTo>
                      <a:pt x="43" y="49"/>
                    </a:lnTo>
                    <a:lnTo>
                      <a:pt x="47" y="50"/>
                    </a:lnTo>
                    <a:lnTo>
                      <a:pt x="49" y="50"/>
                    </a:lnTo>
                    <a:lnTo>
                      <a:pt x="52" y="51"/>
                    </a:lnTo>
                    <a:lnTo>
                      <a:pt x="55" y="51"/>
                    </a:lnTo>
                    <a:lnTo>
                      <a:pt x="58" y="52"/>
                    </a:lnTo>
                    <a:lnTo>
                      <a:pt x="60" y="54"/>
                    </a:lnTo>
                    <a:lnTo>
                      <a:pt x="63" y="54"/>
                    </a:lnTo>
                    <a:lnTo>
                      <a:pt x="66" y="54"/>
                    </a:lnTo>
                    <a:lnTo>
                      <a:pt x="69" y="54"/>
                    </a:lnTo>
                    <a:lnTo>
                      <a:pt x="69" y="50"/>
                    </a:lnTo>
                    <a:lnTo>
                      <a:pt x="67" y="50"/>
                    </a:lnTo>
                  </a:path>
                </a:pathLst>
              </a:custGeom>
              <a:noFill/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49" name="Freeform 854" descr="Large confetti"/>
              <p:cNvSpPr>
                <a:spLocks/>
              </p:cNvSpPr>
              <p:nvPr/>
            </p:nvSpPr>
            <p:spPr bwMode="auto">
              <a:xfrm>
                <a:off x="3031" y="1688"/>
                <a:ext cx="216" cy="106"/>
              </a:xfrm>
              <a:custGeom>
                <a:avLst/>
                <a:gdLst>
                  <a:gd name="T0" fmla="*/ 1 w 216"/>
                  <a:gd name="T1" fmla="*/ 100 h 106"/>
                  <a:gd name="T2" fmla="*/ 9 w 216"/>
                  <a:gd name="T3" fmla="*/ 93 h 106"/>
                  <a:gd name="T4" fmla="*/ 16 w 216"/>
                  <a:gd name="T5" fmla="*/ 85 h 106"/>
                  <a:gd name="T6" fmla="*/ 22 w 216"/>
                  <a:gd name="T7" fmla="*/ 77 h 106"/>
                  <a:gd name="T8" fmla="*/ 30 w 216"/>
                  <a:gd name="T9" fmla="*/ 73 h 106"/>
                  <a:gd name="T10" fmla="*/ 38 w 216"/>
                  <a:gd name="T11" fmla="*/ 67 h 106"/>
                  <a:gd name="T12" fmla="*/ 47 w 216"/>
                  <a:gd name="T13" fmla="*/ 62 h 106"/>
                  <a:gd name="T14" fmla="*/ 61 w 216"/>
                  <a:gd name="T15" fmla="*/ 59 h 106"/>
                  <a:gd name="T16" fmla="*/ 69 w 216"/>
                  <a:gd name="T17" fmla="*/ 55 h 106"/>
                  <a:gd name="T18" fmla="*/ 82 w 216"/>
                  <a:gd name="T19" fmla="*/ 51 h 106"/>
                  <a:gd name="T20" fmla="*/ 90 w 216"/>
                  <a:gd name="T21" fmla="*/ 48 h 106"/>
                  <a:gd name="T22" fmla="*/ 99 w 216"/>
                  <a:gd name="T23" fmla="*/ 46 h 106"/>
                  <a:gd name="T24" fmla="*/ 107 w 216"/>
                  <a:gd name="T25" fmla="*/ 43 h 106"/>
                  <a:gd name="T26" fmla="*/ 116 w 216"/>
                  <a:gd name="T27" fmla="*/ 41 h 106"/>
                  <a:gd name="T28" fmla="*/ 129 w 216"/>
                  <a:gd name="T29" fmla="*/ 39 h 106"/>
                  <a:gd name="T30" fmla="*/ 139 w 216"/>
                  <a:gd name="T31" fmla="*/ 36 h 106"/>
                  <a:gd name="T32" fmla="*/ 152 w 216"/>
                  <a:gd name="T33" fmla="*/ 31 h 106"/>
                  <a:gd name="T34" fmla="*/ 167 w 216"/>
                  <a:gd name="T35" fmla="*/ 27 h 106"/>
                  <a:gd name="T36" fmla="*/ 189 w 216"/>
                  <a:gd name="T37" fmla="*/ 23 h 106"/>
                  <a:gd name="T38" fmla="*/ 201 w 216"/>
                  <a:gd name="T39" fmla="*/ 12 h 106"/>
                  <a:gd name="T40" fmla="*/ 208 w 216"/>
                  <a:gd name="T41" fmla="*/ 4 h 106"/>
                  <a:gd name="T42" fmla="*/ 215 w 216"/>
                  <a:gd name="T43" fmla="*/ 3 h 106"/>
                  <a:gd name="T44" fmla="*/ 211 w 216"/>
                  <a:gd name="T45" fmla="*/ 10 h 106"/>
                  <a:gd name="T46" fmla="*/ 202 w 216"/>
                  <a:gd name="T47" fmla="*/ 14 h 106"/>
                  <a:gd name="T48" fmla="*/ 194 w 216"/>
                  <a:gd name="T49" fmla="*/ 18 h 106"/>
                  <a:gd name="T50" fmla="*/ 185 w 216"/>
                  <a:gd name="T51" fmla="*/ 22 h 106"/>
                  <a:gd name="T52" fmla="*/ 177 w 216"/>
                  <a:gd name="T53" fmla="*/ 23 h 106"/>
                  <a:gd name="T54" fmla="*/ 167 w 216"/>
                  <a:gd name="T55" fmla="*/ 28 h 106"/>
                  <a:gd name="T56" fmla="*/ 159 w 216"/>
                  <a:gd name="T57" fmla="*/ 31 h 106"/>
                  <a:gd name="T58" fmla="*/ 151 w 216"/>
                  <a:gd name="T59" fmla="*/ 33 h 106"/>
                  <a:gd name="T60" fmla="*/ 141 w 216"/>
                  <a:gd name="T61" fmla="*/ 36 h 106"/>
                  <a:gd name="T62" fmla="*/ 128 w 216"/>
                  <a:gd name="T63" fmla="*/ 40 h 106"/>
                  <a:gd name="T64" fmla="*/ 116 w 216"/>
                  <a:gd name="T65" fmla="*/ 44 h 106"/>
                  <a:gd name="T66" fmla="*/ 102 w 216"/>
                  <a:gd name="T67" fmla="*/ 48 h 106"/>
                  <a:gd name="T68" fmla="*/ 91 w 216"/>
                  <a:gd name="T69" fmla="*/ 51 h 106"/>
                  <a:gd name="T70" fmla="*/ 79 w 216"/>
                  <a:gd name="T71" fmla="*/ 58 h 106"/>
                  <a:gd name="T72" fmla="*/ 71 w 216"/>
                  <a:gd name="T73" fmla="*/ 66 h 106"/>
                  <a:gd name="T74" fmla="*/ 63 w 216"/>
                  <a:gd name="T75" fmla="*/ 70 h 106"/>
                  <a:gd name="T76" fmla="*/ 52 w 216"/>
                  <a:gd name="T77" fmla="*/ 74 h 106"/>
                  <a:gd name="T78" fmla="*/ 41 w 216"/>
                  <a:gd name="T79" fmla="*/ 82 h 106"/>
                  <a:gd name="T80" fmla="*/ 34 w 216"/>
                  <a:gd name="T81" fmla="*/ 89 h 106"/>
                  <a:gd name="T82" fmla="*/ 25 w 216"/>
                  <a:gd name="T83" fmla="*/ 93 h 106"/>
                  <a:gd name="T84" fmla="*/ 17 w 216"/>
                  <a:gd name="T85" fmla="*/ 97 h 106"/>
                  <a:gd name="T86" fmla="*/ 9 w 216"/>
                  <a:gd name="T87" fmla="*/ 102 h 106"/>
                  <a:gd name="T88" fmla="*/ 6 w 216"/>
                  <a:gd name="T89" fmla="*/ 103 h 10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16"/>
                  <a:gd name="T136" fmla="*/ 0 h 106"/>
                  <a:gd name="T137" fmla="*/ 216 w 216"/>
                  <a:gd name="T138" fmla="*/ 106 h 10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16" h="106">
                    <a:moveTo>
                      <a:pt x="6" y="103"/>
                    </a:moveTo>
                    <a:lnTo>
                      <a:pt x="0" y="103"/>
                    </a:lnTo>
                    <a:lnTo>
                      <a:pt x="1" y="100"/>
                    </a:lnTo>
                    <a:lnTo>
                      <a:pt x="4" y="98"/>
                    </a:lnTo>
                    <a:lnTo>
                      <a:pt x="6" y="95"/>
                    </a:lnTo>
                    <a:lnTo>
                      <a:pt x="9" y="93"/>
                    </a:lnTo>
                    <a:lnTo>
                      <a:pt x="12" y="91"/>
                    </a:lnTo>
                    <a:lnTo>
                      <a:pt x="14" y="88"/>
                    </a:lnTo>
                    <a:lnTo>
                      <a:pt x="16" y="85"/>
                    </a:lnTo>
                    <a:lnTo>
                      <a:pt x="18" y="82"/>
                    </a:lnTo>
                    <a:lnTo>
                      <a:pt x="21" y="81"/>
                    </a:lnTo>
                    <a:lnTo>
                      <a:pt x="22" y="77"/>
                    </a:lnTo>
                    <a:lnTo>
                      <a:pt x="25" y="76"/>
                    </a:lnTo>
                    <a:lnTo>
                      <a:pt x="27" y="75"/>
                    </a:lnTo>
                    <a:lnTo>
                      <a:pt x="30" y="73"/>
                    </a:lnTo>
                    <a:lnTo>
                      <a:pt x="33" y="71"/>
                    </a:lnTo>
                    <a:lnTo>
                      <a:pt x="36" y="69"/>
                    </a:lnTo>
                    <a:lnTo>
                      <a:pt x="38" y="67"/>
                    </a:lnTo>
                    <a:lnTo>
                      <a:pt x="41" y="66"/>
                    </a:lnTo>
                    <a:lnTo>
                      <a:pt x="44" y="64"/>
                    </a:lnTo>
                    <a:lnTo>
                      <a:pt x="47" y="62"/>
                    </a:lnTo>
                    <a:lnTo>
                      <a:pt x="50" y="61"/>
                    </a:lnTo>
                    <a:lnTo>
                      <a:pt x="52" y="60"/>
                    </a:lnTo>
                    <a:lnTo>
                      <a:pt x="61" y="59"/>
                    </a:lnTo>
                    <a:lnTo>
                      <a:pt x="63" y="58"/>
                    </a:lnTo>
                    <a:lnTo>
                      <a:pt x="66" y="57"/>
                    </a:lnTo>
                    <a:lnTo>
                      <a:pt x="69" y="55"/>
                    </a:lnTo>
                    <a:lnTo>
                      <a:pt x="72" y="54"/>
                    </a:lnTo>
                    <a:lnTo>
                      <a:pt x="75" y="53"/>
                    </a:lnTo>
                    <a:lnTo>
                      <a:pt x="82" y="51"/>
                    </a:lnTo>
                    <a:lnTo>
                      <a:pt x="85" y="51"/>
                    </a:lnTo>
                    <a:lnTo>
                      <a:pt x="88" y="49"/>
                    </a:lnTo>
                    <a:lnTo>
                      <a:pt x="90" y="48"/>
                    </a:lnTo>
                    <a:lnTo>
                      <a:pt x="93" y="48"/>
                    </a:lnTo>
                    <a:lnTo>
                      <a:pt x="96" y="47"/>
                    </a:lnTo>
                    <a:lnTo>
                      <a:pt x="99" y="46"/>
                    </a:lnTo>
                    <a:lnTo>
                      <a:pt x="101" y="45"/>
                    </a:lnTo>
                    <a:lnTo>
                      <a:pt x="104" y="44"/>
                    </a:lnTo>
                    <a:lnTo>
                      <a:pt x="107" y="43"/>
                    </a:lnTo>
                    <a:lnTo>
                      <a:pt x="110" y="43"/>
                    </a:lnTo>
                    <a:lnTo>
                      <a:pt x="113" y="42"/>
                    </a:lnTo>
                    <a:lnTo>
                      <a:pt x="116" y="41"/>
                    </a:lnTo>
                    <a:lnTo>
                      <a:pt x="124" y="40"/>
                    </a:lnTo>
                    <a:lnTo>
                      <a:pt x="126" y="40"/>
                    </a:lnTo>
                    <a:lnTo>
                      <a:pt x="129" y="39"/>
                    </a:lnTo>
                    <a:lnTo>
                      <a:pt x="133" y="38"/>
                    </a:lnTo>
                    <a:lnTo>
                      <a:pt x="136" y="37"/>
                    </a:lnTo>
                    <a:lnTo>
                      <a:pt x="139" y="36"/>
                    </a:lnTo>
                    <a:lnTo>
                      <a:pt x="142" y="35"/>
                    </a:lnTo>
                    <a:lnTo>
                      <a:pt x="145" y="34"/>
                    </a:lnTo>
                    <a:lnTo>
                      <a:pt x="152" y="31"/>
                    </a:lnTo>
                    <a:lnTo>
                      <a:pt x="158" y="31"/>
                    </a:lnTo>
                    <a:lnTo>
                      <a:pt x="161" y="29"/>
                    </a:lnTo>
                    <a:lnTo>
                      <a:pt x="167" y="27"/>
                    </a:lnTo>
                    <a:lnTo>
                      <a:pt x="175" y="25"/>
                    </a:lnTo>
                    <a:lnTo>
                      <a:pt x="184" y="24"/>
                    </a:lnTo>
                    <a:lnTo>
                      <a:pt x="189" y="23"/>
                    </a:lnTo>
                    <a:lnTo>
                      <a:pt x="193" y="21"/>
                    </a:lnTo>
                    <a:lnTo>
                      <a:pt x="197" y="19"/>
                    </a:lnTo>
                    <a:lnTo>
                      <a:pt x="201" y="12"/>
                    </a:lnTo>
                    <a:lnTo>
                      <a:pt x="203" y="9"/>
                    </a:lnTo>
                    <a:lnTo>
                      <a:pt x="205" y="6"/>
                    </a:lnTo>
                    <a:lnTo>
                      <a:pt x="208" y="4"/>
                    </a:lnTo>
                    <a:lnTo>
                      <a:pt x="211" y="1"/>
                    </a:lnTo>
                    <a:lnTo>
                      <a:pt x="214" y="0"/>
                    </a:lnTo>
                    <a:lnTo>
                      <a:pt x="215" y="3"/>
                    </a:lnTo>
                    <a:lnTo>
                      <a:pt x="215" y="6"/>
                    </a:lnTo>
                    <a:lnTo>
                      <a:pt x="214" y="9"/>
                    </a:lnTo>
                    <a:lnTo>
                      <a:pt x="211" y="10"/>
                    </a:lnTo>
                    <a:lnTo>
                      <a:pt x="208" y="11"/>
                    </a:lnTo>
                    <a:lnTo>
                      <a:pt x="205" y="12"/>
                    </a:lnTo>
                    <a:lnTo>
                      <a:pt x="202" y="14"/>
                    </a:lnTo>
                    <a:lnTo>
                      <a:pt x="200" y="15"/>
                    </a:lnTo>
                    <a:lnTo>
                      <a:pt x="197" y="17"/>
                    </a:lnTo>
                    <a:lnTo>
                      <a:pt x="194" y="18"/>
                    </a:lnTo>
                    <a:lnTo>
                      <a:pt x="190" y="20"/>
                    </a:lnTo>
                    <a:lnTo>
                      <a:pt x="188" y="21"/>
                    </a:lnTo>
                    <a:lnTo>
                      <a:pt x="185" y="22"/>
                    </a:lnTo>
                    <a:lnTo>
                      <a:pt x="182" y="22"/>
                    </a:lnTo>
                    <a:lnTo>
                      <a:pt x="179" y="23"/>
                    </a:lnTo>
                    <a:lnTo>
                      <a:pt x="177" y="23"/>
                    </a:lnTo>
                    <a:lnTo>
                      <a:pt x="174" y="25"/>
                    </a:lnTo>
                    <a:lnTo>
                      <a:pt x="171" y="27"/>
                    </a:lnTo>
                    <a:lnTo>
                      <a:pt x="167" y="28"/>
                    </a:lnTo>
                    <a:lnTo>
                      <a:pt x="164" y="29"/>
                    </a:lnTo>
                    <a:lnTo>
                      <a:pt x="162" y="30"/>
                    </a:lnTo>
                    <a:lnTo>
                      <a:pt x="159" y="31"/>
                    </a:lnTo>
                    <a:lnTo>
                      <a:pt x="156" y="32"/>
                    </a:lnTo>
                    <a:lnTo>
                      <a:pt x="153" y="32"/>
                    </a:lnTo>
                    <a:lnTo>
                      <a:pt x="151" y="33"/>
                    </a:lnTo>
                    <a:lnTo>
                      <a:pt x="148" y="34"/>
                    </a:lnTo>
                    <a:lnTo>
                      <a:pt x="144" y="35"/>
                    </a:lnTo>
                    <a:lnTo>
                      <a:pt x="141" y="36"/>
                    </a:lnTo>
                    <a:lnTo>
                      <a:pt x="138" y="38"/>
                    </a:lnTo>
                    <a:lnTo>
                      <a:pt x="135" y="39"/>
                    </a:lnTo>
                    <a:lnTo>
                      <a:pt x="128" y="40"/>
                    </a:lnTo>
                    <a:lnTo>
                      <a:pt x="126" y="41"/>
                    </a:lnTo>
                    <a:lnTo>
                      <a:pt x="120" y="42"/>
                    </a:lnTo>
                    <a:lnTo>
                      <a:pt x="116" y="44"/>
                    </a:lnTo>
                    <a:lnTo>
                      <a:pt x="113" y="45"/>
                    </a:lnTo>
                    <a:lnTo>
                      <a:pt x="110" y="47"/>
                    </a:lnTo>
                    <a:lnTo>
                      <a:pt x="102" y="48"/>
                    </a:lnTo>
                    <a:lnTo>
                      <a:pt x="97" y="49"/>
                    </a:lnTo>
                    <a:lnTo>
                      <a:pt x="94" y="50"/>
                    </a:lnTo>
                    <a:lnTo>
                      <a:pt x="91" y="51"/>
                    </a:lnTo>
                    <a:lnTo>
                      <a:pt x="86" y="54"/>
                    </a:lnTo>
                    <a:lnTo>
                      <a:pt x="82" y="56"/>
                    </a:lnTo>
                    <a:lnTo>
                      <a:pt x="79" y="58"/>
                    </a:lnTo>
                    <a:lnTo>
                      <a:pt x="76" y="61"/>
                    </a:lnTo>
                    <a:lnTo>
                      <a:pt x="74" y="64"/>
                    </a:lnTo>
                    <a:lnTo>
                      <a:pt x="71" y="66"/>
                    </a:lnTo>
                    <a:lnTo>
                      <a:pt x="68" y="68"/>
                    </a:lnTo>
                    <a:lnTo>
                      <a:pt x="65" y="69"/>
                    </a:lnTo>
                    <a:lnTo>
                      <a:pt x="63" y="70"/>
                    </a:lnTo>
                    <a:lnTo>
                      <a:pt x="59" y="71"/>
                    </a:lnTo>
                    <a:lnTo>
                      <a:pt x="55" y="73"/>
                    </a:lnTo>
                    <a:lnTo>
                      <a:pt x="52" y="74"/>
                    </a:lnTo>
                    <a:lnTo>
                      <a:pt x="47" y="75"/>
                    </a:lnTo>
                    <a:lnTo>
                      <a:pt x="44" y="77"/>
                    </a:lnTo>
                    <a:lnTo>
                      <a:pt x="41" y="82"/>
                    </a:lnTo>
                    <a:lnTo>
                      <a:pt x="39" y="85"/>
                    </a:lnTo>
                    <a:lnTo>
                      <a:pt x="37" y="86"/>
                    </a:lnTo>
                    <a:lnTo>
                      <a:pt x="34" y="89"/>
                    </a:lnTo>
                    <a:lnTo>
                      <a:pt x="31" y="90"/>
                    </a:lnTo>
                    <a:lnTo>
                      <a:pt x="28" y="92"/>
                    </a:lnTo>
                    <a:lnTo>
                      <a:pt x="25" y="93"/>
                    </a:lnTo>
                    <a:lnTo>
                      <a:pt x="23" y="94"/>
                    </a:lnTo>
                    <a:lnTo>
                      <a:pt x="20" y="96"/>
                    </a:lnTo>
                    <a:lnTo>
                      <a:pt x="17" y="97"/>
                    </a:lnTo>
                    <a:lnTo>
                      <a:pt x="14" y="99"/>
                    </a:lnTo>
                    <a:lnTo>
                      <a:pt x="12" y="101"/>
                    </a:lnTo>
                    <a:lnTo>
                      <a:pt x="9" y="102"/>
                    </a:lnTo>
                    <a:lnTo>
                      <a:pt x="6" y="105"/>
                    </a:lnTo>
                    <a:lnTo>
                      <a:pt x="3" y="105"/>
                    </a:lnTo>
                    <a:lnTo>
                      <a:pt x="6" y="103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 w="12700" cap="rnd" cmpd="sng">
                <a:solidFill>
                  <a:srgbClr val="33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0" name="Freeform 855" descr="Large confetti"/>
              <p:cNvSpPr>
                <a:spLocks/>
              </p:cNvSpPr>
              <p:nvPr/>
            </p:nvSpPr>
            <p:spPr bwMode="auto">
              <a:xfrm>
                <a:off x="2737" y="1650"/>
                <a:ext cx="134" cy="94"/>
              </a:xfrm>
              <a:custGeom>
                <a:avLst/>
                <a:gdLst>
                  <a:gd name="T0" fmla="*/ 0 w 134"/>
                  <a:gd name="T1" fmla="*/ 0 h 94"/>
                  <a:gd name="T2" fmla="*/ 5 w 134"/>
                  <a:gd name="T3" fmla="*/ 2 h 94"/>
                  <a:gd name="T4" fmla="*/ 11 w 134"/>
                  <a:gd name="T5" fmla="*/ 2 h 94"/>
                  <a:gd name="T6" fmla="*/ 16 w 134"/>
                  <a:gd name="T7" fmla="*/ 4 h 94"/>
                  <a:gd name="T8" fmla="*/ 22 w 134"/>
                  <a:gd name="T9" fmla="*/ 5 h 94"/>
                  <a:gd name="T10" fmla="*/ 27 w 134"/>
                  <a:gd name="T11" fmla="*/ 9 h 94"/>
                  <a:gd name="T12" fmla="*/ 34 w 134"/>
                  <a:gd name="T13" fmla="*/ 14 h 94"/>
                  <a:gd name="T14" fmla="*/ 40 w 134"/>
                  <a:gd name="T15" fmla="*/ 18 h 94"/>
                  <a:gd name="T16" fmla="*/ 47 w 134"/>
                  <a:gd name="T17" fmla="*/ 22 h 94"/>
                  <a:gd name="T18" fmla="*/ 53 w 134"/>
                  <a:gd name="T19" fmla="*/ 25 h 94"/>
                  <a:gd name="T20" fmla="*/ 58 w 134"/>
                  <a:gd name="T21" fmla="*/ 29 h 94"/>
                  <a:gd name="T22" fmla="*/ 64 w 134"/>
                  <a:gd name="T23" fmla="*/ 30 h 94"/>
                  <a:gd name="T24" fmla="*/ 70 w 134"/>
                  <a:gd name="T25" fmla="*/ 32 h 94"/>
                  <a:gd name="T26" fmla="*/ 77 w 134"/>
                  <a:gd name="T27" fmla="*/ 34 h 94"/>
                  <a:gd name="T28" fmla="*/ 84 w 134"/>
                  <a:gd name="T29" fmla="*/ 37 h 94"/>
                  <a:gd name="T30" fmla="*/ 90 w 134"/>
                  <a:gd name="T31" fmla="*/ 38 h 94"/>
                  <a:gd name="T32" fmla="*/ 95 w 134"/>
                  <a:gd name="T33" fmla="*/ 42 h 94"/>
                  <a:gd name="T34" fmla="*/ 99 w 134"/>
                  <a:gd name="T35" fmla="*/ 49 h 94"/>
                  <a:gd name="T36" fmla="*/ 106 w 134"/>
                  <a:gd name="T37" fmla="*/ 56 h 94"/>
                  <a:gd name="T38" fmla="*/ 111 w 134"/>
                  <a:gd name="T39" fmla="*/ 60 h 94"/>
                  <a:gd name="T40" fmla="*/ 118 w 134"/>
                  <a:gd name="T41" fmla="*/ 65 h 94"/>
                  <a:gd name="T42" fmla="*/ 121 w 134"/>
                  <a:gd name="T43" fmla="*/ 72 h 94"/>
                  <a:gd name="T44" fmla="*/ 127 w 134"/>
                  <a:gd name="T45" fmla="*/ 79 h 94"/>
                  <a:gd name="T46" fmla="*/ 133 w 134"/>
                  <a:gd name="T47" fmla="*/ 83 h 94"/>
                  <a:gd name="T48" fmla="*/ 133 w 134"/>
                  <a:gd name="T49" fmla="*/ 89 h 94"/>
                  <a:gd name="T50" fmla="*/ 128 w 134"/>
                  <a:gd name="T51" fmla="*/ 93 h 94"/>
                  <a:gd name="T52" fmla="*/ 122 w 134"/>
                  <a:gd name="T53" fmla="*/ 93 h 94"/>
                  <a:gd name="T54" fmla="*/ 116 w 134"/>
                  <a:gd name="T55" fmla="*/ 93 h 94"/>
                  <a:gd name="T56" fmla="*/ 110 w 134"/>
                  <a:gd name="T57" fmla="*/ 93 h 94"/>
                  <a:gd name="T58" fmla="*/ 101 w 134"/>
                  <a:gd name="T59" fmla="*/ 90 h 94"/>
                  <a:gd name="T60" fmla="*/ 94 w 134"/>
                  <a:gd name="T61" fmla="*/ 88 h 94"/>
                  <a:gd name="T62" fmla="*/ 88 w 134"/>
                  <a:gd name="T63" fmla="*/ 86 h 94"/>
                  <a:gd name="T64" fmla="*/ 82 w 134"/>
                  <a:gd name="T65" fmla="*/ 83 h 94"/>
                  <a:gd name="T66" fmla="*/ 74 w 134"/>
                  <a:gd name="T67" fmla="*/ 81 h 94"/>
                  <a:gd name="T68" fmla="*/ 68 w 134"/>
                  <a:gd name="T69" fmla="*/ 78 h 94"/>
                  <a:gd name="T70" fmla="*/ 63 w 134"/>
                  <a:gd name="T71" fmla="*/ 75 h 94"/>
                  <a:gd name="T72" fmla="*/ 58 w 134"/>
                  <a:gd name="T73" fmla="*/ 71 h 94"/>
                  <a:gd name="T74" fmla="*/ 53 w 134"/>
                  <a:gd name="T75" fmla="*/ 68 h 94"/>
                  <a:gd name="T76" fmla="*/ 48 w 134"/>
                  <a:gd name="T77" fmla="*/ 64 h 94"/>
                  <a:gd name="T78" fmla="*/ 41 w 134"/>
                  <a:gd name="T79" fmla="*/ 61 h 94"/>
                  <a:gd name="T80" fmla="*/ 34 w 134"/>
                  <a:gd name="T81" fmla="*/ 57 h 94"/>
                  <a:gd name="T82" fmla="*/ 22 w 134"/>
                  <a:gd name="T83" fmla="*/ 52 h 94"/>
                  <a:gd name="T84" fmla="*/ 16 w 134"/>
                  <a:gd name="T85" fmla="*/ 45 h 94"/>
                  <a:gd name="T86" fmla="*/ 11 w 134"/>
                  <a:gd name="T87" fmla="*/ 38 h 94"/>
                  <a:gd name="T88" fmla="*/ 6 w 134"/>
                  <a:gd name="T89" fmla="*/ 32 h 94"/>
                  <a:gd name="T90" fmla="*/ 3 w 134"/>
                  <a:gd name="T91" fmla="*/ 25 h 94"/>
                  <a:gd name="T92" fmla="*/ 2 w 134"/>
                  <a:gd name="T93" fmla="*/ 17 h 94"/>
                  <a:gd name="T94" fmla="*/ 1 w 134"/>
                  <a:gd name="T95" fmla="*/ 10 h 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34"/>
                  <a:gd name="T145" fmla="*/ 0 h 94"/>
                  <a:gd name="T146" fmla="*/ 134 w 134"/>
                  <a:gd name="T147" fmla="*/ 94 h 9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34" h="94">
                    <a:moveTo>
                      <a:pt x="2" y="8"/>
                    </a:moveTo>
                    <a:lnTo>
                      <a:pt x="0" y="0"/>
                    </a:lnTo>
                    <a:lnTo>
                      <a:pt x="2" y="1"/>
                    </a:lnTo>
                    <a:lnTo>
                      <a:pt x="5" y="2"/>
                    </a:lnTo>
                    <a:lnTo>
                      <a:pt x="8" y="2"/>
                    </a:lnTo>
                    <a:lnTo>
                      <a:pt x="11" y="2"/>
                    </a:lnTo>
                    <a:lnTo>
                      <a:pt x="13" y="4"/>
                    </a:lnTo>
                    <a:lnTo>
                      <a:pt x="16" y="4"/>
                    </a:lnTo>
                    <a:lnTo>
                      <a:pt x="19" y="5"/>
                    </a:lnTo>
                    <a:lnTo>
                      <a:pt x="22" y="5"/>
                    </a:lnTo>
                    <a:lnTo>
                      <a:pt x="25" y="7"/>
                    </a:lnTo>
                    <a:lnTo>
                      <a:pt x="27" y="9"/>
                    </a:lnTo>
                    <a:lnTo>
                      <a:pt x="30" y="12"/>
                    </a:lnTo>
                    <a:lnTo>
                      <a:pt x="34" y="14"/>
                    </a:lnTo>
                    <a:lnTo>
                      <a:pt x="38" y="17"/>
                    </a:lnTo>
                    <a:lnTo>
                      <a:pt x="40" y="18"/>
                    </a:lnTo>
                    <a:lnTo>
                      <a:pt x="43" y="20"/>
                    </a:lnTo>
                    <a:lnTo>
                      <a:pt x="47" y="22"/>
                    </a:lnTo>
                    <a:lnTo>
                      <a:pt x="50" y="24"/>
                    </a:lnTo>
                    <a:lnTo>
                      <a:pt x="53" y="25"/>
                    </a:lnTo>
                    <a:lnTo>
                      <a:pt x="55" y="27"/>
                    </a:lnTo>
                    <a:lnTo>
                      <a:pt x="58" y="29"/>
                    </a:lnTo>
                    <a:lnTo>
                      <a:pt x="61" y="30"/>
                    </a:lnTo>
                    <a:lnTo>
                      <a:pt x="64" y="30"/>
                    </a:lnTo>
                    <a:lnTo>
                      <a:pt x="66" y="31"/>
                    </a:lnTo>
                    <a:lnTo>
                      <a:pt x="70" y="32"/>
                    </a:lnTo>
                    <a:lnTo>
                      <a:pt x="74" y="33"/>
                    </a:lnTo>
                    <a:lnTo>
                      <a:pt x="77" y="34"/>
                    </a:lnTo>
                    <a:lnTo>
                      <a:pt x="80" y="36"/>
                    </a:lnTo>
                    <a:lnTo>
                      <a:pt x="84" y="37"/>
                    </a:lnTo>
                    <a:lnTo>
                      <a:pt x="87" y="38"/>
                    </a:lnTo>
                    <a:lnTo>
                      <a:pt x="90" y="38"/>
                    </a:lnTo>
                    <a:lnTo>
                      <a:pt x="93" y="40"/>
                    </a:lnTo>
                    <a:lnTo>
                      <a:pt x="95" y="42"/>
                    </a:lnTo>
                    <a:lnTo>
                      <a:pt x="97" y="45"/>
                    </a:lnTo>
                    <a:lnTo>
                      <a:pt x="99" y="49"/>
                    </a:lnTo>
                    <a:lnTo>
                      <a:pt x="103" y="52"/>
                    </a:lnTo>
                    <a:lnTo>
                      <a:pt x="106" y="56"/>
                    </a:lnTo>
                    <a:lnTo>
                      <a:pt x="108" y="58"/>
                    </a:lnTo>
                    <a:lnTo>
                      <a:pt x="111" y="60"/>
                    </a:lnTo>
                    <a:lnTo>
                      <a:pt x="115" y="63"/>
                    </a:lnTo>
                    <a:lnTo>
                      <a:pt x="118" y="65"/>
                    </a:lnTo>
                    <a:lnTo>
                      <a:pt x="119" y="68"/>
                    </a:lnTo>
                    <a:lnTo>
                      <a:pt x="121" y="72"/>
                    </a:lnTo>
                    <a:lnTo>
                      <a:pt x="123" y="75"/>
                    </a:lnTo>
                    <a:lnTo>
                      <a:pt x="127" y="79"/>
                    </a:lnTo>
                    <a:lnTo>
                      <a:pt x="130" y="81"/>
                    </a:lnTo>
                    <a:lnTo>
                      <a:pt x="133" y="83"/>
                    </a:lnTo>
                    <a:lnTo>
                      <a:pt x="133" y="86"/>
                    </a:lnTo>
                    <a:lnTo>
                      <a:pt x="133" y="89"/>
                    </a:lnTo>
                    <a:lnTo>
                      <a:pt x="131" y="93"/>
                    </a:lnTo>
                    <a:lnTo>
                      <a:pt x="128" y="93"/>
                    </a:lnTo>
                    <a:lnTo>
                      <a:pt x="125" y="93"/>
                    </a:lnTo>
                    <a:lnTo>
                      <a:pt x="122" y="93"/>
                    </a:lnTo>
                    <a:lnTo>
                      <a:pt x="119" y="93"/>
                    </a:lnTo>
                    <a:lnTo>
                      <a:pt x="116" y="93"/>
                    </a:lnTo>
                    <a:lnTo>
                      <a:pt x="113" y="93"/>
                    </a:lnTo>
                    <a:lnTo>
                      <a:pt x="110" y="93"/>
                    </a:lnTo>
                    <a:lnTo>
                      <a:pt x="104" y="91"/>
                    </a:lnTo>
                    <a:lnTo>
                      <a:pt x="101" y="90"/>
                    </a:lnTo>
                    <a:lnTo>
                      <a:pt x="97" y="89"/>
                    </a:lnTo>
                    <a:lnTo>
                      <a:pt x="94" y="88"/>
                    </a:lnTo>
                    <a:lnTo>
                      <a:pt x="92" y="88"/>
                    </a:lnTo>
                    <a:lnTo>
                      <a:pt x="88" y="86"/>
                    </a:lnTo>
                    <a:lnTo>
                      <a:pt x="85" y="85"/>
                    </a:lnTo>
                    <a:lnTo>
                      <a:pt x="82" y="83"/>
                    </a:lnTo>
                    <a:lnTo>
                      <a:pt x="77" y="82"/>
                    </a:lnTo>
                    <a:lnTo>
                      <a:pt x="74" y="81"/>
                    </a:lnTo>
                    <a:lnTo>
                      <a:pt x="71" y="80"/>
                    </a:lnTo>
                    <a:lnTo>
                      <a:pt x="68" y="78"/>
                    </a:lnTo>
                    <a:lnTo>
                      <a:pt x="66" y="77"/>
                    </a:lnTo>
                    <a:lnTo>
                      <a:pt x="63" y="75"/>
                    </a:lnTo>
                    <a:lnTo>
                      <a:pt x="60" y="74"/>
                    </a:lnTo>
                    <a:lnTo>
                      <a:pt x="58" y="71"/>
                    </a:lnTo>
                    <a:lnTo>
                      <a:pt x="55" y="70"/>
                    </a:lnTo>
                    <a:lnTo>
                      <a:pt x="53" y="68"/>
                    </a:lnTo>
                    <a:lnTo>
                      <a:pt x="51" y="65"/>
                    </a:lnTo>
                    <a:lnTo>
                      <a:pt x="48" y="64"/>
                    </a:lnTo>
                    <a:lnTo>
                      <a:pt x="45" y="63"/>
                    </a:lnTo>
                    <a:lnTo>
                      <a:pt x="41" y="61"/>
                    </a:lnTo>
                    <a:lnTo>
                      <a:pt x="39" y="58"/>
                    </a:lnTo>
                    <a:lnTo>
                      <a:pt x="34" y="57"/>
                    </a:lnTo>
                    <a:lnTo>
                      <a:pt x="27" y="53"/>
                    </a:lnTo>
                    <a:lnTo>
                      <a:pt x="22" y="52"/>
                    </a:lnTo>
                    <a:lnTo>
                      <a:pt x="19" y="49"/>
                    </a:lnTo>
                    <a:lnTo>
                      <a:pt x="16" y="45"/>
                    </a:lnTo>
                    <a:lnTo>
                      <a:pt x="13" y="42"/>
                    </a:lnTo>
                    <a:lnTo>
                      <a:pt x="11" y="38"/>
                    </a:lnTo>
                    <a:lnTo>
                      <a:pt x="8" y="35"/>
                    </a:lnTo>
                    <a:lnTo>
                      <a:pt x="6" y="32"/>
                    </a:lnTo>
                    <a:lnTo>
                      <a:pt x="4" y="28"/>
                    </a:lnTo>
                    <a:lnTo>
                      <a:pt x="3" y="25"/>
                    </a:lnTo>
                    <a:lnTo>
                      <a:pt x="3" y="21"/>
                    </a:lnTo>
                    <a:lnTo>
                      <a:pt x="2" y="17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2" y="8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1" name="Freeform 856" descr="Large confetti"/>
              <p:cNvSpPr>
                <a:spLocks/>
              </p:cNvSpPr>
              <p:nvPr/>
            </p:nvSpPr>
            <p:spPr bwMode="auto">
              <a:xfrm>
                <a:off x="2911" y="1346"/>
                <a:ext cx="333" cy="239"/>
              </a:xfrm>
              <a:custGeom>
                <a:avLst/>
                <a:gdLst>
                  <a:gd name="T0" fmla="*/ 0 w 333"/>
                  <a:gd name="T1" fmla="*/ 207 h 239"/>
                  <a:gd name="T2" fmla="*/ 8 w 333"/>
                  <a:gd name="T3" fmla="*/ 193 h 239"/>
                  <a:gd name="T4" fmla="*/ 20 w 333"/>
                  <a:gd name="T5" fmla="*/ 179 h 239"/>
                  <a:gd name="T6" fmla="*/ 33 w 333"/>
                  <a:gd name="T7" fmla="*/ 168 h 239"/>
                  <a:gd name="T8" fmla="*/ 55 w 333"/>
                  <a:gd name="T9" fmla="*/ 156 h 239"/>
                  <a:gd name="T10" fmla="*/ 83 w 333"/>
                  <a:gd name="T11" fmla="*/ 151 h 239"/>
                  <a:gd name="T12" fmla="*/ 103 w 333"/>
                  <a:gd name="T13" fmla="*/ 147 h 239"/>
                  <a:gd name="T14" fmla="*/ 123 w 333"/>
                  <a:gd name="T15" fmla="*/ 131 h 239"/>
                  <a:gd name="T16" fmla="*/ 147 w 333"/>
                  <a:gd name="T17" fmla="*/ 112 h 239"/>
                  <a:gd name="T18" fmla="*/ 158 w 333"/>
                  <a:gd name="T19" fmla="*/ 99 h 239"/>
                  <a:gd name="T20" fmla="*/ 180 w 333"/>
                  <a:gd name="T21" fmla="*/ 90 h 239"/>
                  <a:gd name="T22" fmla="*/ 194 w 333"/>
                  <a:gd name="T23" fmla="*/ 79 h 239"/>
                  <a:gd name="T24" fmla="*/ 208 w 333"/>
                  <a:gd name="T25" fmla="*/ 70 h 239"/>
                  <a:gd name="T26" fmla="*/ 220 w 333"/>
                  <a:gd name="T27" fmla="*/ 57 h 239"/>
                  <a:gd name="T28" fmla="*/ 212 w 333"/>
                  <a:gd name="T29" fmla="*/ 49 h 239"/>
                  <a:gd name="T30" fmla="*/ 193 w 333"/>
                  <a:gd name="T31" fmla="*/ 49 h 239"/>
                  <a:gd name="T32" fmla="*/ 187 w 333"/>
                  <a:gd name="T33" fmla="*/ 43 h 239"/>
                  <a:gd name="T34" fmla="*/ 202 w 333"/>
                  <a:gd name="T35" fmla="*/ 41 h 239"/>
                  <a:gd name="T36" fmla="*/ 223 w 333"/>
                  <a:gd name="T37" fmla="*/ 36 h 239"/>
                  <a:gd name="T38" fmla="*/ 243 w 333"/>
                  <a:gd name="T39" fmla="*/ 25 h 239"/>
                  <a:gd name="T40" fmla="*/ 264 w 333"/>
                  <a:gd name="T41" fmla="*/ 15 h 239"/>
                  <a:gd name="T42" fmla="*/ 285 w 333"/>
                  <a:gd name="T43" fmla="*/ 7 h 239"/>
                  <a:gd name="T44" fmla="*/ 305 w 333"/>
                  <a:gd name="T45" fmla="*/ 3 h 239"/>
                  <a:gd name="T46" fmla="*/ 320 w 333"/>
                  <a:gd name="T47" fmla="*/ 1 h 239"/>
                  <a:gd name="T48" fmla="*/ 329 w 333"/>
                  <a:gd name="T49" fmla="*/ 2 h 239"/>
                  <a:gd name="T50" fmla="*/ 314 w 333"/>
                  <a:gd name="T51" fmla="*/ 5 h 239"/>
                  <a:gd name="T52" fmla="*/ 295 w 333"/>
                  <a:gd name="T53" fmla="*/ 8 h 239"/>
                  <a:gd name="T54" fmla="*/ 281 w 333"/>
                  <a:gd name="T55" fmla="*/ 13 h 239"/>
                  <a:gd name="T56" fmla="*/ 262 w 333"/>
                  <a:gd name="T57" fmla="*/ 22 h 239"/>
                  <a:gd name="T58" fmla="*/ 247 w 333"/>
                  <a:gd name="T59" fmla="*/ 31 h 239"/>
                  <a:gd name="T60" fmla="*/ 251 w 333"/>
                  <a:gd name="T61" fmla="*/ 38 h 239"/>
                  <a:gd name="T62" fmla="*/ 269 w 333"/>
                  <a:gd name="T63" fmla="*/ 32 h 239"/>
                  <a:gd name="T64" fmla="*/ 284 w 333"/>
                  <a:gd name="T65" fmla="*/ 24 h 239"/>
                  <a:gd name="T66" fmla="*/ 279 w 333"/>
                  <a:gd name="T67" fmla="*/ 31 h 239"/>
                  <a:gd name="T68" fmla="*/ 263 w 333"/>
                  <a:gd name="T69" fmla="*/ 38 h 239"/>
                  <a:gd name="T70" fmla="*/ 249 w 333"/>
                  <a:gd name="T71" fmla="*/ 51 h 239"/>
                  <a:gd name="T72" fmla="*/ 235 w 333"/>
                  <a:gd name="T73" fmla="*/ 58 h 239"/>
                  <a:gd name="T74" fmla="*/ 221 w 333"/>
                  <a:gd name="T75" fmla="*/ 72 h 239"/>
                  <a:gd name="T76" fmla="*/ 201 w 333"/>
                  <a:gd name="T77" fmla="*/ 80 h 239"/>
                  <a:gd name="T78" fmla="*/ 187 w 333"/>
                  <a:gd name="T79" fmla="*/ 92 h 239"/>
                  <a:gd name="T80" fmla="*/ 174 w 333"/>
                  <a:gd name="T81" fmla="*/ 103 h 239"/>
                  <a:gd name="T82" fmla="*/ 160 w 333"/>
                  <a:gd name="T83" fmla="*/ 112 h 239"/>
                  <a:gd name="T84" fmla="*/ 145 w 333"/>
                  <a:gd name="T85" fmla="*/ 123 h 239"/>
                  <a:gd name="T86" fmla="*/ 131 w 333"/>
                  <a:gd name="T87" fmla="*/ 136 h 239"/>
                  <a:gd name="T88" fmla="*/ 117 w 333"/>
                  <a:gd name="T89" fmla="*/ 152 h 239"/>
                  <a:gd name="T90" fmla="*/ 105 w 333"/>
                  <a:gd name="T91" fmla="*/ 174 h 239"/>
                  <a:gd name="T92" fmla="*/ 93 w 333"/>
                  <a:gd name="T93" fmla="*/ 192 h 239"/>
                  <a:gd name="T94" fmla="*/ 79 w 333"/>
                  <a:gd name="T95" fmla="*/ 205 h 239"/>
                  <a:gd name="T96" fmla="*/ 64 w 333"/>
                  <a:gd name="T97" fmla="*/ 216 h 239"/>
                  <a:gd name="T98" fmla="*/ 45 w 333"/>
                  <a:gd name="T99" fmla="*/ 221 h 239"/>
                  <a:gd name="T100" fmla="*/ 33 w 333"/>
                  <a:gd name="T101" fmla="*/ 231 h 239"/>
                  <a:gd name="T102" fmla="*/ 18 w 333"/>
                  <a:gd name="T103" fmla="*/ 238 h 239"/>
                  <a:gd name="T104" fmla="*/ 6 w 333"/>
                  <a:gd name="T105" fmla="*/ 233 h 239"/>
                  <a:gd name="T106" fmla="*/ 8 w 333"/>
                  <a:gd name="T107" fmla="*/ 218 h 239"/>
                  <a:gd name="T108" fmla="*/ 36 w 333"/>
                  <a:gd name="T109" fmla="*/ 208 h 239"/>
                  <a:gd name="T110" fmla="*/ 53 w 333"/>
                  <a:gd name="T111" fmla="*/ 195 h 239"/>
                  <a:gd name="T112" fmla="*/ 67 w 333"/>
                  <a:gd name="T113" fmla="*/ 179 h 239"/>
                  <a:gd name="T114" fmla="*/ 81 w 333"/>
                  <a:gd name="T115" fmla="*/ 168 h 239"/>
                  <a:gd name="T116" fmla="*/ 73 w 333"/>
                  <a:gd name="T117" fmla="*/ 160 h 239"/>
                  <a:gd name="T118" fmla="*/ 59 w 333"/>
                  <a:gd name="T119" fmla="*/ 175 h 239"/>
                  <a:gd name="T120" fmla="*/ 44 w 333"/>
                  <a:gd name="T121" fmla="*/ 186 h 239"/>
                  <a:gd name="T122" fmla="*/ 27 w 333"/>
                  <a:gd name="T123" fmla="*/ 193 h 239"/>
                  <a:gd name="T124" fmla="*/ 13 w 333"/>
                  <a:gd name="T125" fmla="*/ 202 h 23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33"/>
                  <a:gd name="T190" fmla="*/ 0 h 239"/>
                  <a:gd name="T191" fmla="*/ 333 w 333"/>
                  <a:gd name="T192" fmla="*/ 239 h 23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33" h="239">
                    <a:moveTo>
                      <a:pt x="6" y="211"/>
                    </a:moveTo>
                    <a:lnTo>
                      <a:pt x="0" y="217"/>
                    </a:lnTo>
                    <a:lnTo>
                      <a:pt x="0" y="213"/>
                    </a:lnTo>
                    <a:lnTo>
                      <a:pt x="0" y="210"/>
                    </a:lnTo>
                    <a:lnTo>
                      <a:pt x="0" y="207"/>
                    </a:lnTo>
                    <a:lnTo>
                      <a:pt x="0" y="204"/>
                    </a:lnTo>
                    <a:lnTo>
                      <a:pt x="1" y="201"/>
                    </a:lnTo>
                    <a:lnTo>
                      <a:pt x="4" y="198"/>
                    </a:lnTo>
                    <a:lnTo>
                      <a:pt x="7" y="196"/>
                    </a:lnTo>
                    <a:lnTo>
                      <a:pt x="8" y="193"/>
                    </a:lnTo>
                    <a:lnTo>
                      <a:pt x="11" y="192"/>
                    </a:lnTo>
                    <a:lnTo>
                      <a:pt x="13" y="188"/>
                    </a:lnTo>
                    <a:lnTo>
                      <a:pt x="15" y="185"/>
                    </a:lnTo>
                    <a:lnTo>
                      <a:pt x="18" y="182"/>
                    </a:lnTo>
                    <a:lnTo>
                      <a:pt x="20" y="179"/>
                    </a:lnTo>
                    <a:lnTo>
                      <a:pt x="23" y="176"/>
                    </a:lnTo>
                    <a:lnTo>
                      <a:pt x="24" y="173"/>
                    </a:lnTo>
                    <a:lnTo>
                      <a:pt x="27" y="172"/>
                    </a:lnTo>
                    <a:lnTo>
                      <a:pt x="30" y="169"/>
                    </a:lnTo>
                    <a:lnTo>
                      <a:pt x="33" y="168"/>
                    </a:lnTo>
                    <a:lnTo>
                      <a:pt x="41" y="165"/>
                    </a:lnTo>
                    <a:lnTo>
                      <a:pt x="44" y="162"/>
                    </a:lnTo>
                    <a:lnTo>
                      <a:pt x="48" y="160"/>
                    </a:lnTo>
                    <a:lnTo>
                      <a:pt x="51" y="158"/>
                    </a:lnTo>
                    <a:lnTo>
                      <a:pt x="55" y="156"/>
                    </a:lnTo>
                    <a:lnTo>
                      <a:pt x="62" y="154"/>
                    </a:lnTo>
                    <a:lnTo>
                      <a:pt x="68" y="153"/>
                    </a:lnTo>
                    <a:lnTo>
                      <a:pt x="70" y="152"/>
                    </a:lnTo>
                    <a:lnTo>
                      <a:pt x="78" y="151"/>
                    </a:lnTo>
                    <a:lnTo>
                      <a:pt x="83" y="151"/>
                    </a:lnTo>
                    <a:lnTo>
                      <a:pt x="86" y="150"/>
                    </a:lnTo>
                    <a:lnTo>
                      <a:pt x="90" y="150"/>
                    </a:lnTo>
                    <a:lnTo>
                      <a:pt x="93" y="150"/>
                    </a:lnTo>
                    <a:lnTo>
                      <a:pt x="96" y="148"/>
                    </a:lnTo>
                    <a:lnTo>
                      <a:pt x="103" y="147"/>
                    </a:lnTo>
                    <a:lnTo>
                      <a:pt x="110" y="144"/>
                    </a:lnTo>
                    <a:lnTo>
                      <a:pt x="113" y="140"/>
                    </a:lnTo>
                    <a:lnTo>
                      <a:pt x="116" y="137"/>
                    </a:lnTo>
                    <a:lnTo>
                      <a:pt x="120" y="134"/>
                    </a:lnTo>
                    <a:lnTo>
                      <a:pt x="123" y="131"/>
                    </a:lnTo>
                    <a:lnTo>
                      <a:pt x="126" y="128"/>
                    </a:lnTo>
                    <a:lnTo>
                      <a:pt x="132" y="126"/>
                    </a:lnTo>
                    <a:lnTo>
                      <a:pt x="139" y="120"/>
                    </a:lnTo>
                    <a:lnTo>
                      <a:pt x="145" y="119"/>
                    </a:lnTo>
                    <a:lnTo>
                      <a:pt x="147" y="112"/>
                    </a:lnTo>
                    <a:lnTo>
                      <a:pt x="150" y="110"/>
                    </a:lnTo>
                    <a:lnTo>
                      <a:pt x="152" y="108"/>
                    </a:lnTo>
                    <a:lnTo>
                      <a:pt x="153" y="105"/>
                    </a:lnTo>
                    <a:lnTo>
                      <a:pt x="156" y="102"/>
                    </a:lnTo>
                    <a:lnTo>
                      <a:pt x="158" y="99"/>
                    </a:lnTo>
                    <a:lnTo>
                      <a:pt x="162" y="97"/>
                    </a:lnTo>
                    <a:lnTo>
                      <a:pt x="167" y="96"/>
                    </a:lnTo>
                    <a:lnTo>
                      <a:pt x="175" y="93"/>
                    </a:lnTo>
                    <a:lnTo>
                      <a:pt x="178" y="91"/>
                    </a:lnTo>
                    <a:lnTo>
                      <a:pt x="180" y="90"/>
                    </a:lnTo>
                    <a:lnTo>
                      <a:pt x="183" y="88"/>
                    </a:lnTo>
                    <a:lnTo>
                      <a:pt x="186" y="87"/>
                    </a:lnTo>
                    <a:lnTo>
                      <a:pt x="189" y="84"/>
                    </a:lnTo>
                    <a:lnTo>
                      <a:pt x="192" y="81"/>
                    </a:lnTo>
                    <a:lnTo>
                      <a:pt x="194" y="79"/>
                    </a:lnTo>
                    <a:lnTo>
                      <a:pt x="197" y="77"/>
                    </a:lnTo>
                    <a:lnTo>
                      <a:pt x="200" y="75"/>
                    </a:lnTo>
                    <a:lnTo>
                      <a:pt x="203" y="74"/>
                    </a:lnTo>
                    <a:lnTo>
                      <a:pt x="206" y="73"/>
                    </a:lnTo>
                    <a:lnTo>
                      <a:pt x="208" y="70"/>
                    </a:lnTo>
                    <a:lnTo>
                      <a:pt x="212" y="68"/>
                    </a:lnTo>
                    <a:lnTo>
                      <a:pt x="215" y="65"/>
                    </a:lnTo>
                    <a:lnTo>
                      <a:pt x="217" y="62"/>
                    </a:lnTo>
                    <a:lnTo>
                      <a:pt x="220" y="60"/>
                    </a:lnTo>
                    <a:lnTo>
                      <a:pt x="220" y="57"/>
                    </a:lnTo>
                    <a:lnTo>
                      <a:pt x="221" y="54"/>
                    </a:lnTo>
                    <a:lnTo>
                      <a:pt x="221" y="51"/>
                    </a:lnTo>
                    <a:lnTo>
                      <a:pt x="218" y="51"/>
                    </a:lnTo>
                    <a:lnTo>
                      <a:pt x="215" y="50"/>
                    </a:lnTo>
                    <a:lnTo>
                      <a:pt x="212" y="49"/>
                    </a:lnTo>
                    <a:lnTo>
                      <a:pt x="209" y="49"/>
                    </a:lnTo>
                    <a:lnTo>
                      <a:pt x="207" y="49"/>
                    </a:lnTo>
                    <a:lnTo>
                      <a:pt x="199" y="49"/>
                    </a:lnTo>
                    <a:lnTo>
                      <a:pt x="196" y="49"/>
                    </a:lnTo>
                    <a:lnTo>
                      <a:pt x="193" y="49"/>
                    </a:lnTo>
                    <a:lnTo>
                      <a:pt x="189" y="50"/>
                    </a:lnTo>
                    <a:lnTo>
                      <a:pt x="186" y="52"/>
                    </a:lnTo>
                    <a:lnTo>
                      <a:pt x="184" y="49"/>
                    </a:lnTo>
                    <a:lnTo>
                      <a:pt x="184" y="45"/>
                    </a:lnTo>
                    <a:lnTo>
                      <a:pt x="187" y="43"/>
                    </a:lnTo>
                    <a:lnTo>
                      <a:pt x="191" y="41"/>
                    </a:lnTo>
                    <a:lnTo>
                      <a:pt x="193" y="41"/>
                    </a:lnTo>
                    <a:lnTo>
                      <a:pt x="196" y="41"/>
                    </a:lnTo>
                    <a:lnTo>
                      <a:pt x="199" y="41"/>
                    </a:lnTo>
                    <a:lnTo>
                      <a:pt x="202" y="41"/>
                    </a:lnTo>
                    <a:lnTo>
                      <a:pt x="209" y="41"/>
                    </a:lnTo>
                    <a:lnTo>
                      <a:pt x="213" y="40"/>
                    </a:lnTo>
                    <a:lnTo>
                      <a:pt x="216" y="39"/>
                    </a:lnTo>
                    <a:lnTo>
                      <a:pt x="220" y="38"/>
                    </a:lnTo>
                    <a:lnTo>
                      <a:pt x="223" y="36"/>
                    </a:lnTo>
                    <a:lnTo>
                      <a:pt x="230" y="34"/>
                    </a:lnTo>
                    <a:lnTo>
                      <a:pt x="234" y="32"/>
                    </a:lnTo>
                    <a:lnTo>
                      <a:pt x="236" y="30"/>
                    </a:lnTo>
                    <a:lnTo>
                      <a:pt x="240" y="27"/>
                    </a:lnTo>
                    <a:lnTo>
                      <a:pt x="243" y="25"/>
                    </a:lnTo>
                    <a:lnTo>
                      <a:pt x="247" y="22"/>
                    </a:lnTo>
                    <a:lnTo>
                      <a:pt x="254" y="20"/>
                    </a:lnTo>
                    <a:lnTo>
                      <a:pt x="257" y="19"/>
                    </a:lnTo>
                    <a:lnTo>
                      <a:pt x="261" y="17"/>
                    </a:lnTo>
                    <a:lnTo>
                      <a:pt x="264" y="15"/>
                    </a:lnTo>
                    <a:lnTo>
                      <a:pt x="268" y="12"/>
                    </a:lnTo>
                    <a:lnTo>
                      <a:pt x="271" y="11"/>
                    </a:lnTo>
                    <a:lnTo>
                      <a:pt x="278" y="9"/>
                    </a:lnTo>
                    <a:lnTo>
                      <a:pt x="281" y="8"/>
                    </a:lnTo>
                    <a:lnTo>
                      <a:pt x="285" y="7"/>
                    </a:lnTo>
                    <a:lnTo>
                      <a:pt x="288" y="6"/>
                    </a:lnTo>
                    <a:lnTo>
                      <a:pt x="293" y="5"/>
                    </a:lnTo>
                    <a:lnTo>
                      <a:pt x="296" y="4"/>
                    </a:lnTo>
                    <a:lnTo>
                      <a:pt x="302" y="4"/>
                    </a:lnTo>
                    <a:lnTo>
                      <a:pt x="305" y="3"/>
                    </a:lnTo>
                    <a:lnTo>
                      <a:pt x="308" y="3"/>
                    </a:lnTo>
                    <a:lnTo>
                      <a:pt x="311" y="2"/>
                    </a:lnTo>
                    <a:lnTo>
                      <a:pt x="315" y="2"/>
                    </a:lnTo>
                    <a:lnTo>
                      <a:pt x="318" y="1"/>
                    </a:lnTo>
                    <a:lnTo>
                      <a:pt x="320" y="1"/>
                    </a:lnTo>
                    <a:lnTo>
                      <a:pt x="323" y="0"/>
                    </a:lnTo>
                    <a:lnTo>
                      <a:pt x="326" y="0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29" y="2"/>
                    </a:lnTo>
                    <a:lnTo>
                      <a:pt x="326" y="2"/>
                    </a:lnTo>
                    <a:lnTo>
                      <a:pt x="322" y="3"/>
                    </a:lnTo>
                    <a:lnTo>
                      <a:pt x="319" y="4"/>
                    </a:lnTo>
                    <a:lnTo>
                      <a:pt x="317" y="4"/>
                    </a:lnTo>
                    <a:lnTo>
                      <a:pt x="314" y="5"/>
                    </a:lnTo>
                    <a:lnTo>
                      <a:pt x="311" y="5"/>
                    </a:lnTo>
                    <a:lnTo>
                      <a:pt x="308" y="5"/>
                    </a:lnTo>
                    <a:lnTo>
                      <a:pt x="305" y="6"/>
                    </a:lnTo>
                    <a:lnTo>
                      <a:pt x="298" y="7"/>
                    </a:lnTo>
                    <a:lnTo>
                      <a:pt x="295" y="8"/>
                    </a:lnTo>
                    <a:lnTo>
                      <a:pt x="292" y="8"/>
                    </a:lnTo>
                    <a:lnTo>
                      <a:pt x="290" y="9"/>
                    </a:lnTo>
                    <a:lnTo>
                      <a:pt x="287" y="10"/>
                    </a:lnTo>
                    <a:lnTo>
                      <a:pt x="284" y="12"/>
                    </a:lnTo>
                    <a:lnTo>
                      <a:pt x="281" y="13"/>
                    </a:lnTo>
                    <a:lnTo>
                      <a:pt x="274" y="17"/>
                    </a:lnTo>
                    <a:lnTo>
                      <a:pt x="271" y="18"/>
                    </a:lnTo>
                    <a:lnTo>
                      <a:pt x="267" y="20"/>
                    </a:lnTo>
                    <a:lnTo>
                      <a:pt x="264" y="21"/>
                    </a:lnTo>
                    <a:lnTo>
                      <a:pt x="262" y="22"/>
                    </a:lnTo>
                    <a:lnTo>
                      <a:pt x="258" y="26"/>
                    </a:lnTo>
                    <a:lnTo>
                      <a:pt x="255" y="27"/>
                    </a:lnTo>
                    <a:lnTo>
                      <a:pt x="252" y="28"/>
                    </a:lnTo>
                    <a:lnTo>
                      <a:pt x="249" y="29"/>
                    </a:lnTo>
                    <a:lnTo>
                      <a:pt x="247" y="31"/>
                    </a:lnTo>
                    <a:lnTo>
                      <a:pt x="244" y="33"/>
                    </a:lnTo>
                    <a:lnTo>
                      <a:pt x="242" y="36"/>
                    </a:lnTo>
                    <a:lnTo>
                      <a:pt x="245" y="38"/>
                    </a:lnTo>
                    <a:lnTo>
                      <a:pt x="249" y="38"/>
                    </a:lnTo>
                    <a:lnTo>
                      <a:pt x="251" y="38"/>
                    </a:lnTo>
                    <a:lnTo>
                      <a:pt x="254" y="38"/>
                    </a:lnTo>
                    <a:lnTo>
                      <a:pt x="257" y="38"/>
                    </a:lnTo>
                    <a:lnTo>
                      <a:pt x="260" y="36"/>
                    </a:lnTo>
                    <a:lnTo>
                      <a:pt x="262" y="35"/>
                    </a:lnTo>
                    <a:lnTo>
                      <a:pt x="269" y="32"/>
                    </a:lnTo>
                    <a:lnTo>
                      <a:pt x="272" y="31"/>
                    </a:lnTo>
                    <a:lnTo>
                      <a:pt x="276" y="28"/>
                    </a:lnTo>
                    <a:lnTo>
                      <a:pt x="278" y="27"/>
                    </a:lnTo>
                    <a:lnTo>
                      <a:pt x="281" y="25"/>
                    </a:lnTo>
                    <a:lnTo>
                      <a:pt x="284" y="24"/>
                    </a:lnTo>
                    <a:lnTo>
                      <a:pt x="287" y="22"/>
                    </a:lnTo>
                    <a:lnTo>
                      <a:pt x="289" y="26"/>
                    </a:lnTo>
                    <a:lnTo>
                      <a:pt x="286" y="29"/>
                    </a:lnTo>
                    <a:lnTo>
                      <a:pt x="283" y="30"/>
                    </a:lnTo>
                    <a:lnTo>
                      <a:pt x="279" y="31"/>
                    </a:lnTo>
                    <a:lnTo>
                      <a:pt x="276" y="31"/>
                    </a:lnTo>
                    <a:lnTo>
                      <a:pt x="274" y="33"/>
                    </a:lnTo>
                    <a:lnTo>
                      <a:pt x="270" y="34"/>
                    </a:lnTo>
                    <a:lnTo>
                      <a:pt x="267" y="35"/>
                    </a:lnTo>
                    <a:lnTo>
                      <a:pt x="263" y="38"/>
                    </a:lnTo>
                    <a:lnTo>
                      <a:pt x="260" y="40"/>
                    </a:lnTo>
                    <a:lnTo>
                      <a:pt x="257" y="42"/>
                    </a:lnTo>
                    <a:lnTo>
                      <a:pt x="254" y="45"/>
                    </a:lnTo>
                    <a:lnTo>
                      <a:pt x="251" y="48"/>
                    </a:lnTo>
                    <a:lnTo>
                      <a:pt x="249" y="51"/>
                    </a:lnTo>
                    <a:lnTo>
                      <a:pt x="246" y="51"/>
                    </a:lnTo>
                    <a:lnTo>
                      <a:pt x="243" y="52"/>
                    </a:lnTo>
                    <a:lnTo>
                      <a:pt x="240" y="54"/>
                    </a:lnTo>
                    <a:lnTo>
                      <a:pt x="237" y="55"/>
                    </a:lnTo>
                    <a:lnTo>
                      <a:pt x="235" y="58"/>
                    </a:lnTo>
                    <a:lnTo>
                      <a:pt x="232" y="60"/>
                    </a:lnTo>
                    <a:lnTo>
                      <a:pt x="230" y="63"/>
                    </a:lnTo>
                    <a:lnTo>
                      <a:pt x="226" y="66"/>
                    </a:lnTo>
                    <a:lnTo>
                      <a:pt x="223" y="68"/>
                    </a:lnTo>
                    <a:lnTo>
                      <a:pt x="221" y="72"/>
                    </a:lnTo>
                    <a:lnTo>
                      <a:pt x="215" y="73"/>
                    </a:lnTo>
                    <a:lnTo>
                      <a:pt x="209" y="75"/>
                    </a:lnTo>
                    <a:lnTo>
                      <a:pt x="207" y="76"/>
                    </a:lnTo>
                    <a:lnTo>
                      <a:pt x="204" y="78"/>
                    </a:lnTo>
                    <a:lnTo>
                      <a:pt x="201" y="80"/>
                    </a:lnTo>
                    <a:lnTo>
                      <a:pt x="198" y="82"/>
                    </a:lnTo>
                    <a:lnTo>
                      <a:pt x="195" y="84"/>
                    </a:lnTo>
                    <a:lnTo>
                      <a:pt x="193" y="87"/>
                    </a:lnTo>
                    <a:lnTo>
                      <a:pt x="190" y="90"/>
                    </a:lnTo>
                    <a:lnTo>
                      <a:pt x="187" y="92"/>
                    </a:lnTo>
                    <a:lnTo>
                      <a:pt x="185" y="96"/>
                    </a:lnTo>
                    <a:lnTo>
                      <a:pt x="182" y="98"/>
                    </a:lnTo>
                    <a:lnTo>
                      <a:pt x="179" y="99"/>
                    </a:lnTo>
                    <a:lnTo>
                      <a:pt x="177" y="101"/>
                    </a:lnTo>
                    <a:lnTo>
                      <a:pt x="174" y="103"/>
                    </a:lnTo>
                    <a:lnTo>
                      <a:pt x="171" y="105"/>
                    </a:lnTo>
                    <a:lnTo>
                      <a:pt x="168" y="106"/>
                    </a:lnTo>
                    <a:lnTo>
                      <a:pt x="166" y="108"/>
                    </a:lnTo>
                    <a:lnTo>
                      <a:pt x="163" y="110"/>
                    </a:lnTo>
                    <a:lnTo>
                      <a:pt x="160" y="112"/>
                    </a:lnTo>
                    <a:lnTo>
                      <a:pt x="157" y="113"/>
                    </a:lnTo>
                    <a:lnTo>
                      <a:pt x="153" y="116"/>
                    </a:lnTo>
                    <a:lnTo>
                      <a:pt x="151" y="117"/>
                    </a:lnTo>
                    <a:lnTo>
                      <a:pt x="148" y="121"/>
                    </a:lnTo>
                    <a:lnTo>
                      <a:pt x="145" y="123"/>
                    </a:lnTo>
                    <a:lnTo>
                      <a:pt x="142" y="126"/>
                    </a:lnTo>
                    <a:lnTo>
                      <a:pt x="138" y="129"/>
                    </a:lnTo>
                    <a:lnTo>
                      <a:pt x="136" y="131"/>
                    </a:lnTo>
                    <a:lnTo>
                      <a:pt x="134" y="134"/>
                    </a:lnTo>
                    <a:lnTo>
                      <a:pt x="131" y="136"/>
                    </a:lnTo>
                    <a:lnTo>
                      <a:pt x="128" y="139"/>
                    </a:lnTo>
                    <a:lnTo>
                      <a:pt x="124" y="144"/>
                    </a:lnTo>
                    <a:lnTo>
                      <a:pt x="123" y="147"/>
                    </a:lnTo>
                    <a:lnTo>
                      <a:pt x="120" y="150"/>
                    </a:lnTo>
                    <a:lnTo>
                      <a:pt x="117" y="152"/>
                    </a:lnTo>
                    <a:lnTo>
                      <a:pt x="115" y="155"/>
                    </a:lnTo>
                    <a:lnTo>
                      <a:pt x="113" y="158"/>
                    </a:lnTo>
                    <a:lnTo>
                      <a:pt x="110" y="162"/>
                    </a:lnTo>
                    <a:lnTo>
                      <a:pt x="108" y="167"/>
                    </a:lnTo>
                    <a:lnTo>
                      <a:pt x="105" y="174"/>
                    </a:lnTo>
                    <a:lnTo>
                      <a:pt x="102" y="178"/>
                    </a:lnTo>
                    <a:lnTo>
                      <a:pt x="100" y="182"/>
                    </a:lnTo>
                    <a:lnTo>
                      <a:pt x="97" y="185"/>
                    </a:lnTo>
                    <a:lnTo>
                      <a:pt x="95" y="188"/>
                    </a:lnTo>
                    <a:lnTo>
                      <a:pt x="93" y="192"/>
                    </a:lnTo>
                    <a:lnTo>
                      <a:pt x="90" y="195"/>
                    </a:lnTo>
                    <a:lnTo>
                      <a:pt x="88" y="198"/>
                    </a:lnTo>
                    <a:lnTo>
                      <a:pt x="85" y="200"/>
                    </a:lnTo>
                    <a:lnTo>
                      <a:pt x="83" y="203"/>
                    </a:lnTo>
                    <a:lnTo>
                      <a:pt x="79" y="205"/>
                    </a:lnTo>
                    <a:lnTo>
                      <a:pt x="77" y="208"/>
                    </a:lnTo>
                    <a:lnTo>
                      <a:pt x="73" y="209"/>
                    </a:lnTo>
                    <a:lnTo>
                      <a:pt x="70" y="211"/>
                    </a:lnTo>
                    <a:lnTo>
                      <a:pt x="68" y="213"/>
                    </a:lnTo>
                    <a:lnTo>
                      <a:pt x="64" y="216"/>
                    </a:lnTo>
                    <a:lnTo>
                      <a:pt x="61" y="217"/>
                    </a:lnTo>
                    <a:lnTo>
                      <a:pt x="58" y="218"/>
                    </a:lnTo>
                    <a:lnTo>
                      <a:pt x="55" y="218"/>
                    </a:lnTo>
                    <a:lnTo>
                      <a:pt x="49" y="219"/>
                    </a:lnTo>
                    <a:lnTo>
                      <a:pt x="45" y="221"/>
                    </a:lnTo>
                    <a:lnTo>
                      <a:pt x="42" y="222"/>
                    </a:lnTo>
                    <a:lnTo>
                      <a:pt x="40" y="224"/>
                    </a:lnTo>
                    <a:lnTo>
                      <a:pt x="38" y="227"/>
                    </a:lnTo>
                    <a:lnTo>
                      <a:pt x="36" y="230"/>
                    </a:lnTo>
                    <a:lnTo>
                      <a:pt x="33" y="231"/>
                    </a:lnTo>
                    <a:lnTo>
                      <a:pt x="30" y="233"/>
                    </a:lnTo>
                    <a:lnTo>
                      <a:pt x="27" y="235"/>
                    </a:lnTo>
                    <a:lnTo>
                      <a:pt x="24" y="236"/>
                    </a:lnTo>
                    <a:lnTo>
                      <a:pt x="21" y="238"/>
                    </a:lnTo>
                    <a:lnTo>
                      <a:pt x="18" y="238"/>
                    </a:lnTo>
                    <a:lnTo>
                      <a:pt x="15" y="238"/>
                    </a:lnTo>
                    <a:lnTo>
                      <a:pt x="13" y="238"/>
                    </a:lnTo>
                    <a:lnTo>
                      <a:pt x="10" y="238"/>
                    </a:lnTo>
                    <a:lnTo>
                      <a:pt x="7" y="236"/>
                    </a:lnTo>
                    <a:lnTo>
                      <a:pt x="6" y="233"/>
                    </a:lnTo>
                    <a:lnTo>
                      <a:pt x="5" y="230"/>
                    </a:lnTo>
                    <a:lnTo>
                      <a:pt x="5" y="227"/>
                    </a:lnTo>
                    <a:lnTo>
                      <a:pt x="5" y="224"/>
                    </a:lnTo>
                    <a:lnTo>
                      <a:pt x="6" y="221"/>
                    </a:lnTo>
                    <a:lnTo>
                      <a:pt x="8" y="218"/>
                    </a:lnTo>
                    <a:lnTo>
                      <a:pt x="11" y="217"/>
                    </a:lnTo>
                    <a:lnTo>
                      <a:pt x="13" y="215"/>
                    </a:lnTo>
                    <a:lnTo>
                      <a:pt x="19" y="213"/>
                    </a:lnTo>
                    <a:lnTo>
                      <a:pt x="27" y="211"/>
                    </a:lnTo>
                    <a:lnTo>
                      <a:pt x="36" y="208"/>
                    </a:lnTo>
                    <a:lnTo>
                      <a:pt x="40" y="206"/>
                    </a:lnTo>
                    <a:lnTo>
                      <a:pt x="42" y="205"/>
                    </a:lnTo>
                    <a:lnTo>
                      <a:pt x="46" y="201"/>
                    </a:lnTo>
                    <a:lnTo>
                      <a:pt x="49" y="199"/>
                    </a:lnTo>
                    <a:lnTo>
                      <a:pt x="53" y="195"/>
                    </a:lnTo>
                    <a:lnTo>
                      <a:pt x="56" y="191"/>
                    </a:lnTo>
                    <a:lnTo>
                      <a:pt x="59" y="187"/>
                    </a:lnTo>
                    <a:lnTo>
                      <a:pt x="61" y="184"/>
                    </a:lnTo>
                    <a:lnTo>
                      <a:pt x="64" y="182"/>
                    </a:lnTo>
                    <a:lnTo>
                      <a:pt x="67" y="179"/>
                    </a:lnTo>
                    <a:lnTo>
                      <a:pt x="69" y="177"/>
                    </a:lnTo>
                    <a:lnTo>
                      <a:pt x="71" y="174"/>
                    </a:lnTo>
                    <a:lnTo>
                      <a:pt x="75" y="172"/>
                    </a:lnTo>
                    <a:lnTo>
                      <a:pt x="78" y="170"/>
                    </a:lnTo>
                    <a:lnTo>
                      <a:pt x="81" y="168"/>
                    </a:lnTo>
                    <a:lnTo>
                      <a:pt x="82" y="164"/>
                    </a:lnTo>
                    <a:lnTo>
                      <a:pt x="82" y="161"/>
                    </a:lnTo>
                    <a:lnTo>
                      <a:pt x="79" y="160"/>
                    </a:lnTo>
                    <a:lnTo>
                      <a:pt x="76" y="160"/>
                    </a:lnTo>
                    <a:lnTo>
                      <a:pt x="73" y="160"/>
                    </a:lnTo>
                    <a:lnTo>
                      <a:pt x="69" y="163"/>
                    </a:lnTo>
                    <a:lnTo>
                      <a:pt x="69" y="167"/>
                    </a:lnTo>
                    <a:lnTo>
                      <a:pt x="66" y="170"/>
                    </a:lnTo>
                    <a:lnTo>
                      <a:pt x="62" y="172"/>
                    </a:lnTo>
                    <a:lnTo>
                      <a:pt x="59" y="175"/>
                    </a:lnTo>
                    <a:lnTo>
                      <a:pt x="56" y="177"/>
                    </a:lnTo>
                    <a:lnTo>
                      <a:pt x="53" y="180"/>
                    </a:lnTo>
                    <a:lnTo>
                      <a:pt x="50" y="183"/>
                    </a:lnTo>
                    <a:lnTo>
                      <a:pt x="47" y="184"/>
                    </a:lnTo>
                    <a:lnTo>
                      <a:pt x="44" y="186"/>
                    </a:lnTo>
                    <a:lnTo>
                      <a:pt x="41" y="187"/>
                    </a:lnTo>
                    <a:lnTo>
                      <a:pt x="39" y="188"/>
                    </a:lnTo>
                    <a:lnTo>
                      <a:pt x="36" y="191"/>
                    </a:lnTo>
                    <a:lnTo>
                      <a:pt x="33" y="192"/>
                    </a:lnTo>
                    <a:lnTo>
                      <a:pt x="27" y="193"/>
                    </a:lnTo>
                    <a:lnTo>
                      <a:pt x="25" y="195"/>
                    </a:lnTo>
                    <a:lnTo>
                      <a:pt x="22" y="196"/>
                    </a:lnTo>
                    <a:lnTo>
                      <a:pt x="19" y="197"/>
                    </a:lnTo>
                    <a:lnTo>
                      <a:pt x="15" y="200"/>
                    </a:lnTo>
                    <a:lnTo>
                      <a:pt x="13" y="202"/>
                    </a:lnTo>
                    <a:lnTo>
                      <a:pt x="10" y="205"/>
                    </a:lnTo>
                    <a:lnTo>
                      <a:pt x="7" y="207"/>
                    </a:lnTo>
                    <a:lnTo>
                      <a:pt x="6" y="210"/>
                    </a:lnTo>
                    <a:lnTo>
                      <a:pt x="6" y="211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2" name="Freeform 857" descr="Large confetti"/>
              <p:cNvSpPr>
                <a:spLocks/>
              </p:cNvSpPr>
              <p:nvPr/>
            </p:nvSpPr>
            <p:spPr bwMode="auto">
              <a:xfrm>
                <a:off x="2649" y="1339"/>
                <a:ext cx="213" cy="103"/>
              </a:xfrm>
              <a:custGeom>
                <a:avLst/>
                <a:gdLst>
                  <a:gd name="T0" fmla="*/ 188 w 213"/>
                  <a:gd name="T1" fmla="*/ 80 h 103"/>
                  <a:gd name="T2" fmla="*/ 183 w 213"/>
                  <a:gd name="T3" fmla="*/ 78 h 103"/>
                  <a:gd name="T4" fmla="*/ 181 w 213"/>
                  <a:gd name="T5" fmla="*/ 72 h 103"/>
                  <a:gd name="T6" fmla="*/ 174 w 213"/>
                  <a:gd name="T7" fmla="*/ 62 h 103"/>
                  <a:gd name="T8" fmla="*/ 166 w 213"/>
                  <a:gd name="T9" fmla="*/ 51 h 103"/>
                  <a:gd name="T10" fmla="*/ 160 w 213"/>
                  <a:gd name="T11" fmla="*/ 47 h 103"/>
                  <a:gd name="T12" fmla="*/ 155 w 213"/>
                  <a:gd name="T13" fmla="*/ 42 h 103"/>
                  <a:gd name="T14" fmla="*/ 145 w 213"/>
                  <a:gd name="T15" fmla="*/ 36 h 103"/>
                  <a:gd name="T16" fmla="*/ 140 w 213"/>
                  <a:gd name="T17" fmla="*/ 32 h 103"/>
                  <a:gd name="T18" fmla="*/ 134 w 213"/>
                  <a:gd name="T19" fmla="*/ 27 h 103"/>
                  <a:gd name="T20" fmla="*/ 126 w 213"/>
                  <a:gd name="T21" fmla="*/ 23 h 103"/>
                  <a:gd name="T22" fmla="*/ 119 w 213"/>
                  <a:gd name="T23" fmla="*/ 18 h 103"/>
                  <a:gd name="T24" fmla="*/ 110 w 213"/>
                  <a:gd name="T25" fmla="*/ 13 h 103"/>
                  <a:gd name="T26" fmla="*/ 102 w 213"/>
                  <a:gd name="T27" fmla="*/ 11 h 103"/>
                  <a:gd name="T28" fmla="*/ 86 w 213"/>
                  <a:gd name="T29" fmla="*/ 9 h 103"/>
                  <a:gd name="T30" fmla="*/ 78 w 213"/>
                  <a:gd name="T31" fmla="*/ 8 h 103"/>
                  <a:gd name="T32" fmla="*/ 66 w 213"/>
                  <a:gd name="T33" fmla="*/ 7 h 103"/>
                  <a:gd name="T34" fmla="*/ 57 w 213"/>
                  <a:gd name="T35" fmla="*/ 6 h 103"/>
                  <a:gd name="T36" fmla="*/ 52 w 213"/>
                  <a:gd name="T37" fmla="*/ 4 h 103"/>
                  <a:gd name="T38" fmla="*/ 41 w 213"/>
                  <a:gd name="T39" fmla="*/ 2 h 103"/>
                  <a:gd name="T40" fmla="*/ 30 w 213"/>
                  <a:gd name="T41" fmla="*/ 1 h 103"/>
                  <a:gd name="T42" fmla="*/ 20 w 213"/>
                  <a:gd name="T43" fmla="*/ 0 h 103"/>
                  <a:gd name="T44" fmla="*/ 12 w 213"/>
                  <a:gd name="T45" fmla="*/ 0 h 103"/>
                  <a:gd name="T46" fmla="*/ 5 w 213"/>
                  <a:gd name="T47" fmla="*/ 3 h 103"/>
                  <a:gd name="T48" fmla="*/ 0 w 213"/>
                  <a:gd name="T49" fmla="*/ 7 h 103"/>
                  <a:gd name="T50" fmla="*/ 5 w 213"/>
                  <a:gd name="T51" fmla="*/ 9 h 103"/>
                  <a:gd name="T52" fmla="*/ 11 w 213"/>
                  <a:gd name="T53" fmla="*/ 9 h 103"/>
                  <a:gd name="T54" fmla="*/ 16 w 213"/>
                  <a:gd name="T55" fmla="*/ 8 h 103"/>
                  <a:gd name="T56" fmla="*/ 26 w 213"/>
                  <a:gd name="T57" fmla="*/ 7 h 103"/>
                  <a:gd name="T58" fmla="*/ 32 w 213"/>
                  <a:gd name="T59" fmla="*/ 6 h 103"/>
                  <a:gd name="T60" fmla="*/ 38 w 213"/>
                  <a:gd name="T61" fmla="*/ 5 h 103"/>
                  <a:gd name="T62" fmla="*/ 43 w 213"/>
                  <a:gd name="T63" fmla="*/ 5 h 103"/>
                  <a:gd name="T64" fmla="*/ 50 w 213"/>
                  <a:gd name="T65" fmla="*/ 6 h 103"/>
                  <a:gd name="T66" fmla="*/ 58 w 213"/>
                  <a:gd name="T67" fmla="*/ 7 h 103"/>
                  <a:gd name="T68" fmla="*/ 65 w 213"/>
                  <a:gd name="T69" fmla="*/ 9 h 103"/>
                  <a:gd name="T70" fmla="*/ 70 w 213"/>
                  <a:gd name="T71" fmla="*/ 10 h 103"/>
                  <a:gd name="T72" fmla="*/ 80 w 213"/>
                  <a:gd name="T73" fmla="*/ 14 h 103"/>
                  <a:gd name="T74" fmla="*/ 88 w 213"/>
                  <a:gd name="T75" fmla="*/ 18 h 103"/>
                  <a:gd name="T76" fmla="*/ 96 w 213"/>
                  <a:gd name="T77" fmla="*/ 21 h 103"/>
                  <a:gd name="T78" fmla="*/ 109 w 213"/>
                  <a:gd name="T79" fmla="*/ 22 h 103"/>
                  <a:gd name="T80" fmla="*/ 116 w 213"/>
                  <a:gd name="T81" fmla="*/ 23 h 103"/>
                  <a:gd name="T82" fmla="*/ 125 w 213"/>
                  <a:gd name="T83" fmla="*/ 27 h 103"/>
                  <a:gd name="T84" fmla="*/ 135 w 213"/>
                  <a:gd name="T85" fmla="*/ 32 h 103"/>
                  <a:gd name="T86" fmla="*/ 141 w 213"/>
                  <a:gd name="T87" fmla="*/ 39 h 103"/>
                  <a:gd name="T88" fmla="*/ 146 w 213"/>
                  <a:gd name="T89" fmla="*/ 43 h 103"/>
                  <a:gd name="T90" fmla="*/ 150 w 213"/>
                  <a:gd name="T91" fmla="*/ 48 h 103"/>
                  <a:gd name="T92" fmla="*/ 155 w 213"/>
                  <a:gd name="T93" fmla="*/ 53 h 103"/>
                  <a:gd name="T94" fmla="*/ 159 w 213"/>
                  <a:gd name="T95" fmla="*/ 64 h 103"/>
                  <a:gd name="T96" fmla="*/ 164 w 213"/>
                  <a:gd name="T97" fmla="*/ 68 h 103"/>
                  <a:gd name="T98" fmla="*/ 170 w 213"/>
                  <a:gd name="T99" fmla="*/ 69 h 103"/>
                  <a:gd name="T100" fmla="*/ 173 w 213"/>
                  <a:gd name="T101" fmla="*/ 75 h 103"/>
                  <a:gd name="T102" fmla="*/ 179 w 213"/>
                  <a:gd name="T103" fmla="*/ 79 h 103"/>
                  <a:gd name="T104" fmla="*/ 185 w 213"/>
                  <a:gd name="T105" fmla="*/ 85 h 103"/>
                  <a:gd name="T106" fmla="*/ 196 w 213"/>
                  <a:gd name="T107" fmla="*/ 88 h 103"/>
                  <a:gd name="T108" fmla="*/ 200 w 213"/>
                  <a:gd name="T109" fmla="*/ 92 h 103"/>
                  <a:gd name="T110" fmla="*/ 206 w 213"/>
                  <a:gd name="T111" fmla="*/ 97 h 103"/>
                  <a:gd name="T112" fmla="*/ 212 w 213"/>
                  <a:gd name="T113" fmla="*/ 102 h 103"/>
                  <a:gd name="T114" fmla="*/ 207 w 213"/>
                  <a:gd name="T115" fmla="*/ 95 h 103"/>
                  <a:gd name="T116" fmla="*/ 203 w 213"/>
                  <a:gd name="T117" fmla="*/ 90 h 103"/>
                  <a:gd name="T118" fmla="*/ 198 w 213"/>
                  <a:gd name="T119" fmla="*/ 87 h 103"/>
                  <a:gd name="T120" fmla="*/ 194 w 213"/>
                  <a:gd name="T121" fmla="*/ 85 h 10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13"/>
                  <a:gd name="T184" fmla="*/ 0 h 103"/>
                  <a:gd name="T185" fmla="*/ 213 w 213"/>
                  <a:gd name="T186" fmla="*/ 103 h 10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13" h="103">
                    <a:moveTo>
                      <a:pt x="194" y="85"/>
                    </a:moveTo>
                    <a:lnTo>
                      <a:pt x="188" y="80"/>
                    </a:lnTo>
                    <a:lnTo>
                      <a:pt x="185" y="79"/>
                    </a:lnTo>
                    <a:lnTo>
                      <a:pt x="183" y="78"/>
                    </a:lnTo>
                    <a:lnTo>
                      <a:pt x="183" y="75"/>
                    </a:lnTo>
                    <a:lnTo>
                      <a:pt x="181" y="72"/>
                    </a:lnTo>
                    <a:lnTo>
                      <a:pt x="178" y="69"/>
                    </a:lnTo>
                    <a:lnTo>
                      <a:pt x="174" y="62"/>
                    </a:lnTo>
                    <a:lnTo>
                      <a:pt x="168" y="54"/>
                    </a:lnTo>
                    <a:lnTo>
                      <a:pt x="166" y="51"/>
                    </a:lnTo>
                    <a:lnTo>
                      <a:pt x="163" y="49"/>
                    </a:lnTo>
                    <a:lnTo>
                      <a:pt x="160" y="47"/>
                    </a:lnTo>
                    <a:lnTo>
                      <a:pt x="158" y="45"/>
                    </a:lnTo>
                    <a:lnTo>
                      <a:pt x="155" y="42"/>
                    </a:lnTo>
                    <a:lnTo>
                      <a:pt x="152" y="38"/>
                    </a:lnTo>
                    <a:lnTo>
                      <a:pt x="145" y="36"/>
                    </a:lnTo>
                    <a:lnTo>
                      <a:pt x="143" y="33"/>
                    </a:lnTo>
                    <a:lnTo>
                      <a:pt x="140" y="32"/>
                    </a:lnTo>
                    <a:lnTo>
                      <a:pt x="137" y="30"/>
                    </a:lnTo>
                    <a:lnTo>
                      <a:pt x="134" y="27"/>
                    </a:lnTo>
                    <a:lnTo>
                      <a:pt x="129" y="25"/>
                    </a:lnTo>
                    <a:lnTo>
                      <a:pt x="126" y="23"/>
                    </a:lnTo>
                    <a:lnTo>
                      <a:pt x="122" y="19"/>
                    </a:lnTo>
                    <a:lnTo>
                      <a:pt x="119" y="18"/>
                    </a:lnTo>
                    <a:lnTo>
                      <a:pt x="116" y="16"/>
                    </a:lnTo>
                    <a:lnTo>
                      <a:pt x="110" y="13"/>
                    </a:lnTo>
                    <a:lnTo>
                      <a:pt x="105" y="12"/>
                    </a:lnTo>
                    <a:lnTo>
                      <a:pt x="102" y="11"/>
                    </a:lnTo>
                    <a:lnTo>
                      <a:pt x="93" y="9"/>
                    </a:lnTo>
                    <a:lnTo>
                      <a:pt x="86" y="9"/>
                    </a:lnTo>
                    <a:lnTo>
                      <a:pt x="80" y="8"/>
                    </a:lnTo>
                    <a:lnTo>
                      <a:pt x="78" y="8"/>
                    </a:lnTo>
                    <a:lnTo>
                      <a:pt x="72" y="7"/>
                    </a:lnTo>
                    <a:lnTo>
                      <a:pt x="66" y="7"/>
                    </a:lnTo>
                    <a:lnTo>
                      <a:pt x="63" y="6"/>
                    </a:lnTo>
                    <a:lnTo>
                      <a:pt x="57" y="6"/>
                    </a:lnTo>
                    <a:lnTo>
                      <a:pt x="54" y="5"/>
                    </a:lnTo>
                    <a:lnTo>
                      <a:pt x="52" y="4"/>
                    </a:lnTo>
                    <a:lnTo>
                      <a:pt x="45" y="3"/>
                    </a:lnTo>
                    <a:lnTo>
                      <a:pt x="41" y="2"/>
                    </a:lnTo>
                    <a:lnTo>
                      <a:pt x="36" y="1"/>
                    </a:lnTo>
                    <a:lnTo>
                      <a:pt x="30" y="1"/>
                    </a:lnTo>
                    <a:lnTo>
                      <a:pt x="23" y="1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8" y="1"/>
                    </a:lnTo>
                    <a:lnTo>
                      <a:pt x="5" y="3"/>
                    </a:lnTo>
                    <a:lnTo>
                      <a:pt x="2" y="5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9"/>
                    </a:lnTo>
                    <a:lnTo>
                      <a:pt x="8" y="9"/>
                    </a:lnTo>
                    <a:lnTo>
                      <a:pt x="11" y="9"/>
                    </a:lnTo>
                    <a:lnTo>
                      <a:pt x="13" y="8"/>
                    </a:lnTo>
                    <a:lnTo>
                      <a:pt x="16" y="8"/>
                    </a:lnTo>
                    <a:lnTo>
                      <a:pt x="23" y="8"/>
                    </a:lnTo>
                    <a:lnTo>
                      <a:pt x="26" y="7"/>
                    </a:lnTo>
                    <a:lnTo>
                      <a:pt x="29" y="6"/>
                    </a:lnTo>
                    <a:lnTo>
                      <a:pt x="32" y="6"/>
                    </a:lnTo>
                    <a:lnTo>
                      <a:pt x="35" y="5"/>
                    </a:lnTo>
                    <a:lnTo>
                      <a:pt x="38" y="5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7" y="5"/>
                    </a:lnTo>
                    <a:lnTo>
                      <a:pt x="50" y="6"/>
                    </a:lnTo>
                    <a:lnTo>
                      <a:pt x="55" y="6"/>
                    </a:lnTo>
                    <a:lnTo>
                      <a:pt x="58" y="7"/>
                    </a:lnTo>
                    <a:lnTo>
                      <a:pt x="61" y="8"/>
                    </a:lnTo>
                    <a:lnTo>
                      <a:pt x="65" y="9"/>
                    </a:lnTo>
                    <a:lnTo>
                      <a:pt x="67" y="9"/>
                    </a:lnTo>
                    <a:lnTo>
                      <a:pt x="70" y="10"/>
                    </a:lnTo>
                    <a:lnTo>
                      <a:pt x="73" y="11"/>
                    </a:lnTo>
                    <a:lnTo>
                      <a:pt x="80" y="14"/>
                    </a:lnTo>
                    <a:lnTo>
                      <a:pt x="84" y="17"/>
                    </a:lnTo>
                    <a:lnTo>
                      <a:pt x="88" y="18"/>
                    </a:lnTo>
                    <a:lnTo>
                      <a:pt x="91" y="19"/>
                    </a:lnTo>
                    <a:lnTo>
                      <a:pt x="96" y="21"/>
                    </a:lnTo>
                    <a:lnTo>
                      <a:pt x="104" y="22"/>
                    </a:lnTo>
                    <a:lnTo>
                      <a:pt x="109" y="22"/>
                    </a:lnTo>
                    <a:lnTo>
                      <a:pt x="113" y="23"/>
                    </a:lnTo>
                    <a:lnTo>
                      <a:pt x="116" y="23"/>
                    </a:lnTo>
                    <a:lnTo>
                      <a:pt x="119" y="24"/>
                    </a:lnTo>
                    <a:lnTo>
                      <a:pt x="125" y="27"/>
                    </a:lnTo>
                    <a:lnTo>
                      <a:pt x="132" y="29"/>
                    </a:lnTo>
                    <a:lnTo>
                      <a:pt x="135" y="32"/>
                    </a:lnTo>
                    <a:lnTo>
                      <a:pt x="138" y="35"/>
                    </a:lnTo>
                    <a:lnTo>
                      <a:pt x="141" y="39"/>
                    </a:lnTo>
                    <a:lnTo>
                      <a:pt x="144" y="41"/>
                    </a:lnTo>
                    <a:lnTo>
                      <a:pt x="146" y="43"/>
                    </a:lnTo>
                    <a:lnTo>
                      <a:pt x="149" y="45"/>
                    </a:lnTo>
                    <a:lnTo>
                      <a:pt x="150" y="48"/>
                    </a:lnTo>
                    <a:lnTo>
                      <a:pt x="152" y="52"/>
                    </a:lnTo>
                    <a:lnTo>
                      <a:pt x="155" y="53"/>
                    </a:lnTo>
                    <a:lnTo>
                      <a:pt x="157" y="56"/>
                    </a:lnTo>
                    <a:lnTo>
                      <a:pt x="159" y="64"/>
                    </a:lnTo>
                    <a:lnTo>
                      <a:pt x="161" y="67"/>
                    </a:lnTo>
                    <a:lnTo>
                      <a:pt x="164" y="68"/>
                    </a:lnTo>
                    <a:lnTo>
                      <a:pt x="167" y="68"/>
                    </a:lnTo>
                    <a:lnTo>
                      <a:pt x="170" y="69"/>
                    </a:lnTo>
                    <a:lnTo>
                      <a:pt x="172" y="72"/>
                    </a:lnTo>
                    <a:lnTo>
                      <a:pt x="173" y="75"/>
                    </a:lnTo>
                    <a:lnTo>
                      <a:pt x="176" y="77"/>
                    </a:lnTo>
                    <a:lnTo>
                      <a:pt x="179" y="79"/>
                    </a:lnTo>
                    <a:lnTo>
                      <a:pt x="183" y="82"/>
                    </a:lnTo>
                    <a:lnTo>
                      <a:pt x="185" y="85"/>
                    </a:lnTo>
                    <a:lnTo>
                      <a:pt x="193" y="87"/>
                    </a:lnTo>
                    <a:lnTo>
                      <a:pt x="196" y="88"/>
                    </a:lnTo>
                    <a:lnTo>
                      <a:pt x="198" y="89"/>
                    </a:lnTo>
                    <a:lnTo>
                      <a:pt x="200" y="92"/>
                    </a:lnTo>
                    <a:lnTo>
                      <a:pt x="203" y="94"/>
                    </a:lnTo>
                    <a:lnTo>
                      <a:pt x="206" y="97"/>
                    </a:lnTo>
                    <a:lnTo>
                      <a:pt x="209" y="98"/>
                    </a:lnTo>
                    <a:lnTo>
                      <a:pt x="212" y="102"/>
                    </a:lnTo>
                    <a:lnTo>
                      <a:pt x="210" y="98"/>
                    </a:lnTo>
                    <a:lnTo>
                      <a:pt x="207" y="95"/>
                    </a:lnTo>
                    <a:lnTo>
                      <a:pt x="206" y="92"/>
                    </a:lnTo>
                    <a:lnTo>
                      <a:pt x="203" y="90"/>
                    </a:lnTo>
                    <a:lnTo>
                      <a:pt x="200" y="88"/>
                    </a:lnTo>
                    <a:lnTo>
                      <a:pt x="198" y="87"/>
                    </a:lnTo>
                    <a:lnTo>
                      <a:pt x="195" y="85"/>
                    </a:lnTo>
                    <a:lnTo>
                      <a:pt x="194" y="85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3" name="Freeform 858" descr="Large confetti"/>
              <p:cNvSpPr>
                <a:spLocks/>
              </p:cNvSpPr>
              <p:nvPr/>
            </p:nvSpPr>
            <p:spPr bwMode="auto">
              <a:xfrm>
                <a:off x="2667" y="1358"/>
                <a:ext cx="191" cy="106"/>
              </a:xfrm>
              <a:custGeom>
                <a:avLst/>
                <a:gdLst>
                  <a:gd name="T0" fmla="*/ 9 w 191"/>
                  <a:gd name="T1" fmla="*/ 8 h 106"/>
                  <a:gd name="T2" fmla="*/ 15 w 191"/>
                  <a:gd name="T3" fmla="*/ 8 h 106"/>
                  <a:gd name="T4" fmla="*/ 21 w 191"/>
                  <a:gd name="T5" fmla="*/ 8 h 106"/>
                  <a:gd name="T6" fmla="*/ 29 w 191"/>
                  <a:gd name="T7" fmla="*/ 9 h 106"/>
                  <a:gd name="T8" fmla="*/ 40 w 191"/>
                  <a:gd name="T9" fmla="*/ 12 h 106"/>
                  <a:gd name="T10" fmla="*/ 48 w 191"/>
                  <a:gd name="T11" fmla="*/ 14 h 106"/>
                  <a:gd name="T12" fmla="*/ 54 w 191"/>
                  <a:gd name="T13" fmla="*/ 16 h 106"/>
                  <a:gd name="T14" fmla="*/ 60 w 191"/>
                  <a:gd name="T15" fmla="*/ 17 h 106"/>
                  <a:gd name="T16" fmla="*/ 79 w 191"/>
                  <a:gd name="T17" fmla="*/ 23 h 106"/>
                  <a:gd name="T18" fmla="*/ 90 w 191"/>
                  <a:gd name="T19" fmla="*/ 27 h 106"/>
                  <a:gd name="T20" fmla="*/ 97 w 191"/>
                  <a:gd name="T21" fmla="*/ 29 h 106"/>
                  <a:gd name="T22" fmla="*/ 102 w 191"/>
                  <a:gd name="T23" fmla="*/ 34 h 106"/>
                  <a:gd name="T24" fmla="*/ 110 w 191"/>
                  <a:gd name="T25" fmla="*/ 43 h 106"/>
                  <a:gd name="T26" fmla="*/ 118 w 191"/>
                  <a:gd name="T27" fmla="*/ 47 h 106"/>
                  <a:gd name="T28" fmla="*/ 131 w 191"/>
                  <a:gd name="T29" fmla="*/ 58 h 106"/>
                  <a:gd name="T30" fmla="*/ 139 w 191"/>
                  <a:gd name="T31" fmla="*/ 67 h 106"/>
                  <a:gd name="T32" fmla="*/ 150 w 191"/>
                  <a:gd name="T33" fmla="*/ 70 h 106"/>
                  <a:gd name="T34" fmla="*/ 160 w 191"/>
                  <a:gd name="T35" fmla="*/ 75 h 106"/>
                  <a:gd name="T36" fmla="*/ 175 w 191"/>
                  <a:gd name="T37" fmla="*/ 84 h 106"/>
                  <a:gd name="T38" fmla="*/ 182 w 191"/>
                  <a:gd name="T39" fmla="*/ 95 h 106"/>
                  <a:gd name="T40" fmla="*/ 190 w 191"/>
                  <a:gd name="T41" fmla="*/ 105 h 106"/>
                  <a:gd name="T42" fmla="*/ 170 w 191"/>
                  <a:gd name="T43" fmla="*/ 98 h 106"/>
                  <a:gd name="T44" fmla="*/ 165 w 191"/>
                  <a:gd name="T45" fmla="*/ 92 h 106"/>
                  <a:gd name="T46" fmla="*/ 161 w 191"/>
                  <a:gd name="T47" fmla="*/ 86 h 106"/>
                  <a:gd name="T48" fmla="*/ 147 w 191"/>
                  <a:gd name="T49" fmla="*/ 81 h 106"/>
                  <a:gd name="T50" fmla="*/ 143 w 191"/>
                  <a:gd name="T51" fmla="*/ 74 h 106"/>
                  <a:gd name="T52" fmla="*/ 134 w 191"/>
                  <a:gd name="T53" fmla="*/ 71 h 106"/>
                  <a:gd name="T54" fmla="*/ 129 w 191"/>
                  <a:gd name="T55" fmla="*/ 61 h 106"/>
                  <a:gd name="T56" fmla="*/ 116 w 191"/>
                  <a:gd name="T57" fmla="*/ 56 h 106"/>
                  <a:gd name="T58" fmla="*/ 110 w 191"/>
                  <a:gd name="T59" fmla="*/ 49 h 106"/>
                  <a:gd name="T60" fmla="*/ 105 w 191"/>
                  <a:gd name="T61" fmla="*/ 46 h 106"/>
                  <a:gd name="T62" fmla="*/ 91 w 191"/>
                  <a:gd name="T63" fmla="*/ 43 h 106"/>
                  <a:gd name="T64" fmla="*/ 75 w 191"/>
                  <a:gd name="T65" fmla="*/ 39 h 106"/>
                  <a:gd name="T66" fmla="*/ 65 w 191"/>
                  <a:gd name="T67" fmla="*/ 37 h 106"/>
                  <a:gd name="T68" fmla="*/ 54 w 191"/>
                  <a:gd name="T69" fmla="*/ 33 h 106"/>
                  <a:gd name="T70" fmla="*/ 41 w 191"/>
                  <a:gd name="T71" fmla="*/ 25 h 106"/>
                  <a:gd name="T72" fmla="*/ 28 w 191"/>
                  <a:gd name="T73" fmla="*/ 21 h 106"/>
                  <a:gd name="T74" fmla="*/ 18 w 191"/>
                  <a:gd name="T75" fmla="*/ 19 h 106"/>
                  <a:gd name="T76" fmla="*/ 5 w 191"/>
                  <a:gd name="T77" fmla="*/ 19 h 106"/>
                  <a:gd name="T78" fmla="*/ 0 w 191"/>
                  <a:gd name="T79" fmla="*/ 17 h 106"/>
                  <a:gd name="T80" fmla="*/ 2 w 191"/>
                  <a:gd name="T81" fmla="*/ 12 h 106"/>
                  <a:gd name="T82" fmla="*/ 8 w 191"/>
                  <a:gd name="T83" fmla="*/ 9 h 10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91"/>
                  <a:gd name="T127" fmla="*/ 0 h 106"/>
                  <a:gd name="T128" fmla="*/ 191 w 191"/>
                  <a:gd name="T129" fmla="*/ 106 h 10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91" h="106">
                    <a:moveTo>
                      <a:pt x="13" y="0"/>
                    </a:moveTo>
                    <a:lnTo>
                      <a:pt x="9" y="8"/>
                    </a:lnTo>
                    <a:lnTo>
                      <a:pt x="12" y="8"/>
                    </a:lnTo>
                    <a:lnTo>
                      <a:pt x="15" y="8"/>
                    </a:lnTo>
                    <a:lnTo>
                      <a:pt x="18" y="8"/>
                    </a:lnTo>
                    <a:lnTo>
                      <a:pt x="21" y="8"/>
                    </a:lnTo>
                    <a:lnTo>
                      <a:pt x="24" y="8"/>
                    </a:lnTo>
                    <a:lnTo>
                      <a:pt x="29" y="9"/>
                    </a:lnTo>
                    <a:lnTo>
                      <a:pt x="37" y="11"/>
                    </a:lnTo>
                    <a:lnTo>
                      <a:pt x="40" y="12"/>
                    </a:lnTo>
                    <a:lnTo>
                      <a:pt x="45" y="13"/>
                    </a:lnTo>
                    <a:lnTo>
                      <a:pt x="48" y="14"/>
                    </a:lnTo>
                    <a:lnTo>
                      <a:pt x="51" y="16"/>
                    </a:lnTo>
                    <a:lnTo>
                      <a:pt x="54" y="16"/>
                    </a:lnTo>
                    <a:lnTo>
                      <a:pt x="57" y="16"/>
                    </a:lnTo>
                    <a:lnTo>
                      <a:pt x="60" y="17"/>
                    </a:lnTo>
                    <a:lnTo>
                      <a:pt x="73" y="21"/>
                    </a:lnTo>
                    <a:lnTo>
                      <a:pt x="79" y="23"/>
                    </a:lnTo>
                    <a:lnTo>
                      <a:pt x="84" y="25"/>
                    </a:lnTo>
                    <a:lnTo>
                      <a:pt x="90" y="27"/>
                    </a:lnTo>
                    <a:lnTo>
                      <a:pt x="94" y="28"/>
                    </a:lnTo>
                    <a:lnTo>
                      <a:pt x="97" y="29"/>
                    </a:lnTo>
                    <a:lnTo>
                      <a:pt x="100" y="30"/>
                    </a:lnTo>
                    <a:lnTo>
                      <a:pt x="102" y="34"/>
                    </a:lnTo>
                    <a:lnTo>
                      <a:pt x="108" y="40"/>
                    </a:lnTo>
                    <a:lnTo>
                      <a:pt x="110" y="43"/>
                    </a:lnTo>
                    <a:lnTo>
                      <a:pt x="114" y="45"/>
                    </a:lnTo>
                    <a:lnTo>
                      <a:pt x="118" y="47"/>
                    </a:lnTo>
                    <a:lnTo>
                      <a:pt x="122" y="49"/>
                    </a:lnTo>
                    <a:lnTo>
                      <a:pt x="131" y="58"/>
                    </a:lnTo>
                    <a:lnTo>
                      <a:pt x="136" y="64"/>
                    </a:lnTo>
                    <a:lnTo>
                      <a:pt x="139" y="67"/>
                    </a:lnTo>
                    <a:lnTo>
                      <a:pt x="142" y="68"/>
                    </a:lnTo>
                    <a:lnTo>
                      <a:pt x="150" y="70"/>
                    </a:lnTo>
                    <a:lnTo>
                      <a:pt x="154" y="72"/>
                    </a:lnTo>
                    <a:lnTo>
                      <a:pt x="160" y="75"/>
                    </a:lnTo>
                    <a:lnTo>
                      <a:pt x="167" y="80"/>
                    </a:lnTo>
                    <a:lnTo>
                      <a:pt x="175" y="84"/>
                    </a:lnTo>
                    <a:lnTo>
                      <a:pt x="178" y="88"/>
                    </a:lnTo>
                    <a:lnTo>
                      <a:pt x="182" y="95"/>
                    </a:lnTo>
                    <a:lnTo>
                      <a:pt x="188" y="101"/>
                    </a:lnTo>
                    <a:lnTo>
                      <a:pt x="190" y="105"/>
                    </a:lnTo>
                    <a:lnTo>
                      <a:pt x="179" y="100"/>
                    </a:lnTo>
                    <a:lnTo>
                      <a:pt x="170" y="98"/>
                    </a:lnTo>
                    <a:lnTo>
                      <a:pt x="169" y="95"/>
                    </a:lnTo>
                    <a:lnTo>
                      <a:pt x="165" y="92"/>
                    </a:lnTo>
                    <a:lnTo>
                      <a:pt x="163" y="89"/>
                    </a:lnTo>
                    <a:lnTo>
                      <a:pt x="161" y="86"/>
                    </a:lnTo>
                    <a:lnTo>
                      <a:pt x="158" y="84"/>
                    </a:lnTo>
                    <a:lnTo>
                      <a:pt x="147" y="81"/>
                    </a:lnTo>
                    <a:lnTo>
                      <a:pt x="145" y="77"/>
                    </a:lnTo>
                    <a:lnTo>
                      <a:pt x="143" y="74"/>
                    </a:lnTo>
                    <a:lnTo>
                      <a:pt x="139" y="72"/>
                    </a:lnTo>
                    <a:lnTo>
                      <a:pt x="134" y="71"/>
                    </a:lnTo>
                    <a:lnTo>
                      <a:pt x="131" y="68"/>
                    </a:lnTo>
                    <a:lnTo>
                      <a:pt x="129" y="61"/>
                    </a:lnTo>
                    <a:lnTo>
                      <a:pt x="122" y="58"/>
                    </a:lnTo>
                    <a:lnTo>
                      <a:pt x="116" y="56"/>
                    </a:lnTo>
                    <a:lnTo>
                      <a:pt x="114" y="53"/>
                    </a:lnTo>
                    <a:lnTo>
                      <a:pt x="110" y="49"/>
                    </a:lnTo>
                    <a:lnTo>
                      <a:pt x="108" y="48"/>
                    </a:lnTo>
                    <a:lnTo>
                      <a:pt x="105" y="46"/>
                    </a:lnTo>
                    <a:lnTo>
                      <a:pt x="96" y="44"/>
                    </a:lnTo>
                    <a:lnTo>
                      <a:pt x="91" y="43"/>
                    </a:lnTo>
                    <a:lnTo>
                      <a:pt x="82" y="40"/>
                    </a:lnTo>
                    <a:lnTo>
                      <a:pt x="75" y="39"/>
                    </a:lnTo>
                    <a:lnTo>
                      <a:pt x="67" y="38"/>
                    </a:lnTo>
                    <a:lnTo>
                      <a:pt x="65" y="37"/>
                    </a:lnTo>
                    <a:lnTo>
                      <a:pt x="62" y="36"/>
                    </a:lnTo>
                    <a:lnTo>
                      <a:pt x="54" y="33"/>
                    </a:lnTo>
                    <a:lnTo>
                      <a:pt x="49" y="32"/>
                    </a:lnTo>
                    <a:lnTo>
                      <a:pt x="41" y="25"/>
                    </a:lnTo>
                    <a:lnTo>
                      <a:pt x="36" y="23"/>
                    </a:lnTo>
                    <a:lnTo>
                      <a:pt x="28" y="21"/>
                    </a:lnTo>
                    <a:lnTo>
                      <a:pt x="22" y="20"/>
                    </a:lnTo>
                    <a:lnTo>
                      <a:pt x="18" y="19"/>
                    </a:lnTo>
                    <a:lnTo>
                      <a:pt x="11" y="19"/>
                    </a:lnTo>
                    <a:lnTo>
                      <a:pt x="5" y="19"/>
                    </a:lnTo>
                    <a:lnTo>
                      <a:pt x="2" y="19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2" y="12"/>
                    </a:lnTo>
                    <a:lnTo>
                      <a:pt x="5" y="10"/>
                    </a:lnTo>
                    <a:lnTo>
                      <a:pt x="8" y="9"/>
                    </a:lnTo>
                    <a:lnTo>
                      <a:pt x="13" y="0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4" name="Freeform 859" descr="Large confetti"/>
              <p:cNvSpPr>
                <a:spLocks/>
              </p:cNvSpPr>
              <p:nvPr/>
            </p:nvSpPr>
            <p:spPr bwMode="auto">
              <a:xfrm>
                <a:off x="2884" y="1002"/>
                <a:ext cx="139" cy="102"/>
              </a:xfrm>
              <a:custGeom>
                <a:avLst/>
                <a:gdLst>
                  <a:gd name="T0" fmla="*/ 4 w 139"/>
                  <a:gd name="T1" fmla="*/ 91 h 102"/>
                  <a:gd name="T2" fmla="*/ 0 w 139"/>
                  <a:gd name="T3" fmla="*/ 96 h 102"/>
                  <a:gd name="T4" fmla="*/ 2 w 139"/>
                  <a:gd name="T5" fmla="*/ 101 h 102"/>
                  <a:gd name="T6" fmla="*/ 8 w 139"/>
                  <a:gd name="T7" fmla="*/ 101 h 102"/>
                  <a:gd name="T8" fmla="*/ 13 w 139"/>
                  <a:gd name="T9" fmla="*/ 99 h 102"/>
                  <a:gd name="T10" fmla="*/ 16 w 139"/>
                  <a:gd name="T11" fmla="*/ 93 h 102"/>
                  <a:gd name="T12" fmla="*/ 20 w 139"/>
                  <a:gd name="T13" fmla="*/ 88 h 102"/>
                  <a:gd name="T14" fmla="*/ 26 w 139"/>
                  <a:gd name="T15" fmla="*/ 84 h 102"/>
                  <a:gd name="T16" fmla="*/ 32 w 139"/>
                  <a:gd name="T17" fmla="*/ 82 h 102"/>
                  <a:gd name="T18" fmla="*/ 38 w 139"/>
                  <a:gd name="T19" fmla="*/ 78 h 102"/>
                  <a:gd name="T20" fmla="*/ 43 w 139"/>
                  <a:gd name="T21" fmla="*/ 76 h 102"/>
                  <a:gd name="T22" fmla="*/ 49 w 139"/>
                  <a:gd name="T23" fmla="*/ 73 h 102"/>
                  <a:gd name="T24" fmla="*/ 61 w 139"/>
                  <a:gd name="T25" fmla="*/ 69 h 102"/>
                  <a:gd name="T26" fmla="*/ 71 w 139"/>
                  <a:gd name="T27" fmla="*/ 67 h 102"/>
                  <a:gd name="T28" fmla="*/ 82 w 139"/>
                  <a:gd name="T29" fmla="*/ 66 h 102"/>
                  <a:gd name="T30" fmla="*/ 90 w 139"/>
                  <a:gd name="T31" fmla="*/ 66 h 102"/>
                  <a:gd name="T32" fmla="*/ 96 w 139"/>
                  <a:gd name="T33" fmla="*/ 64 h 102"/>
                  <a:gd name="T34" fmla="*/ 101 w 139"/>
                  <a:gd name="T35" fmla="*/ 61 h 102"/>
                  <a:gd name="T36" fmla="*/ 104 w 139"/>
                  <a:gd name="T37" fmla="*/ 55 h 102"/>
                  <a:gd name="T38" fmla="*/ 106 w 139"/>
                  <a:gd name="T39" fmla="*/ 48 h 102"/>
                  <a:gd name="T40" fmla="*/ 107 w 139"/>
                  <a:gd name="T41" fmla="*/ 42 h 102"/>
                  <a:gd name="T42" fmla="*/ 111 w 139"/>
                  <a:gd name="T43" fmla="*/ 34 h 102"/>
                  <a:gd name="T44" fmla="*/ 115 w 139"/>
                  <a:gd name="T45" fmla="*/ 28 h 102"/>
                  <a:gd name="T46" fmla="*/ 119 w 139"/>
                  <a:gd name="T47" fmla="*/ 22 h 102"/>
                  <a:gd name="T48" fmla="*/ 124 w 139"/>
                  <a:gd name="T49" fmla="*/ 16 h 102"/>
                  <a:gd name="T50" fmla="*/ 129 w 139"/>
                  <a:gd name="T51" fmla="*/ 11 h 102"/>
                  <a:gd name="T52" fmla="*/ 136 w 139"/>
                  <a:gd name="T53" fmla="*/ 7 h 102"/>
                  <a:gd name="T54" fmla="*/ 138 w 139"/>
                  <a:gd name="T55" fmla="*/ 1 h 102"/>
                  <a:gd name="T56" fmla="*/ 132 w 139"/>
                  <a:gd name="T57" fmla="*/ 0 h 102"/>
                  <a:gd name="T58" fmla="*/ 126 w 139"/>
                  <a:gd name="T59" fmla="*/ 3 h 102"/>
                  <a:gd name="T60" fmla="*/ 123 w 139"/>
                  <a:gd name="T61" fmla="*/ 9 h 102"/>
                  <a:gd name="T62" fmla="*/ 118 w 139"/>
                  <a:gd name="T63" fmla="*/ 14 h 102"/>
                  <a:gd name="T64" fmla="*/ 112 w 139"/>
                  <a:gd name="T65" fmla="*/ 19 h 102"/>
                  <a:gd name="T66" fmla="*/ 107 w 139"/>
                  <a:gd name="T67" fmla="*/ 24 h 102"/>
                  <a:gd name="T68" fmla="*/ 102 w 139"/>
                  <a:gd name="T69" fmla="*/ 29 h 102"/>
                  <a:gd name="T70" fmla="*/ 97 w 139"/>
                  <a:gd name="T71" fmla="*/ 34 h 102"/>
                  <a:gd name="T72" fmla="*/ 94 w 139"/>
                  <a:gd name="T73" fmla="*/ 39 h 102"/>
                  <a:gd name="T74" fmla="*/ 91 w 139"/>
                  <a:gd name="T75" fmla="*/ 46 h 102"/>
                  <a:gd name="T76" fmla="*/ 90 w 139"/>
                  <a:gd name="T77" fmla="*/ 52 h 102"/>
                  <a:gd name="T78" fmla="*/ 89 w 139"/>
                  <a:gd name="T79" fmla="*/ 59 h 102"/>
                  <a:gd name="T80" fmla="*/ 83 w 139"/>
                  <a:gd name="T81" fmla="*/ 62 h 102"/>
                  <a:gd name="T82" fmla="*/ 78 w 139"/>
                  <a:gd name="T83" fmla="*/ 64 h 102"/>
                  <a:gd name="T84" fmla="*/ 71 w 139"/>
                  <a:gd name="T85" fmla="*/ 65 h 102"/>
                  <a:gd name="T86" fmla="*/ 66 w 139"/>
                  <a:gd name="T87" fmla="*/ 66 h 102"/>
                  <a:gd name="T88" fmla="*/ 60 w 139"/>
                  <a:gd name="T89" fmla="*/ 68 h 102"/>
                  <a:gd name="T90" fmla="*/ 55 w 139"/>
                  <a:gd name="T91" fmla="*/ 69 h 102"/>
                  <a:gd name="T92" fmla="*/ 49 w 139"/>
                  <a:gd name="T93" fmla="*/ 70 h 102"/>
                  <a:gd name="T94" fmla="*/ 43 w 139"/>
                  <a:gd name="T95" fmla="*/ 72 h 102"/>
                  <a:gd name="T96" fmla="*/ 35 w 139"/>
                  <a:gd name="T97" fmla="*/ 73 h 102"/>
                  <a:gd name="T98" fmla="*/ 27 w 139"/>
                  <a:gd name="T99" fmla="*/ 74 h 102"/>
                  <a:gd name="T100" fmla="*/ 21 w 139"/>
                  <a:gd name="T101" fmla="*/ 77 h 102"/>
                  <a:gd name="T102" fmla="*/ 14 w 139"/>
                  <a:gd name="T103" fmla="*/ 82 h 102"/>
                  <a:gd name="T104" fmla="*/ 9 w 139"/>
                  <a:gd name="T105" fmla="*/ 84 h 102"/>
                  <a:gd name="T106" fmla="*/ 3 w 139"/>
                  <a:gd name="T107" fmla="*/ 87 h 1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9"/>
                  <a:gd name="T163" fmla="*/ 0 h 102"/>
                  <a:gd name="T164" fmla="*/ 139 w 139"/>
                  <a:gd name="T165" fmla="*/ 102 h 1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9" h="102">
                    <a:moveTo>
                      <a:pt x="3" y="88"/>
                    </a:moveTo>
                    <a:lnTo>
                      <a:pt x="4" y="91"/>
                    </a:lnTo>
                    <a:lnTo>
                      <a:pt x="1" y="93"/>
                    </a:lnTo>
                    <a:lnTo>
                      <a:pt x="0" y="96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5" y="101"/>
                    </a:lnTo>
                    <a:lnTo>
                      <a:pt x="8" y="101"/>
                    </a:lnTo>
                    <a:lnTo>
                      <a:pt x="11" y="101"/>
                    </a:lnTo>
                    <a:lnTo>
                      <a:pt x="13" y="99"/>
                    </a:lnTo>
                    <a:lnTo>
                      <a:pt x="15" y="96"/>
                    </a:lnTo>
                    <a:lnTo>
                      <a:pt x="16" y="93"/>
                    </a:lnTo>
                    <a:lnTo>
                      <a:pt x="17" y="90"/>
                    </a:lnTo>
                    <a:lnTo>
                      <a:pt x="20" y="88"/>
                    </a:lnTo>
                    <a:lnTo>
                      <a:pt x="22" y="85"/>
                    </a:lnTo>
                    <a:lnTo>
                      <a:pt x="26" y="84"/>
                    </a:lnTo>
                    <a:lnTo>
                      <a:pt x="29" y="83"/>
                    </a:lnTo>
                    <a:lnTo>
                      <a:pt x="32" y="82"/>
                    </a:lnTo>
                    <a:lnTo>
                      <a:pt x="35" y="81"/>
                    </a:lnTo>
                    <a:lnTo>
                      <a:pt x="38" y="78"/>
                    </a:lnTo>
                    <a:lnTo>
                      <a:pt x="41" y="77"/>
                    </a:lnTo>
                    <a:lnTo>
                      <a:pt x="43" y="76"/>
                    </a:lnTo>
                    <a:lnTo>
                      <a:pt x="46" y="75"/>
                    </a:lnTo>
                    <a:lnTo>
                      <a:pt x="49" y="73"/>
                    </a:lnTo>
                    <a:lnTo>
                      <a:pt x="52" y="71"/>
                    </a:lnTo>
                    <a:lnTo>
                      <a:pt x="61" y="69"/>
                    </a:lnTo>
                    <a:lnTo>
                      <a:pt x="64" y="68"/>
                    </a:lnTo>
                    <a:lnTo>
                      <a:pt x="71" y="67"/>
                    </a:lnTo>
                    <a:lnTo>
                      <a:pt x="79" y="66"/>
                    </a:lnTo>
                    <a:lnTo>
                      <a:pt x="82" y="66"/>
                    </a:lnTo>
                    <a:lnTo>
                      <a:pt x="84" y="66"/>
                    </a:lnTo>
                    <a:lnTo>
                      <a:pt x="90" y="66"/>
                    </a:lnTo>
                    <a:lnTo>
                      <a:pt x="93" y="66"/>
                    </a:lnTo>
                    <a:lnTo>
                      <a:pt x="96" y="64"/>
                    </a:lnTo>
                    <a:lnTo>
                      <a:pt x="98" y="63"/>
                    </a:lnTo>
                    <a:lnTo>
                      <a:pt x="101" y="61"/>
                    </a:lnTo>
                    <a:lnTo>
                      <a:pt x="104" y="58"/>
                    </a:lnTo>
                    <a:lnTo>
                      <a:pt x="104" y="55"/>
                    </a:lnTo>
                    <a:lnTo>
                      <a:pt x="105" y="52"/>
                    </a:lnTo>
                    <a:lnTo>
                      <a:pt x="106" y="48"/>
                    </a:lnTo>
                    <a:lnTo>
                      <a:pt x="107" y="45"/>
                    </a:lnTo>
                    <a:lnTo>
                      <a:pt x="107" y="42"/>
                    </a:lnTo>
                    <a:lnTo>
                      <a:pt x="108" y="38"/>
                    </a:lnTo>
                    <a:lnTo>
                      <a:pt x="111" y="34"/>
                    </a:lnTo>
                    <a:lnTo>
                      <a:pt x="113" y="31"/>
                    </a:lnTo>
                    <a:lnTo>
                      <a:pt x="115" y="28"/>
                    </a:lnTo>
                    <a:lnTo>
                      <a:pt x="118" y="25"/>
                    </a:lnTo>
                    <a:lnTo>
                      <a:pt x="119" y="22"/>
                    </a:lnTo>
                    <a:lnTo>
                      <a:pt x="122" y="19"/>
                    </a:lnTo>
                    <a:lnTo>
                      <a:pt x="124" y="16"/>
                    </a:lnTo>
                    <a:lnTo>
                      <a:pt x="126" y="13"/>
                    </a:lnTo>
                    <a:lnTo>
                      <a:pt x="129" y="11"/>
                    </a:lnTo>
                    <a:lnTo>
                      <a:pt x="133" y="9"/>
                    </a:lnTo>
                    <a:lnTo>
                      <a:pt x="136" y="7"/>
                    </a:lnTo>
                    <a:lnTo>
                      <a:pt x="137" y="4"/>
                    </a:lnTo>
                    <a:lnTo>
                      <a:pt x="138" y="1"/>
                    </a:lnTo>
                    <a:lnTo>
                      <a:pt x="135" y="0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6" y="3"/>
                    </a:lnTo>
                    <a:lnTo>
                      <a:pt x="124" y="6"/>
                    </a:lnTo>
                    <a:lnTo>
                      <a:pt x="123" y="9"/>
                    </a:lnTo>
                    <a:lnTo>
                      <a:pt x="120" y="11"/>
                    </a:lnTo>
                    <a:lnTo>
                      <a:pt x="118" y="14"/>
                    </a:lnTo>
                    <a:lnTo>
                      <a:pt x="115" y="16"/>
                    </a:lnTo>
                    <a:lnTo>
                      <a:pt x="112" y="19"/>
                    </a:lnTo>
                    <a:lnTo>
                      <a:pt x="110" y="21"/>
                    </a:lnTo>
                    <a:lnTo>
                      <a:pt x="107" y="24"/>
                    </a:lnTo>
                    <a:lnTo>
                      <a:pt x="105" y="27"/>
                    </a:lnTo>
                    <a:lnTo>
                      <a:pt x="102" y="29"/>
                    </a:lnTo>
                    <a:lnTo>
                      <a:pt x="100" y="32"/>
                    </a:lnTo>
                    <a:lnTo>
                      <a:pt x="97" y="34"/>
                    </a:lnTo>
                    <a:lnTo>
                      <a:pt x="95" y="36"/>
                    </a:lnTo>
                    <a:lnTo>
                      <a:pt x="94" y="39"/>
                    </a:lnTo>
                    <a:lnTo>
                      <a:pt x="92" y="43"/>
                    </a:lnTo>
                    <a:lnTo>
                      <a:pt x="91" y="46"/>
                    </a:lnTo>
                    <a:lnTo>
                      <a:pt x="90" y="49"/>
                    </a:lnTo>
                    <a:lnTo>
                      <a:pt x="90" y="52"/>
                    </a:lnTo>
                    <a:lnTo>
                      <a:pt x="90" y="56"/>
                    </a:lnTo>
                    <a:lnTo>
                      <a:pt x="89" y="59"/>
                    </a:lnTo>
                    <a:lnTo>
                      <a:pt x="86" y="61"/>
                    </a:lnTo>
                    <a:lnTo>
                      <a:pt x="83" y="62"/>
                    </a:lnTo>
                    <a:lnTo>
                      <a:pt x="81" y="63"/>
                    </a:lnTo>
                    <a:lnTo>
                      <a:pt x="78" y="64"/>
                    </a:lnTo>
                    <a:lnTo>
                      <a:pt x="74" y="65"/>
                    </a:lnTo>
                    <a:lnTo>
                      <a:pt x="71" y="65"/>
                    </a:lnTo>
                    <a:lnTo>
                      <a:pt x="69" y="65"/>
                    </a:lnTo>
                    <a:lnTo>
                      <a:pt x="66" y="66"/>
                    </a:lnTo>
                    <a:lnTo>
                      <a:pt x="63" y="66"/>
                    </a:lnTo>
                    <a:lnTo>
                      <a:pt x="60" y="68"/>
                    </a:lnTo>
                    <a:lnTo>
                      <a:pt x="57" y="69"/>
                    </a:lnTo>
                    <a:lnTo>
                      <a:pt x="55" y="69"/>
                    </a:lnTo>
                    <a:lnTo>
                      <a:pt x="52" y="69"/>
                    </a:lnTo>
                    <a:lnTo>
                      <a:pt x="49" y="70"/>
                    </a:lnTo>
                    <a:lnTo>
                      <a:pt x="46" y="71"/>
                    </a:lnTo>
                    <a:lnTo>
                      <a:pt x="43" y="72"/>
                    </a:lnTo>
                    <a:lnTo>
                      <a:pt x="41" y="73"/>
                    </a:lnTo>
                    <a:lnTo>
                      <a:pt x="35" y="73"/>
                    </a:lnTo>
                    <a:lnTo>
                      <a:pt x="29" y="73"/>
                    </a:lnTo>
                    <a:lnTo>
                      <a:pt x="27" y="74"/>
                    </a:lnTo>
                    <a:lnTo>
                      <a:pt x="24" y="75"/>
                    </a:lnTo>
                    <a:lnTo>
                      <a:pt x="21" y="77"/>
                    </a:lnTo>
                    <a:lnTo>
                      <a:pt x="17" y="81"/>
                    </a:lnTo>
                    <a:lnTo>
                      <a:pt x="14" y="82"/>
                    </a:lnTo>
                    <a:lnTo>
                      <a:pt x="12" y="83"/>
                    </a:lnTo>
                    <a:lnTo>
                      <a:pt x="9" y="84"/>
                    </a:lnTo>
                    <a:lnTo>
                      <a:pt x="6" y="85"/>
                    </a:lnTo>
                    <a:lnTo>
                      <a:pt x="3" y="87"/>
                    </a:lnTo>
                    <a:lnTo>
                      <a:pt x="3" y="88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5" name="Freeform 860" descr="Large confetti"/>
              <p:cNvSpPr>
                <a:spLocks/>
              </p:cNvSpPr>
              <p:nvPr/>
            </p:nvSpPr>
            <p:spPr bwMode="auto">
              <a:xfrm>
                <a:off x="2813" y="1062"/>
                <a:ext cx="49" cy="96"/>
              </a:xfrm>
              <a:custGeom>
                <a:avLst/>
                <a:gdLst>
                  <a:gd name="T0" fmla="*/ 29 w 49"/>
                  <a:gd name="T1" fmla="*/ 16 h 96"/>
                  <a:gd name="T2" fmla="*/ 26 w 49"/>
                  <a:gd name="T3" fmla="*/ 10 h 96"/>
                  <a:gd name="T4" fmla="*/ 21 w 49"/>
                  <a:gd name="T5" fmla="*/ 4 h 96"/>
                  <a:gd name="T6" fmla="*/ 12 w 49"/>
                  <a:gd name="T7" fmla="*/ 0 h 96"/>
                  <a:gd name="T8" fmla="*/ 12 w 49"/>
                  <a:gd name="T9" fmla="*/ 6 h 96"/>
                  <a:gd name="T10" fmla="*/ 16 w 49"/>
                  <a:gd name="T11" fmla="*/ 16 h 96"/>
                  <a:gd name="T12" fmla="*/ 22 w 49"/>
                  <a:gd name="T13" fmla="*/ 20 h 96"/>
                  <a:gd name="T14" fmla="*/ 29 w 49"/>
                  <a:gd name="T15" fmla="*/ 25 h 96"/>
                  <a:gd name="T16" fmla="*/ 31 w 49"/>
                  <a:gd name="T17" fmla="*/ 31 h 96"/>
                  <a:gd name="T18" fmla="*/ 31 w 49"/>
                  <a:gd name="T19" fmla="*/ 37 h 96"/>
                  <a:gd name="T20" fmla="*/ 25 w 49"/>
                  <a:gd name="T21" fmla="*/ 36 h 96"/>
                  <a:gd name="T22" fmla="*/ 22 w 49"/>
                  <a:gd name="T23" fmla="*/ 30 h 96"/>
                  <a:gd name="T24" fmla="*/ 20 w 49"/>
                  <a:gd name="T25" fmla="*/ 24 h 96"/>
                  <a:gd name="T26" fmla="*/ 15 w 49"/>
                  <a:gd name="T27" fmla="*/ 12 h 96"/>
                  <a:gd name="T28" fmla="*/ 12 w 49"/>
                  <a:gd name="T29" fmla="*/ 6 h 96"/>
                  <a:gd name="T30" fmla="*/ 6 w 49"/>
                  <a:gd name="T31" fmla="*/ 3 h 96"/>
                  <a:gd name="T32" fmla="*/ 0 w 49"/>
                  <a:gd name="T33" fmla="*/ 2 h 96"/>
                  <a:gd name="T34" fmla="*/ 0 w 49"/>
                  <a:gd name="T35" fmla="*/ 8 h 96"/>
                  <a:gd name="T36" fmla="*/ 2 w 49"/>
                  <a:gd name="T37" fmla="*/ 13 h 96"/>
                  <a:gd name="T38" fmla="*/ 7 w 49"/>
                  <a:gd name="T39" fmla="*/ 20 h 96"/>
                  <a:gd name="T40" fmla="*/ 10 w 49"/>
                  <a:gd name="T41" fmla="*/ 27 h 96"/>
                  <a:gd name="T42" fmla="*/ 15 w 49"/>
                  <a:gd name="T43" fmla="*/ 34 h 96"/>
                  <a:gd name="T44" fmla="*/ 15 w 49"/>
                  <a:gd name="T45" fmla="*/ 40 h 96"/>
                  <a:gd name="T46" fmla="*/ 16 w 49"/>
                  <a:gd name="T47" fmla="*/ 46 h 96"/>
                  <a:gd name="T48" fmla="*/ 20 w 49"/>
                  <a:gd name="T49" fmla="*/ 53 h 96"/>
                  <a:gd name="T50" fmla="*/ 31 w 49"/>
                  <a:gd name="T51" fmla="*/ 57 h 96"/>
                  <a:gd name="T52" fmla="*/ 32 w 49"/>
                  <a:gd name="T53" fmla="*/ 63 h 96"/>
                  <a:gd name="T54" fmla="*/ 27 w 49"/>
                  <a:gd name="T55" fmla="*/ 69 h 96"/>
                  <a:gd name="T56" fmla="*/ 27 w 49"/>
                  <a:gd name="T57" fmla="*/ 76 h 96"/>
                  <a:gd name="T58" fmla="*/ 32 w 49"/>
                  <a:gd name="T59" fmla="*/ 82 h 96"/>
                  <a:gd name="T60" fmla="*/ 35 w 49"/>
                  <a:gd name="T61" fmla="*/ 88 h 96"/>
                  <a:gd name="T62" fmla="*/ 42 w 49"/>
                  <a:gd name="T63" fmla="*/ 95 h 96"/>
                  <a:gd name="T64" fmla="*/ 47 w 49"/>
                  <a:gd name="T65" fmla="*/ 91 h 96"/>
                  <a:gd name="T66" fmla="*/ 47 w 49"/>
                  <a:gd name="T67" fmla="*/ 80 h 96"/>
                  <a:gd name="T68" fmla="*/ 39 w 49"/>
                  <a:gd name="T69" fmla="*/ 75 h 96"/>
                  <a:gd name="T70" fmla="*/ 34 w 49"/>
                  <a:gd name="T71" fmla="*/ 69 h 96"/>
                  <a:gd name="T72" fmla="*/ 36 w 49"/>
                  <a:gd name="T73" fmla="*/ 64 h 96"/>
                  <a:gd name="T74" fmla="*/ 43 w 49"/>
                  <a:gd name="T75" fmla="*/ 63 h 96"/>
                  <a:gd name="T76" fmla="*/ 48 w 49"/>
                  <a:gd name="T77" fmla="*/ 60 h 96"/>
                  <a:gd name="T78" fmla="*/ 48 w 49"/>
                  <a:gd name="T79" fmla="*/ 54 h 96"/>
                  <a:gd name="T80" fmla="*/ 48 w 49"/>
                  <a:gd name="T81" fmla="*/ 46 h 96"/>
                  <a:gd name="T82" fmla="*/ 44 w 49"/>
                  <a:gd name="T83" fmla="*/ 40 h 96"/>
                  <a:gd name="T84" fmla="*/ 38 w 49"/>
                  <a:gd name="T85" fmla="*/ 35 h 96"/>
                  <a:gd name="T86" fmla="*/ 36 w 49"/>
                  <a:gd name="T87" fmla="*/ 29 h 96"/>
                  <a:gd name="T88" fmla="*/ 35 w 49"/>
                  <a:gd name="T89" fmla="*/ 22 h 96"/>
                  <a:gd name="T90" fmla="*/ 32 w 49"/>
                  <a:gd name="T91" fmla="*/ 16 h 96"/>
                  <a:gd name="T92" fmla="*/ 30 w 49"/>
                  <a:gd name="T93" fmla="*/ 11 h 9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9"/>
                  <a:gd name="T142" fmla="*/ 0 h 96"/>
                  <a:gd name="T143" fmla="*/ 49 w 49"/>
                  <a:gd name="T144" fmla="*/ 96 h 9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9" h="96">
                    <a:moveTo>
                      <a:pt x="30" y="11"/>
                    </a:moveTo>
                    <a:lnTo>
                      <a:pt x="29" y="16"/>
                    </a:lnTo>
                    <a:lnTo>
                      <a:pt x="28" y="13"/>
                    </a:lnTo>
                    <a:lnTo>
                      <a:pt x="26" y="10"/>
                    </a:lnTo>
                    <a:lnTo>
                      <a:pt x="23" y="7"/>
                    </a:lnTo>
                    <a:lnTo>
                      <a:pt x="21" y="4"/>
                    </a:lnTo>
                    <a:lnTo>
                      <a:pt x="15" y="1"/>
                    </a:lnTo>
                    <a:lnTo>
                      <a:pt x="12" y="0"/>
                    </a:lnTo>
                    <a:lnTo>
                      <a:pt x="12" y="3"/>
                    </a:lnTo>
                    <a:lnTo>
                      <a:pt x="12" y="6"/>
                    </a:lnTo>
                    <a:lnTo>
                      <a:pt x="15" y="13"/>
                    </a:lnTo>
                    <a:lnTo>
                      <a:pt x="16" y="16"/>
                    </a:lnTo>
                    <a:lnTo>
                      <a:pt x="19" y="17"/>
                    </a:lnTo>
                    <a:lnTo>
                      <a:pt x="22" y="20"/>
                    </a:lnTo>
                    <a:lnTo>
                      <a:pt x="28" y="21"/>
                    </a:lnTo>
                    <a:lnTo>
                      <a:pt x="29" y="25"/>
                    </a:lnTo>
                    <a:lnTo>
                      <a:pt x="31" y="28"/>
                    </a:lnTo>
                    <a:lnTo>
                      <a:pt x="31" y="31"/>
                    </a:lnTo>
                    <a:lnTo>
                      <a:pt x="31" y="34"/>
                    </a:lnTo>
                    <a:lnTo>
                      <a:pt x="31" y="37"/>
                    </a:lnTo>
                    <a:lnTo>
                      <a:pt x="28" y="37"/>
                    </a:lnTo>
                    <a:lnTo>
                      <a:pt x="25" y="36"/>
                    </a:lnTo>
                    <a:lnTo>
                      <a:pt x="24" y="33"/>
                    </a:lnTo>
                    <a:lnTo>
                      <a:pt x="22" y="30"/>
                    </a:lnTo>
                    <a:lnTo>
                      <a:pt x="21" y="27"/>
                    </a:lnTo>
                    <a:lnTo>
                      <a:pt x="20" y="24"/>
                    </a:lnTo>
                    <a:lnTo>
                      <a:pt x="18" y="20"/>
                    </a:lnTo>
                    <a:lnTo>
                      <a:pt x="15" y="12"/>
                    </a:lnTo>
                    <a:lnTo>
                      <a:pt x="14" y="9"/>
                    </a:lnTo>
                    <a:lnTo>
                      <a:pt x="12" y="6"/>
                    </a:lnTo>
                    <a:lnTo>
                      <a:pt x="9" y="4"/>
                    </a:lnTo>
                    <a:lnTo>
                      <a:pt x="6" y="3"/>
                    </a:lnTo>
                    <a:lnTo>
                      <a:pt x="3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3"/>
                    </a:lnTo>
                    <a:lnTo>
                      <a:pt x="5" y="16"/>
                    </a:lnTo>
                    <a:lnTo>
                      <a:pt x="7" y="20"/>
                    </a:lnTo>
                    <a:lnTo>
                      <a:pt x="8" y="24"/>
                    </a:lnTo>
                    <a:lnTo>
                      <a:pt x="10" y="27"/>
                    </a:lnTo>
                    <a:lnTo>
                      <a:pt x="13" y="30"/>
                    </a:lnTo>
                    <a:lnTo>
                      <a:pt x="15" y="34"/>
                    </a:lnTo>
                    <a:lnTo>
                      <a:pt x="15" y="37"/>
                    </a:lnTo>
                    <a:lnTo>
                      <a:pt x="15" y="40"/>
                    </a:lnTo>
                    <a:lnTo>
                      <a:pt x="15" y="43"/>
                    </a:lnTo>
                    <a:lnTo>
                      <a:pt x="16" y="46"/>
                    </a:lnTo>
                    <a:lnTo>
                      <a:pt x="18" y="50"/>
                    </a:lnTo>
                    <a:lnTo>
                      <a:pt x="20" y="53"/>
                    </a:lnTo>
                    <a:lnTo>
                      <a:pt x="28" y="56"/>
                    </a:lnTo>
                    <a:lnTo>
                      <a:pt x="31" y="57"/>
                    </a:lnTo>
                    <a:lnTo>
                      <a:pt x="32" y="60"/>
                    </a:lnTo>
                    <a:lnTo>
                      <a:pt x="32" y="63"/>
                    </a:lnTo>
                    <a:lnTo>
                      <a:pt x="29" y="66"/>
                    </a:lnTo>
                    <a:lnTo>
                      <a:pt x="27" y="69"/>
                    </a:lnTo>
                    <a:lnTo>
                      <a:pt x="27" y="73"/>
                    </a:lnTo>
                    <a:lnTo>
                      <a:pt x="27" y="76"/>
                    </a:lnTo>
                    <a:lnTo>
                      <a:pt x="29" y="79"/>
                    </a:lnTo>
                    <a:lnTo>
                      <a:pt x="32" y="82"/>
                    </a:lnTo>
                    <a:lnTo>
                      <a:pt x="33" y="85"/>
                    </a:lnTo>
                    <a:lnTo>
                      <a:pt x="35" y="88"/>
                    </a:lnTo>
                    <a:lnTo>
                      <a:pt x="39" y="92"/>
                    </a:lnTo>
                    <a:lnTo>
                      <a:pt x="42" y="95"/>
                    </a:lnTo>
                    <a:lnTo>
                      <a:pt x="45" y="95"/>
                    </a:lnTo>
                    <a:lnTo>
                      <a:pt x="47" y="91"/>
                    </a:lnTo>
                    <a:lnTo>
                      <a:pt x="47" y="84"/>
                    </a:lnTo>
                    <a:lnTo>
                      <a:pt x="47" y="80"/>
                    </a:lnTo>
                    <a:lnTo>
                      <a:pt x="46" y="77"/>
                    </a:lnTo>
                    <a:lnTo>
                      <a:pt x="39" y="75"/>
                    </a:lnTo>
                    <a:lnTo>
                      <a:pt x="36" y="73"/>
                    </a:lnTo>
                    <a:lnTo>
                      <a:pt x="34" y="69"/>
                    </a:lnTo>
                    <a:lnTo>
                      <a:pt x="33" y="66"/>
                    </a:lnTo>
                    <a:lnTo>
                      <a:pt x="36" y="64"/>
                    </a:lnTo>
                    <a:lnTo>
                      <a:pt x="40" y="63"/>
                    </a:lnTo>
                    <a:lnTo>
                      <a:pt x="43" y="63"/>
                    </a:lnTo>
                    <a:lnTo>
                      <a:pt x="46" y="63"/>
                    </a:lnTo>
                    <a:lnTo>
                      <a:pt x="48" y="60"/>
                    </a:lnTo>
                    <a:lnTo>
                      <a:pt x="48" y="57"/>
                    </a:lnTo>
                    <a:lnTo>
                      <a:pt x="48" y="54"/>
                    </a:lnTo>
                    <a:lnTo>
                      <a:pt x="48" y="50"/>
                    </a:lnTo>
                    <a:lnTo>
                      <a:pt x="48" y="46"/>
                    </a:lnTo>
                    <a:lnTo>
                      <a:pt x="46" y="43"/>
                    </a:lnTo>
                    <a:lnTo>
                      <a:pt x="44" y="40"/>
                    </a:lnTo>
                    <a:lnTo>
                      <a:pt x="41" y="38"/>
                    </a:lnTo>
                    <a:lnTo>
                      <a:pt x="38" y="35"/>
                    </a:lnTo>
                    <a:lnTo>
                      <a:pt x="36" y="32"/>
                    </a:lnTo>
                    <a:lnTo>
                      <a:pt x="36" y="29"/>
                    </a:lnTo>
                    <a:lnTo>
                      <a:pt x="35" y="26"/>
                    </a:lnTo>
                    <a:lnTo>
                      <a:pt x="35" y="22"/>
                    </a:lnTo>
                    <a:lnTo>
                      <a:pt x="34" y="19"/>
                    </a:lnTo>
                    <a:lnTo>
                      <a:pt x="32" y="16"/>
                    </a:lnTo>
                    <a:lnTo>
                      <a:pt x="30" y="14"/>
                    </a:lnTo>
                    <a:lnTo>
                      <a:pt x="30" y="11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6" name="Freeform 861" descr="Large confetti"/>
              <p:cNvSpPr>
                <a:spLocks/>
              </p:cNvSpPr>
              <p:nvPr/>
            </p:nvSpPr>
            <p:spPr bwMode="auto">
              <a:xfrm>
                <a:off x="2776" y="928"/>
                <a:ext cx="77" cy="79"/>
              </a:xfrm>
              <a:custGeom>
                <a:avLst/>
                <a:gdLst>
                  <a:gd name="T0" fmla="*/ 74 w 77"/>
                  <a:gd name="T1" fmla="*/ 68 h 79"/>
                  <a:gd name="T2" fmla="*/ 69 w 77"/>
                  <a:gd name="T3" fmla="*/ 63 h 79"/>
                  <a:gd name="T4" fmla="*/ 63 w 77"/>
                  <a:gd name="T5" fmla="*/ 59 h 79"/>
                  <a:gd name="T6" fmla="*/ 58 w 77"/>
                  <a:gd name="T7" fmla="*/ 54 h 79"/>
                  <a:gd name="T8" fmla="*/ 54 w 77"/>
                  <a:gd name="T9" fmla="*/ 47 h 79"/>
                  <a:gd name="T10" fmla="*/ 53 w 77"/>
                  <a:gd name="T11" fmla="*/ 40 h 79"/>
                  <a:gd name="T12" fmla="*/ 53 w 77"/>
                  <a:gd name="T13" fmla="*/ 34 h 79"/>
                  <a:gd name="T14" fmla="*/ 49 w 77"/>
                  <a:gd name="T15" fmla="*/ 28 h 79"/>
                  <a:gd name="T16" fmla="*/ 44 w 77"/>
                  <a:gd name="T17" fmla="*/ 24 h 79"/>
                  <a:gd name="T18" fmla="*/ 37 w 77"/>
                  <a:gd name="T19" fmla="*/ 21 h 79"/>
                  <a:gd name="T20" fmla="*/ 32 w 77"/>
                  <a:gd name="T21" fmla="*/ 17 h 79"/>
                  <a:gd name="T22" fmla="*/ 28 w 77"/>
                  <a:gd name="T23" fmla="*/ 12 h 79"/>
                  <a:gd name="T24" fmla="*/ 23 w 77"/>
                  <a:gd name="T25" fmla="*/ 8 h 79"/>
                  <a:gd name="T26" fmla="*/ 17 w 77"/>
                  <a:gd name="T27" fmla="*/ 4 h 79"/>
                  <a:gd name="T28" fmla="*/ 2 w 77"/>
                  <a:gd name="T29" fmla="*/ 1 h 79"/>
                  <a:gd name="T30" fmla="*/ 0 w 77"/>
                  <a:gd name="T31" fmla="*/ 3 h 79"/>
                  <a:gd name="T32" fmla="*/ 0 w 77"/>
                  <a:gd name="T33" fmla="*/ 9 h 79"/>
                  <a:gd name="T34" fmla="*/ 6 w 77"/>
                  <a:gd name="T35" fmla="*/ 13 h 79"/>
                  <a:gd name="T36" fmla="*/ 12 w 77"/>
                  <a:gd name="T37" fmla="*/ 14 h 79"/>
                  <a:gd name="T38" fmla="*/ 17 w 77"/>
                  <a:gd name="T39" fmla="*/ 18 h 79"/>
                  <a:gd name="T40" fmla="*/ 18 w 77"/>
                  <a:gd name="T41" fmla="*/ 24 h 79"/>
                  <a:gd name="T42" fmla="*/ 22 w 77"/>
                  <a:gd name="T43" fmla="*/ 31 h 79"/>
                  <a:gd name="T44" fmla="*/ 28 w 77"/>
                  <a:gd name="T45" fmla="*/ 36 h 79"/>
                  <a:gd name="T46" fmla="*/ 33 w 77"/>
                  <a:gd name="T47" fmla="*/ 36 h 79"/>
                  <a:gd name="T48" fmla="*/ 39 w 77"/>
                  <a:gd name="T49" fmla="*/ 36 h 79"/>
                  <a:gd name="T50" fmla="*/ 45 w 77"/>
                  <a:gd name="T51" fmla="*/ 36 h 79"/>
                  <a:gd name="T52" fmla="*/ 49 w 77"/>
                  <a:gd name="T53" fmla="*/ 41 h 79"/>
                  <a:gd name="T54" fmla="*/ 50 w 77"/>
                  <a:gd name="T55" fmla="*/ 47 h 79"/>
                  <a:gd name="T56" fmla="*/ 49 w 77"/>
                  <a:gd name="T57" fmla="*/ 54 h 79"/>
                  <a:gd name="T58" fmla="*/ 49 w 77"/>
                  <a:gd name="T59" fmla="*/ 60 h 79"/>
                  <a:gd name="T60" fmla="*/ 55 w 77"/>
                  <a:gd name="T61" fmla="*/ 65 h 79"/>
                  <a:gd name="T62" fmla="*/ 60 w 77"/>
                  <a:gd name="T63" fmla="*/ 68 h 79"/>
                  <a:gd name="T64" fmla="*/ 66 w 77"/>
                  <a:gd name="T65" fmla="*/ 73 h 79"/>
                  <a:gd name="T66" fmla="*/ 73 w 77"/>
                  <a:gd name="T67" fmla="*/ 78 h 79"/>
                  <a:gd name="T68" fmla="*/ 76 w 77"/>
                  <a:gd name="T69" fmla="*/ 74 h 79"/>
                  <a:gd name="T70" fmla="*/ 76 w 77"/>
                  <a:gd name="T71" fmla="*/ 68 h 79"/>
                  <a:gd name="T72" fmla="*/ 68 w 77"/>
                  <a:gd name="T73" fmla="*/ 61 h 7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7"/>
                  <a:gd name="T112" fmla="*/ 0 h 79"/>
                  <a:gd name="T113" fmla="*/ 77 w 77"/>
                  <a:gd name="T114" fmla="*/ 79 h 7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7" h="79">
                    <a:moveTo>
                      <a:pt x="68" y="61"/>
                    </a:moveTo>
                    <a:lnTo>
                      <a:pt x="74" y="68"/>
                    </a:lnTo>
                    <a:lnTo>
                      <a:pt x="72" y="65"/>
                    </a:lnTo>
                    <a:lnTo>
                      <a:pt x="69" y="63"/>
                    </a:lnTo>
                    <a:lnTo>
                      <a:pt x="66" y="61"/>
                    </a:lnTo>
                    <a:lnTo>
                      <a:pt x="63" y="59"/>
                    </a:lnTo>
                    <a:lnTo>
                      <a:pt x="60" y="57"/>
                    </a:lnTo>
                    <a:lnTo>
                      <a:pt x="58" y="54"/>
                    </a:lnTo>
                    <a:lnTo>
                      <a:pt x="55" y="50"/>
                    </a:lnTo>
                    <a:lnTo>
                      <a:pt x="54" y="47"/>
                    </a:lnTo>
                    <a:lnTo>
                      <a:pt x="53" y="43"/>
                    </a:lnTo>
                    <a:lnTo>
                      <a:pt x="53" y="40"/>
                    </a:lnTo>
                    <a:lnTo>
                      <a:pt x="53" y="37"/>
                    </a:lnTo>
                    <a:lnTo>
                      <a:pt x="53" y="34"/>
                    </a:lnTo>
                    <a:lnTo>
                      <a:pt x="52" y="31"/>
                    </a:lnTo>
                    <a:lnTo>
                      <a:pt x="49" y="28"/>
                    </a:lnTo>
                    <a:lnTo>
                      <a:pt x="46" y="26"/>
                    </a:lnTo>
                    <a:lnTo>
                      <a:pt x="44" y="24"/>
                    </a:lnTo>
                    <a:lnTo>
                      <a:pt x="41" y="21"/>
                    </a:lnTo>
                    <a:lnTo>
                      <a:pt x="37" y="21"/>
                    </a:lnTo>
                    <a:lnTo>
                      <a:pt x="34" y="20"/>
                    </a:lnTo>
                    <a:lnTo>
                      <a:pt x="32" y="17"/>
                    </a:lnTo>
                    <a:lnTo>
                      <a:pt x="30" y="15"/>
                    </a:lnTo>
                    <a:lnTo>
                      <a:pt x="28" y="12"/>
                    </a:lnTo>
                    <a:lnTo>
                      <a:pt x="26" y="9"/>
                    </a:lnTo>
                    <a:lnTo>
                      <a:pt x="23" y="8"/>
                    </a:lnTo>
                    <a:lnTo>
                      <a:pt x="20" y="6"/>
                    </a:lnTo>
                    <a:lnTo>
                      <a:pt x="17" y="4"/>
                    </a:lnTo>
                    <a:lnTo>
                      <a:pt x="10" y="2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11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2" y="14"/>
                    </a:lnTo>
                    <a:lnTo>
                      <a:pt x="15" y="15"/>
                    </a:lnTo>
                    <a:lnTo>
                      <a:pt x="17" y="18"/>
                    </a:lnTo>
                    <a:lnTo>
                      <a:pt x="18" y="21"/>
                    </a:lnTo>
                    <a:lnTo>
                      <a:pt x="18" y="24"/>
                    </a:lnTo>
                    <a:lnTo>
                      <a:pt x="19" y="28"/>
                    </a:lnTo>
                    <a:lnTo>
                      <a:pt x="22" y="31"/>
                    </a:lnTo>
                    <a:lnTo>
                      <a:pt x="25" y="34"/>
                    </a:lnTo>
                    <a:lnTo>
                      <a:pt x="28" y="36"/>
                    </a:lnTo>
                    <a:lnTo>
                      <a:pt x="30" y="36"/>
                    </a:lnTo>
                    <a:lnTo>
                      <a:pt x="33" y="36"/>
                    </a:lnTo>
                    <a:lnTo>
                      <a:pt x="36" y="36"/>
                    </a:lnTo>
                    <a:lnTo>
                      <a:pt x="39" y="36"/>
                    </a:lnTo>
                    <a:lnTo>
                      <a:pt x="42" y="36"/>
                    </a:lnTo>
                    <a:lnTo>
                      <a:pt x="45" y="36"/>
                    </a:lnTo>
                    <a:lnTo>
                      <a:pt x="48" y="38"/>
                    </a:lnTo>
                    <a:lnTo>
                      <a:pt x="49" y="41"/>
                    </a:lnTo>
                    <a:lnTo>
                      <a:pt x="50" y="44"/>
                    </a:lnTo>
                    <a:lnTo>
                      <a:pt x="50" y="47"/>
                    </a:lnTo>
                    <a:lnTo>
                      <a:pt x="50" y="50"/>
                    </a:lnTo>
                    <a:lnTo>
                      <a:pt x="49" y="54"/>
                    </a:lnTo>
                    <a:lnTo>
                      <a:pt x="49" y="57"/>
                    </a:lnTo>
                    <a:lnTo>
                      <a:pt x="49" y="60"/>
                    </a:lnTo>
                    <a:lnTo>
                      <a:pt x="51" y="63"/>
                    </a:lnTo>
                    <a:lnTo>
                      <a:pt x="55" y="65"/>
                    </a:lnTo>
                    <a:lnTo>
                      <a:pt x="58" y="67"/>
                    </a:lnTo>
                    <a:lnTo>
                      <a:pt x="60" y="68"/>
                    </a:lnTo>
                    <a:lnTo>
                      <a:pt x="63" y="71"/>
                    </a:lnTo>
                    <a:lnTo>
                      <a:pt x="66" y="73"/>
                    </a:lnTo>
                    <a:lnTo>
                      <a:pt x="70" y="76"/>
                    </a:lnTo>
                    <a:lnTo>
                      <a:pt x="73" y="78"/>
                    </a:lnTo>
                    <a:lnTo>
                      <a:pt x="76" y="78"/>
                    </a:lnTo>
                    <a:lnTo>
                      <a:pt x="76" y="74"/>
                    </a:lnTo>
                    <a:lnTo>
                      <a:pt x="76" y="71"/>
                    </a:lnTo>
                    <a:lnTo>
                      <a:pt x="76" y="68"/>
                    </a:lnTo>
                    <a:lnTo>
                      <a:pt x="73" y="66"/>
                    </a:lnTo>
                    <a:lnTo>
                      <a:pt x="68" y="61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457" name="Freeform 862" descr="Large confetti"/>
              <p:cNvSpPr>
                <a:spLocks/>
              </p:cNvSpPr>
              <p:nvPr/>
            </p:nvSpPr>
            <p:spPr bwMode="auto">
              <a:xfrm>
                <a:off x="2723" y="1648"/>
                <a:ext cx="181" cy="97"/>
              </a:xfrm>
              <a:custGeom>
                <a:avLst/>
                <a:gdLst>
                  <a:gd name="T0" fmla="*/ 124 w 181"/>
                  <a:gd name="T1" fmla="*/ 90 h 97"/>
                  <a:gd name="T2" fmla="*/ 129 w 181"/>
                  <a:gd name="T3" fmla="*/ 93 h 97"/>
                  <a:gd name="T4" fmla="*/ 135 w 181"/>
                  <a:gd name="T5" fmla="*/ 94 h 97"/>
                  <a:gd name="T6" fmla="*/ 141 w 181"/>
                  <a:gd name="T7" fmla="*/ 96 h 97"/>
                  <a:gd name="T8" fmla="*/ 146 w 181"/>
                  <a:gd name="T9" fmla="*/ 96 h 97"/>
                  <a:gd name="T10" fmla="*/ 152 w 181"/>
                  <a:gd name="T11" fmla="*/ 92 h 97"/>
                  <a:gd name="T12" fmla="*/ 157 w 181"/>
                  <a:gd name="T13" fmla="*/ 92 h 97"/>
                  <a:gd name="T14" fmla="*/ 163 w 181"/>
                  <a:gd name="T15" fmla="*/ 90 h 97"/>
                  <a:gd name="T16" fmla="*/ 168 w 181"/>
                  <a:gd name="T17" fmla="*/ 88 h 97"/>
                  <a:gd name="T18" fmla="*/ 174 w 181"/>
                  <a:gd name="T19" fmla="*/ 82 h 97"/>
                  <a:gd name="T20" fmla="*/ 177 w 181"/>
                  <a:gd name="T21" fmla="*/ 76 h 97"/>
                  <a:gd name="T22" fmla="*/ 180 w 181"/>
                  <a:gd name="T23" fmla="*/ 69 h 97"/>
                  <a:gd name="T24" fmla="*/ 180 w 181"/>
                  <a:gd name="T25" fmla="*/ 63 h 97"/>
                  <a:gd name="T26" fmla="*/ 177 w 181"/>
                  <a:gd name="T27" fmla="*/ 58 h 97"/>
                  <a:gd name="T28" fmla="*/ 171 w 181"/>
                  <a:gd name="T29" fmla="*/ 57 h 97"/>
                  <a:gd name="T30" fmla="*/ 166 w 181"/>
                  <a:gd name="T31" fmla="*/ 59 h 97"/>
                  <a:gd name="T32" fmla="*/ 160 w 181"/>
                  <a:gd name="T33" fmla="*/ 59 h 97"/>
                  <a:gd name="T34" fmla="*/ 154 w 181"/>
                  <a:gd name="T35" fmla="*/ 60 h 97"/>
                  <a:gd name="T36" fmla="*/ 149 w 181"/>
                  <a:gd name="T37" fmla="*/ 59 h 97"/>
                  <a:gd name="T38" fmla="*/ 143 w 181"/>
                  <a:gd name="T39" fmla="*/ 56 h 97"/>
                  <a:gd name="T40" fmla="*/ 138 w 181"/>
                  <a:gd name="T41" fmla="*/ 52 h 97"/>
                  <a:gd name="T42" fmla="*/ 134 w 181"/>
                  <a:gd name="T43" fmla="*/ 46 h 97"/>
                  <a:gd name="T44" fmla="*/ 128 w 181"/>
                  <a:gd name="T45" fmla="*/ 42 h 97"/>
                  <a:gd name="T46" fmla="*/ 123 w 181"/>
                  <a:gd name="T47" fmla="*/ 40 h 97"/>
                  <a:gd name="T48" fmla="*/ 117 w 181"/>
                  <a:gd name="T49" fmla="*/ 40 h 97"/>
                  <a:gd name="T50" fmla="*/ 112 w 181"/>
                  <a:gd name="T51" fmla="*/ 40 h 97"/>
                  <a:gd name="T52" fmla="*/ 105 w 181"/>
                  <a:gd name="T53" fmla="*/ 40 h 97"/>
                  <a:gd name="T54" fmla="*/ 99 w 181"/>
                  <a:gd name="T55" fmla="*/ 40 h 97"/>
                  <a:gd name="T56" fmla="*/ 89 w 181"/>
                  <a:gd name="T57" fmla="*/ 37 h 97"/>
                  <a:gd name="T58" fmla="*/ 83 w 181"/>
                  <a:gd name="T59" fmla="*/ 33 h 97"/>
                  <a:gd name="T60" fmla="*/ 76 w 181"/>
                  <a:gd name="T61" fmla="*/ 30 h 97"/>
                  <a:gd name="T62" fmla="*/ 66 w 181"/>
                  <a:gd name="T63" fmla="*/ 27 h 97"/>
                  <a:gd name="T64" fmla="*/ 62 w 181"/>
                  <a:gd name="T65" fmla="*/ 21 h 97"/>
                  <a:gd name="T66" fmla="*/ 57 w 181"/>
                  <a:gd name="T67" fmla="*/ 16 h 97"/>
                  <a:gd name="T68" fmla="*/ 51 w 181"/>
                  <a:gd name="T69" fmla="*/ 12 h 97"/>
                  <a:gd name="T70" fmla="*/ 45 w 181"/>
                  <a:gd name="T71" fmla="*/ 9 h 97"/>
                  <a:gd name="T72" fmla="*/ 39 w 181"/>
                  <a:gd name="T73" fmla="*/ 8 h 97"/>
                  <a:gd name="T74" fmla="*/ 33 w 181"/>
                  <a:gd name="T75" fmla="*/ 7 h 97"/>
                  <a:gd name="T76" fmla="*/ 25 w 181"/>
                  <a:gd name="T77" fmla="*/ 3 h 97"/>
                  <a:gd name="T78" fmla="*/ 14 w 181"/>
                  <a:gd name="T79" fmla="*/ 2 h 97"/>
                  <a:gd name="T80" fmla="*/ 8 w 181"/>
                  <a:gd name="T81" fmla="*/ 2 h 97"/>
                  <a:gd name="T82" fmla="*/ 2 w 181"/>
                  <a:gd name="T83" fmla="*/ 0 h 97"/>
                  <a:gd name="T84" fmla="*/ 0 w 181"/>
                  <a:gd name="T85" fmla="*/ 3 h 97"/>
                  <a:gd name="T86" fmla="*/ 5 w 181"/>
                  <a:gd name="T87" fmla="*/ 6 h 97"/>
                  <a:gd name="T88" fmla="*/ 11 w 181"/>
                  <a:gd name="T89" fmla="*/ 11 h 97"/>
                  <a:gd name="T90" fmla="*/ 16 w 181"/>
                  <a:gd name="T91" fmla="*/ 14 h 97"/>
                  <a:gd name="T92" fmla="*/ 25 w 181"/>
                  <a:gd name="T93" fmla="*/ 20 h 97"/>
                  <a:gd name="T94" fmla="*/ 36 w 181"/>
                  <a:gd name="T95" fmla="*/ 26 h 97"/>
                  <a:gd name="T96" fmla="*/ 44 w 181"/>
                  <a:gd name="T97" fmla="*/ 29 h 97"/>
                  <a:gd name="T98" fmla="*/ 55 w 181"/>
                  <a:gd name="T99" fmla="*/ 33 h 97"/>
                  <a:gd name="T100" fmla="*/ 68 w 181"/>
                  <a:gd name="T101" fmla="*/ 44 h 97"/>
                  <a:gd name="T102" fmla="*/ 81 w 181"/>
                  <a:gd name="T103" fmla="*/ 50 h 97"/>
                  <a:gd name="T104" fmla="*/ 92 w 181"/>
                  <a:gd name="T105" fmla="*/ 54 h 97"/>
                  <a:gd name="T106" fmla="*/ 96 w 181"/>
                  <a:gd name="T107" fmla="*/ 64 h 97"/>
                  <a:gd name="T108" fmla="*/ 100 w 181"/>
                  <a:gd name="T109" fmla="*/ 74 h 97"/>
                  <a:gd name="T110" fmla="*/ 105 w 181"/>
                  <a:gd name="T111" fmla="*/ 80 h 97"/>
                  <a:gd name="T112" fmla="*/ 111 w 181"/>
                  <a:gd name="T113" fmla="*/ 86 h 97"/>
                  <a:gd name="T114" fmla="*/ 116 w 181"/>
                  <a:gd name="T115" fmla="*/ 91 h 9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81"/>
                  <a:gd name="T175" fmla="*/ 0 h 97"/>
                  <a:gd name="T176" fmla="*/ 181 w 181"/>
                  <a:gd name="T177" fmla="*/ 97 h 9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81" h="97">
                    <a:moveTo>
                      <a:pt x="120" y="93"/>
                    </a:moveTo>
                    <a:lnTo>
                      <a:pt x="124" y="90"/>
                    </a:lnTo>
                    <a:lnTo>
                      <a:pt x="127" y="92"/>
                    </a:lnTo>
                    <a:lnTo>
                      <a:pt x="129" y="93"/>
                    </a:lnTo>
                    <a:lnTo>
                      <a:pt x="132" y="94"/>
                    </a:lnTo>
                    <a:lnTo>
                      <a:pt x="135" y="94"/>
                    </a:lnTo>
                    <a:lnTo>
                      <a:pt x="138" y="96"/>
                    </a:lnTo>
                    <a:lnTo>
                      <a:pt x="141" y="96"/>
                    </a:lnTo>
                    <a:lnTo>
                      <a:pt x="143" y="96"/>
                    </a:lnTo>
                    <a:lnTo>
                      <a:pt x="146" y="96"/>
                    </a:lnTo>
                    <a:lnTo>
                      <a:pt x="149" y="96"/>
                    </a:lnTo>
                    <a:lnTo>
                      <a:pt x="152" y="92"/>
                    </a:lnTo>
                    <a:lnTo>
                      <a:pt x="154" y="92"/>
                    </a:lnTo>
                    <a:lnTo>
                      <a:pt x="157" y="92"/>
                    </a:lnTo>
                    <a:lnTo>
                      <a:pt x="160" y="91"/>
                    </a:lnTo>
                    <a:lnTo>
                      <a:pt x="163" y="90"/>
                    </a:lnTo>
                    <a:lnTo>
                      <a:pt x="166" y="90"/>
                    </a:lnTo>
                    <a:lnTo>
                      <a:pt x="168" y="88"/>
                    </a:lnTo>
                    <a:lnTo>
                      <a:pt x="171" y="85"/>
                    </a:lnTo>
                    <a:lnTo>
                      <a:pt x="174" y="82"/>
                    </a:lnTo>
                    <a:lnTo>
                      <a:pt x="177" y="79"/>
                    </a:lnTo>
                    <a:lnTo>
                      <a:pt x="177" y="76"/>
                    </a:lnTo>
                    <a:lnTo>
                      <a:pt x="179" y="73"/>
                    </a:lnTo>
                    <a:lnTo>
                      <a:pt x="180" y="69"/>
                    </a:lnTo>
                    <a:lnTo>
                      <a:pt x="180" y="66"/>
                    </a:lnTo>
                    <a:lnTo>
                      <a:pt x="180" y="63"/>
                    </a:lnTo>
                    <a:lnTo>
                      <a:pt x="180" y="60"/>
                    </a:lnTo>
                    <a:lnTo>
                      <a:pt x="177" y="58"/>
                    </a:lnTo>
                    <a:lnTo>
                      <a:pt x="174" y="57"/>
                    </a:lnTo>
                    <a:lnTo>
                      <a:pt x="171" y="57"/>
                    </a:lnTo>
                    <a:lnTo>
                      <a:pt x="168" y="58"/>
                    </a:lnTo>
                    <a:lnTo>
                      <a:pt x="166" y="59"/>
                    </a:lnTo>
                    <a:lnTo>
                      <a:pt x="163" y="59"/>
                    </a:lnTo>
                    <a:lnTo>
                      <a:pt x="160" y="59"/>
                    </a:lnTo>
                    <a:lnTo>
                      <a:pt x="157" y="60"/>
                    </a:lnTo>
                    <a:lnTo>
                      <a:pt x="154" y="60"/>
                    </a:lnTo>
                    <a:lnTo>
                      <a:pt x="152" y="60"/>
                    </a:lnTo>
                    <a:lnTo>
                      <a:pt x="149" y="59"/>
                    </a:lnTo>
                    <a:lnTo>
                      <a:pt x="146" y="58"/>
                    </a:lnTo>
                    <a:lnTo>
                      <a:pt x="143" y="56"/>
                    </a:lnTo>
                    <a:lnTo>
                      <a:pt x="141" y="54"/>
                    </a:lnTo>
                    <a:lnTo>
                      <a:pt x="138" y="52"/>
                    </a:lnTo>
                    <a:lnTo>
                      <a:pt x="137" y="49"/>
                    </a:lnTo>
                    <a:lnTo>
                      <a:pt x="134" y="46"/>
                    </a:lnTo>
                    <a:lnTo>
                      <a:pt x="131" y="44"/>
                    </a:lnTo>
                    <a:lnTo>
                      <a:pt x="128" y="42"/>
                    </a:lnTo>
                    <a:lnTo>
                      <a:pt x="126" y="41"/>
                    </a:lnTo>
                    <a:lnTo>
                      <a:pt x="123" y="40"/>
                    </a:lnTo>
                    <a:lnTo>
                      <a:pt x="120" y="40"/>
                    </a:lnTo>
                    <a:lnTo>
                      <a:pt x="117" y="40"/>
                    </a:lnTo>
                    <a:lnTo>
                      <a:pt x="115" y="40"/>
                    </a:lnTo>
                    <a:lnTo>
                      <a:pt x="112" y="40"/>
                    </a:lnTo>
                    <a:lnTo>
                      <a:pt x="108" y="40"/>
                    </a:lnTo>
                    <a:lnTo>
                      <a:pt x="105" y="40"/>
                    </a:lnTo>
                    <a:lnTo>
                      <a:pt x="102" y="40"/>
                    </a:lnTo>
                    <a:lnTo>
                      <a:pt x="99" y="40"/>
                    </a:lnTo>
                    <a:lnTo>
                      <a:pt x="91" y="38"/>
                    </a:lnTo>
                    <a:lnTo>
                      <a:pt x="89" y="37"/>
                    </a:lnTo>
                    <a:lnTo>
                      <a:pt x="86" y="35"/>
                    </a:lnTo>
                    <a:lnTo>
                      <a:pt x="83" y="33"/>
                    </a:lnTo>
                    <a:lnTo>
                      <a:pt x="79" y="32"/>
                    </a:lnTo>
                    <a:lnTo>
                      <a:pt x="76" y="30"/>
                    </a:lnTo>
                    <a:lnTo>
                      <a:pt x="70" y="30"/>
                    </a:lnTo>
                    <a:lnTo>
                      <a:pt x="66" y="27"/>
                    </a:lnTo>
                    <a:lnTo>
                      <a:pt x="64" y="25"/>
                    </a:lnTo>
                    <a:lnTo>
                      <a:pt x="62" y="21"/>
                    </a:lnTo>
                    <a:lnTo>
                      <a:pt x="60" y="18"/>
                    </a:lnTo>
                    <a:lnTo>
                      <a:pt x="57" y="16"/>
                    </a:lnTo>
                    <a:lnTo>
                      <a:pt x="54" y="14"/>
                    </a:lnTo>
                    <a:lnTo>
                      <a:pt x="51" y="12"/>
                    </a:lnTo>
                    <a:lnTo>
                      <a:pt x="48" y="10"/>
                    </a:lnTo>
                    <a:lnTo>
                      <a:pt x="45" y="9"/>
                    </a:lnTo>
                    <a:lnTo>
                      <a:pt x="42" y="8"/>
                    </a:lnTo>
                    <a:lnTo>
                      <a:pt x="39" y="8"/>
                    </a:lnTo>
                    <a:lnTo>
                      <a:pt x="36" y="8"/>
                    </a:lnTo>
                    <a:lnTo>
                      <a:pt x="33" y="7"/>
                    </a:lnTo>
                    <a:lnTo>
                      <a:pt x="31" y="4"/>
                    </a:lnTo>
                    <a:lnTo>
                      <a:pt x="25" y="3"/>
                    </a:lnTo>
                    <a:lnTo>
                      <a:pt x="20" y="3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8" y="2"/>
                    </a:lnTo>
                    <a:lnTo>
                      <a:pt x="5" y="1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2" y="5"/>
                    </a:lnTo>
                    <a:lnTo>
                      <a:pt x="5" y="6"/>
                    </a:lnTo>
                    <a:lnTo>
                      <a:pt x="8" y="9"/>
                    </a:lnTo>
                    <a:lnTo>
                      <a:pt x="11" y="11"/>
                    </a:lnTo>
                    <a:lnTo>
                      <a:pt x="13" y="12"/>
                    </a:lnTo>
                    <a:lnTo>
                      <a:pt x="16" y="14"/>
                    </a:lnTo>
                    <a:lnTo>
                      <a:pt x="19" y="18"/>
                    </a:lnTo>
                    <a:lnTo>
                      <a:pt x="25" y="20"/>
                    </a:lnTo>
                    <a:lnTo>
                      <a:pt x="32" y="24"/>
                    </a:lnTo>
                    <a:lnTo>
                      <a:pt x="36" y="26"/>
                    </a:lnTo>
                    <a:lnTo>
                      <a:pt x="38" y="28"/>
                    </a:lnTo>
                    <a:lnTo>
                      <a:pt x="44" y="29"/>
                    </a:lnTo>
                    <a:lnTo>
                      <a:pt x="50" y="31"/>
                    </a:lnTo>
                    <a:lnTo>
                      <a:pt x="55" y="33"/>
                    </a:lnTo>
                    <a:lnTo>
                      <a:pt x="61" y="40"/>
                    </a:lnTo>
                    <a:lnTo>
                      <a:pt x="68" y="44"/>
                    </a:lnTo>
                    <a:lnTo>
                      <a:pt x="74" y="46"/>
                    </a:lnTo>
                    <a:lnTo>
                      <a:pt x="81" y="50"/>
                    </a:lnTo>
                    <a:lnTo>
                      <a:pt x="87" y="52"/>
                    </a:lnTo>
                    <a:lnTo>
                      <a:pt x="92" y="54"/>
                    </a:lnTo>
                    <a:lnTo>
                      <a:pt x="95" y="57"/>
                    </a:lnTo>
                    <a:lnTo>
                      <a:pt x="96" y="64"/>
                    </a:lnTo>
                    <a:lnTo>
                      <a:pt x="98" y="70"/>
                    </a:lnTo>
                    <a:lnTo>
                      <a:pt x="100" y="74"/>
                    </a:lnTo>
                    <a:lnTo>
                      <a:pt x="102" y="77"/>
                    </a:lnTo>
                    <a:lnTo>
                      <a:pt x="105" y="80"/>
                    </a:lnTo>
                    <a:lnTo>
                      <a:pt x="107" y="83"/>
                    </a:lnTo>
                    <a:lnTo>
                      <a:pt x="111" y="86"/>
                    </a:lnTo>
                    <a:lnTo>
                      <a:pt x="114" y="89"/>
                    </a:lnTo>
                    <a:lnTo>
                      <a:pt x="116" y="91"/>
                    </a:lnTo>
                    <a:lnTo>
                      <a:pt x="120" y="93"/>
                    </a:lnTo>
                  </a:path>
                </a:pathLst>
              </a:custGeom>
              <a:pattFill prst="lgConfetti">
                <a:fgClr>
                  <a:srgbClr val="FFFF00"/>
                </a:fgClr>
                <a:bgClr>
                  <a:srgbClr val="009900"/>
                </a:bgClr>
              </a:patt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7337" name="Rectangle 863"/>
            <p:cNvSpPr>
              <a:spLocks noChangeArrowheads="1"/>
            </p:cNvSpPr>
            <p:nvPr/>
          </p:nvSpPr>
          <p:spPr bwMode="auto">
            <a:xfrm>
              <a:off x="2335" y="2121"/>
              <a:ext cx="87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INFECTED 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PLANT</a:t>
              </a:r>
            </a:p>
          </p:txBody>
        </p:sp>
        <p:sp>
          <p:nvSpPr>
            <p:cNvPr id="197338" name="AutoShape 864"/>
            <p:cNvSpPr>
              <a:spLocks noChangeArrowheads="1"/>
            </p:cNvSpPr>
            <p:nvPr/>
          </p:nvSpPr>
          <p:spPr bwMode="auto">
            <a:xfrm rot="-2700000">
              <a:off x="1750" y="3324"/>
              <a:ext cx="195" cy="209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39" name="AutoShape 865"/>
            <p:cNvSpPr>
              <a:spLocks noChangeArrowheads="1"/>
            </p:cNvSpPr>
            <p:nvPr/>
          </p:nvSpPr>
          <p:spPr bwMode="auto">
            <a:xfrm rot="720000">
              <a:off x="1344" y="1693"/>
              <a:ext cx="196" cy="208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40" name="AutoShape 866"/>
            <p:cNvSpPr>
              <a:spLocks noChangeArrowheads="1"/>
            </p:cNvSpPr>
            <p:nvPr/>
          </p:nvSpPr>
          <p:spPr bwMode="auto">
            <a:xfrm rot="5040000">
              <a:off x="2397" y="651"/>
              <a:ext cx="194" cy="210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41" name="AutoShape 867"/>
            <p:cNvSpPr>
              <a:spLocks noChangeArrowheads="1"/>
            </p:cNvSpPr>
            <p:nvPr/>
          </p:nvSpPr>
          <p:spPr bwMode="auto">
            <a:xfrm rot="8460000">
              <a:off x="3654" y="1058"/>
              <a:ext cx="194" cy="208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42" name="AutoShape 868"/>
            <p:cNvSpPr>
              <a:spLocks noChangeArrowheads="1"/>
            </p:cNvSpPr>
            <p:nvPr/>
          </p:nvSpPr>
          <p:spPr bwMode="auto">
            <a:xfrm rot="-9120000">
              <a:off x="3815" y="3098"/>
              <a:ext cx="196" cy="209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43" name="AutoShape 869"/>
            <p:cNvSpPr>
              <a:spLocks noChangeArrowheads="1"/>
            </p:cNvSpPr>
            <p:nvPr/>
          </p:nvSpPr>
          <p:spPr bwMode="auto">
            <a:xfrm rot="-5160000">
              <a:off x="2520" y="3732"/>
              <a:ext cx="193" cy="210"/>
            </a:xfrm>
            <a:prstGeom prst="triangle">
              <a:avLst>
                <a:gd name="adj" fmla="val 49986"/>
              </a:avLst>
            </a:prstGeom>
            <a:solidFill>
              <a:srgbClr val="FF0033"/>
            </a:solidFill>
            <a:ln w="12700">
              <a:solidFill>
                <a:srgbClr val="FF0033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97344" name="Rectangle 870"/>
            <p:cNvSpPr>
              <a:spLocks noChangeArrowheads="1"/>
            </p:cNvSpPr>
            <p:nvPr/>
          </p:nvSpPr>
          <p:spPr bwMode="auto">
            <a:xfrm>
              <a:off x="3744" y="564"/>
              <a:ext cx="202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        OVERWINTERS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ON CORN IN  MEXICO,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CARIBBEAN &amp; C. AMERICA</a:t>
              </a:r>
            </a:p>
          </p:txBody>
        </p:sp>
        <p:sp>
          <p:nvSpPr>
            <p:cNvPr id="197345" name="Rectangle 871"/>
            <p:cNvSpPr>
              <a:spLocks noChangeArrowheads="1"/>
            </p:cNvSpPr>
            <p:nvPr/>
          </p:nvSpPr>
          <p:spPr bwMode="auto">
            <a:xfrm>
              <a:off x="4064" y="2892"/>
              <a:ext cx="1308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UREDIOSPORES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ARE BLOWN IN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FROM SOUTH.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WIND AND RAIN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CARRY SPORES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TO LEAVES</a:t>
              </a:r>
            </a:p>
          </p:txBody>
        </p:sp>
        <p:sp>
          <p:nvSpPr>
            <p:cNvPr id="197346" name="Rectangle 872"/>
            <p:cNvSpPr>
              <a:spLocks noChangeArrowheads="1"/>
            </p:cNvSpPr>
            <p:nvPr/>
          </p:nvSpPr>
          <p:spPr bwMode="auto">
            <a:xfrm>
              <a:off x="292" y="3602"/>
              <a:ext cx="1676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UREDIOSPORES ARE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PRIMARY SOURCE OF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INFECTION</a:t>
              </a:r>
            </a:p>
          </p:txBody>
        </p:sp>
        <p:sp>
          <p:nvSpPr>
            <p:cNvPr id="197347" name="Rectangle 873"/>
            <p:cNvSpPr>
              <a:spLocks noChangeArrowheads="1"/>
            </p:cNvSpPr>
            <p:nvPr/>
          </p:nvSpPr>
          <p:spPr bwMode="auto">
            <a:xfrm>
              <a:off x="135" y="1759"/>
              <a:ext cx="121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PUSTULE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DEVELOPMENT</a:t>
              </a:r>
            </a:p>
          </p:txBody>
        </p:sp>
        <p:sp>
          <p:nvSpPr>
            <p:cNvPr id="197348" name="Rectangle 874"/>
            <p:cNvSpPr>
              <a:spLocks noChangeArrowheads="1"/>
            </p:cNvSpPr>
            <p:nvPr/>
          </p:nvSpPr>
          <p:spPr bwMode="auto">
            <a:xfrm>
              <a:off x="217" y="763"/>
              <a:ext cx="1181" cy="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SECONDARY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SPREAD BY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>
                  <a:solidFill>
                    <a:srgbClr val="000000"/>
                  </a:solidFill>
                  <a:latin typeface="Arial" charset="0"/>
                </a:rPr>
                <a:t>WIND AND RAIN</a:t>
              </a:r>
            </a:p>
          </p:txBody>
        </p:sp>
        <p:sp>
          <p:nvSpPr>
            <p:cNvPr id="197349" name="Rectangle 875"/>
            <p:cNvSpPr>
              <a:spLocks noChangeArrowheads="1"/>
            </p:cNvSpPr>
            <p:nvPr/>
          </p:nvSpPr>
          <p:spPr bwMode="auto">
            <a:xfrm>
              <a:off x="5294" y="4010"/>
              <a:ext cx="209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">
                  <a:solidFill>
                    <a:srgbClr val="000000"/>
                  </a:solidFill>
                  <a:latin typeface="Haettenschweiler" pitchFamily="34" charset="0"/>
                </a:rPr>
                <a:t>SHANE SCOTT 4/97</a:t>
              </a:r>
            </a:p>
          </p:txBody>
        </p:sp>
        <p:sp>
          <p:nvSpPr>
            <p:cNvPr id="197350" name="Freeform 876"/>
            <p:cNvSpPr>
              <a:spLocks/>
            </p:cNvSpPr>
            <p:nvPr/>
          </p:nvSpPr>
          <p:spPr bwMode="auto">
            <a:xfrm rot="-4721404">
              <a:off x="4551" y="2224"/>
              <a:ext cx="202" cy="152"/>
            </a:xfrm>
            <a:custGeom>
              <a:avLst/>
              <a:gdLst>
                <a:gd name="T0" fmla="*/ 0 w 213"/>
                <a:gd name="T1" fmla="*/ 54 h 161"/>
                <a:gd name="T2" fmla="*/ 9 w 213"/>
                <a:gd name="T3" fmla="*/ 40 h 161"/>
                <a:gd name="T4" fmla="*/ 9 w 213"/>
                <a:gd name="T5" fmla="*/ 38 h 161"/>
                <a:gd name="T6" fmla="*/ 13 w 213"/>
                <a:gd name="T7" fmla="*/ 29 h 161"/>
                <a:gd name="T8" fmla="*/ 21 w 213"/>
                <a:gd name="T9" fmla="*/ 22 h 161"/>
                <a:gd name="T10" fmla="*/ 30 w 213"/>
                <a:gd name="T11" fmla="*/ 16 h 161"/>
                <a:gd name="T12" fmla="*/ 46 w 213"/>
                <a:gd name="T13" fmla="*/ 8 h 161"/>
                <a:gd name="T14" fmla="*/ 61 w 213"/>
                <a:gd name="T15" fmla="*/ 7 h 161"/>
                <a:gd name="T16" fmla="*/ 78 w 213"/>
                <a:gd name="T17" fmla="*/ 0 h 16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13"/>
                <a:gd name="T28" fmla="*/ 0 h 161"/>
                <a:gd name="T29" fmla="*/ 213 w 213"/>
                <a:gd name="T30" fmla="*/ 161 h 16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13" h="161">
                  <a:moveTo>
                    <a:pt x="0" y="160"/>
                  </a:moveTo>
                  <a:lnTo>
                    <a:pt x="15" y="121"/>
                  </a:lnTo>
                  <a:lnTo>
                    <a:pt x="19" y="110"/>
                  </a:lnTo>
                  <a:lnTo>
                    <a:pt x="35" y="87"/>
                  </a:lnTo>
                  <a:lnTo>
                    <a:pt x="55" y="64"/>
                  </a:lnTo>
                  <a:lnTo>
                    <a:pt x="82" y="46"/>
                  </a:lnTo>
                  <a:lnTo>
                    <a:pt x="126" y="22"/>
                  </a:lnTo>
                  <a:lnTo>
                    <a:pt x="168" y="7"/>
                  </a:lnTo>
                  <a:lnTo>
                    <a:pt x="212" y="0"/>
                  </a:lnTo>
                </a:path>
              </a:pathLst>
            </a:custGeom>
            <a:noFill/>
            <a:ln w="25400" cap="rnd" cmpd="sng">
              <a:solidFill>
                <a:srgbClr val="FF0000"/>
              </a:solidFill>
              <a:prstDash val="solid"/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33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MVC-018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609600"/>
            <a:ext cx="7848600" cy="5886450"/>
          </a:xfrm>
        </p:spPr>
      </p:pic>
    </p:spTree>
    <p:extLst>
      <p:ext uri="{BB962C8B-B14F-4D97-AF65-F5344CB8AC3E}">
        <p14:creationId xmlns:p14="http://schemas.microsoft.com/office/powerpoint/2010/main" val="352134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4778"/>
            <a:ext cx="2436876" cy="82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0" y="76200"/>
            <a:ext cx="9144000" cy="2086304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Foliar pathogens, endophytes, </a:t>
            </a:r>
            <a:b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and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saprophytes: </a:t>
            </a: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/>
            </a:r>
            <a:b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</a:br>
            <a:r>
              <a:rPr lang="en-US" altLang="en-US" sz="3200" b="1" dirty="0">
                <a:solidFill>
                  <a:srgbClr val="000066"/>
                </a:solidFill>
                <a:latin typeface="Comic Sans MS" pitchFamily="66" charset="0"/>
                <a:cs typeface="Arial" pitchFamily="34" charset="0"/>
              </a:rPr>
              <a:t>symptoms caused by foliar pathogens</a:t>
            </a:r>
            <a:endParaRPr lang="en-US" altLang="en-US" sz="3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05000" y="5310352"/>
            <a:ext cx="8534400" cy="147144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Robert C. Kemerait Jr., PhD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Professor and Extension Specialist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Department of Plant Pathology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latin typeface="Arial" pitchFamily="34" charset="0"/>
                <a:cs typeface="Arial" pitchFamily="34" charset="0"/>
              </a:rPr>
              <a:t>University of Georgia CAES</a:t>
            </a:r>
          </a:p>
          <a:p>
            <a:pPr>
              <a:lnSpc>
                <a:spcPct val="80000"/>
              </a:lnSpc>
            </a:pP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Follow on Twitter “bob </a:t>
            </a:r>
            <a:r>
              <a:rPr lang="en-US" altLang="en-US" sz="18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kemerait</a:t>
            </a: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505" y="5257801"/>
            <a:ext cx="1939156" cy="682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677924" y="2209800"/>
            <a:ext cx="8761476" cy="2971800"/>
            <a:chOff x="153924" y="2209800"/>
            <a:chExt cx="8761476" cy="2971800"/>
          </a:xfrm>
        </p:grpSpPr>
        <p:pic>
          <p:nvPicPr>
            <p:cNvPr id="231431" name="Picture 7" descr="https://scontent-a-ord.xx.fbcdn.net/hphotos-frc3/1377257_10201501976207278_22289305_n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084" y="2209800"/>
              <a:ext cx="2196916" cy="2944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432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7124" y="2209800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209800"/>
              <a:ext cx="2209800" cy="29424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614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24" y="2237232"/>
              <a:ext cx="2208276" cy="2944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46150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5" t="10900" r="25833" b="12016"/>
          <a:stretch/>
        </p:blipFill>
        <p:spPr bwMode="auto">
          <a:xfrm>
            <a:off x="8641712" y="5184828"/>
            <a:ext cx="1569089" cy="167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9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r>
              <a:rPr lang="en-US" sz="3600" b="1" dirty="0">
                <a:solidFill>
                  <a:srgbClr val="000099"/>
                </a:solidFill>
              </a:rPr>
              <a:t>Endophytes</a:t>
            </a:r>
            <a:r>
              <a:rPr lang="en-US" b="1" dirty="0" smtClean="0">
                <a:solidFill>
                  <a:srgbClr val="000099"/>
                </a:solidFill>
              </a:rPr>
              <a:t> and why they matter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90600"/>
            <a:ext cx="8229600" cy="5638800"/>
          </a:xfrm>
        </p:spPr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An endophyte is an endosymbiont.</a:t>
            </a:r>
          </a:p>
          <a:p>
            <a:pPr>
              <a:buClr>
                <a:srgbClr val="000099"/>
              </a:buClr>
            </a:pPr>
            <a:r>
              <a:rPr lang="en-US" dirty="0" smtClean="0"/>
              <a:t>Often a bacterium or a fungus.</a:t>
            </a:r>
          </a:p>
          <a:p>
            <a:pPr>
              <a:buClr>
                <a:srgbClr val="000099"/>
              </a:buClr>
            </a:pPr>
            <a:r>
              <a:rPr lang="en-US" dirty="0" smtClean="0"/>
              <a:t>Lives with a plant for at least part of its life cycle.</a:t>
            </a:r>
          </a:p>
          <a:p>
            <a:pPr>
              <a:buClr>
                <a:srgbClr val="000099"/>
              </a:buClr>
            </a:pPr>
            <a:r>
              <a:rPr lang="en-US" dirty="0" smtClean="0"/>
              <a:t>Endophytes are ubiquitous and found in a vast number of species of plants.</a:t>
            </a:r>
          </a:p>
          <a:p>
            <a:pPr>
              <a:buClr>
                <a:srgbClr val="000099"/>
              </a:buClr>
            </a:pPr>
            <a:r>
              <a:rPr lang="en-US" dirty="0" smtClean="0"/>
              <a:t>Most endophyte/plant relationships are not well-understood.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Endophytes may enhance plant growth.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May enhance nutrient acquisition.</a:t>
            </a:r>
          </a:p>
          <a:p>
            <a:pPr lvl="1">
              <a:buClr>
                <a:srgbClr val="000099"/>
              </a:buClr>
            </a:pPr>
            <a:r>
              <a:rPr lang="en-US" dirty="0" smtClean="0"/>
              <a:t>Improve the plant’s ability to tolerate abiotic stresses such as drought and salinity.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7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Saprophytes and why they matter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000099"/>
              </a:buClr>
            </a:pPr>
            <a:r>
              <a:rPr lang="en-US" dirty="0" smtClean="0"/>
              <a:t>Saprophytic fungi are usually found associated with decaying vegetation throughout the environment.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 smtClean="0"/>
              <a:t>Saprophytes play a critical ecological role in recycling nutrients in the environment.</a:t>
            </a:r>
          </a:p>
          <a:p>
            <a:pPr>
              <a:buClr>
                <a:srgbClr val="000099"/>
              </a:buClr>
            </a:pPr>
            <a:endParaRPr lang="en-US" sz="1200" dirty="0"/>
          </a:p>
          <a:p>
            <a:pPr>
              <a:buClr>
                <a:srgbClr val="000099"/>
              </a:buClr>
            </a:pPr>
            <a:r>
              <a:rPr lang="en-US" dirty="0" smtClean="0"/>
              <a:t>Because of their prevalence, they may be confused with parasitic fungi.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1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</a:rPr>
              <a:t>The Trouble With Saprophytes and Diagnostics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65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8091" y="2186333"/>
            <a:ext cx="519241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36697" y="2212713"/>
            <a:ext cx="5090605" cy="380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87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0099"/>
                </a:solidFill>
              </a:rPr>
              <a:t>The Trouble with Saprophytes</a:t>
            </a:r>
            <a:endParaRPr lang="en-US" sz="3600" b="1" dirty="0">
              <a:solidFill>
                <a:srgbClr val="000099"/>
              </a:solidFill>
            </a:endParaRPr>
          </a:p>
        </p:txBody>
      </p:sp>
      <p:pic>
        <p:nvPicPr>
          <p:cNvPr id="65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854456"/>
            <a:ext cx="2667000" cy="5774944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4401"/>
            <a:ext cx="2667000" cy="577494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045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1171</Words>
  <Application>Microsoft Office PowerPoint</Application>
  <PresentationFormat>Widescreen</PresentationFormat>
  <Paragraphs>187</Paragraphs>
  <Slides>44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Haettenschweiler</vt:lpstr>
      <vt:lpstr>Times New Roman</vt:lpstr>
      <vt:lpstr>Office Theme</vt:lpstr>
      <vt:lpstr>Photo Editor Photo</vt:lpstr>
      <vt:lpstr>Training for Agricultural Professionals in Guam and the Northern Mariana Islands on identification of prevalent fungal leaf pathogens and their diseases</vt:lpstr>
      <vt:lpstr>About Me</vt:lpstr>
      <vt:lpstr>Objectives Throughout My Talks</vt:lpstr>
      <vt:lpstr>Climate, Agriculture, and Extension beatings will continue until morale improves</vt:lpstr>
      <vt:lpstr>Foliar pathogens, endophytes,  and saprophytes:  symptoms caused by foliar pathogens</vt:lpstr>
      <vt:lpstr>Endophytes and why they matter</vt:lpstr>
      <vt:lpstr>Saprophytes and why they matter</vt:lpstr>
      <vt:lpstr>The Trouble With Saprophytes and Diagnostics</vt:lpstr>
      <vt:lpstr>The Trouble with Saprophytes</vt:lpstr>
      <vt:lpstr>Not the Problem……</vt:lpstr>
      <vt:lpstr>Cercospora with condiaphores</vt:lpstr>
      <vt:lpstr>Conidiaphores not diagnostic of the pathogen…......</vt:lpstr>
      <vt:lpstr>PowerPoint Presentation</vt:lpstr>
      <vt:lpstr>Alternaria and Epicoccum spores that are commonly observed on row crops but that are typically NOT the problem</vt:lpstr>
      <vt:lpstr>Fungal Pathogens, Sign, and Symptoms </vt:lpstr>
      <vt:lpstr>What is it??  Symptoms versus Signs</vt:lpstr>
      <vt:lpstr>Late Leaf Spot</vt:lpstr>
      <vt:lpstr>Charcoal Rot:  Macrophomina phaseolina</vt:lpstr>
      <vt:lpstr>Southern Stem Rot</vt:lpstr>
      <vt:lpstr>Tomato Spotted Wilt Virus</vt:lpstr>
      <vt:lpstr>Important Symptoms of Plant Diseases and Nematodes</vt:lpstr>
      <vt:lpstr>Early Leaf Spot</vt:lpstr>
      <vt:lpstr> Early and Late Leaf Spot Diseases</vt:lpstr>
      <vt:lpstr>Early Leaf Spot</vt:lpstr>
      <vt:lpstr>Leaf spot diseases of peanut</vt:lpstr>
      <vt:lpstr>PowerPoint Presentation</vt:lpstr>
      <vt:lpstr>Leaf Spot Diseases in Decatur County Corynespora Leaf Spot                 (I first mis-diagnosed it as Cercospora leaf spot)</vt:lpstr>
      <vt:lpstr>TARGET SPOT on COTTON</vt:lpstr>
      <vt:lpstr>Sign of Corynespora cassiicola</vt:lpstr>
      <vt:lpstr>Corynespora cassiicola – The pathogen</vt:lpstr>
      <vt:lpstr>Varietal differences in NCLB</vt:lpstr>
      <vt:lpstr>Northern Corn Leaf Blight</vt:lpstr>
      <vt:lpstr>1. Cersospora Leaf Blight 2. Foliar symptoms from Dimilin</vt:lpstr>
      <vt:lpstr>Cercospora Leaf Blight:  The Most Important Disease in the Gulf South</vt:lpstr>
      <vt:lpstr>Foliar Symptoms of Bacterial Blight</vt:lpstr>
      <vt:lpstr>2015 and DPL 1454 NR B2Rf  Angular Leaf Spot - Bacterial Blight</vt:lpstr>
      <vt:lpstr>Interveinal Chlorosis, Cotton</vt:lpstr>
      <vt:lpstr>PowerPoint Presentation</vt:lpstr>
      <vt:lpstr>Differentiating Patterns: Diseases and Nematodes versus Chemical Injury</vt:lpstr>
      <vt:lpstr>Important Signs of Disease Pathogens-  LOOK FOR THEM!!</vt:lpstr>
      <vt:lpstr>Peanut Rust and Late Leaf Spot</vt:lpstr>
      <vt:lpstr>PEANUT RUST AND LATE LEAF SPOT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 for Agricultural Professionals in Guam and the Northern Mariana Islands on identification of prevalent fungal leaf pathogens and their diseases</dc:title>
  <dc:creator>Hudson, Julia</dc:creator>
  <cp:lastModifiedBy>Hudson, Julia</cp:lastModifiedBy>
  <cp:revision>1</cp:revision>
  <dcterms:created xsi:type="dcterms:W3CDTF">2022-02-28T04:44:22Z</dcterms:created>
  <dcterms:modified xsi:type="dcterms:W3CDTF">2022-02-28T04:45:13Z</dcterms:modified>
</cp:coreProperties>
</file>